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50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C92D98AE-9F50-4EF3-81E5-A199C8188879}"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175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B48975-4FC8-4AAB-9086-EB8B7D556E08}" type="datetimeFigureOut">
              <a:rPr lang="en-US" smtClean="0"/>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3638576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4502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4614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1670813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11081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7949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8984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6099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2535923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48975-4FC8-4AAB-9086-EB8B7D556E08}" type="datetimeFigureOut">
              <a:rPr lang="en-US" smtClean="0"/>
              <a:t>4/5/2017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D98AE-9F50-4EF3-81E5-A199C8188879}"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9203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5B48975-4FC8-4AAB-9086-EB8B7D556E08}" type="datetimeFigureOut">
              <a:rPr lang="en-US" smtClean="0"/>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2581092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5B48975-4FC8-4AAB-9086-EB8B7D556E08}" type="datetimeFigureOut">
              <a:rPr lang="en-US" smtClean="0"/>
              <a:t>4/5/2017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2D98AE-9F50-4EF3-81E5-A199C8188879}"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3548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5B48975-4FC8-4AAB-9086-EB8B7D556E08}" type="datetimeFigureOut">
              <a:rPr lang="en-US" smtClean="0"/>
              <a:t>4/5/2017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2D98AE-9F50-4EF3-81E5-A199C8188879}"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1838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B48975-4FC8-4AAB-9086-EB8B7D556E08}" type="datetimeFigureOut">
              <a:rPr lang="en-US" smtClean="0"/>
              <a:t>4/5/2017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3134405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B48975-4FC8-4AAB-9086-EB8B7D556E08}" type="datetimeFigureOut">
              <a:rPr lang="en-US" smtClean="0"/>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D98AE-9F50-4EF3-81E5-A199C8188879}"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3590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B48975-4FC8-4AAB-9086-EB8B7D556E08}" type="datetimeFigureOut">
              <a:rPr lang="en-US" smtClean="0"/>
              <a:t>4/5/2017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D98AE-9F50-4EF3-81E5-A199C8188879}" type="slidenum">
              <a:rPr lang="en-US" smtClean="0"/>
              <a:t>‹#›</a:t>
            </a:fld>
            <a:endParaRPr lang="en-US"/>
          </a:p>
        </p:txBody>
      </p:sp>
    </p:spTree>
    <p:extLst>
      <p:ext uri="{BB962C8B-B14F-4D97-AF65-F5344CB8AC3E}">
        <p14:creationId xmlns:p14="http://schemas.microsoft.com/office/powerpoint/2010/main" val="4270516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5B48975-4FC8-4AAB-9086-EB8B7D556E08}" type="datetimeFigureOut">
              <a:rPr lang="en-US" smtClean="0"/>
              <a:t>4/5/2017</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92D98AE-9F50-4EF3-81E5-A199C8188879}" type="slidenum">
              <a:rPr lang="en-US" smtClean="0"/>
              <a:t>‹#›</a:t>
            </a:fld>
            <a:endParaRPr lang="en-US"/>
          </a:p>
        </p:txBody>
      </p:sp>
    </p:spTree>
    <p:extLst>
      <p:ext uri="{BB962C8B-B14F-4D97-AF65-F5344CB8AC3E}">
        <p14:creationId xmlns:p14="http://schemas.microsoft.com/office/powerpoint/2010/main" val="2747468013"/>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 id="214748381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322463" y="3630435"/>
            <a:ext cx="7402216" cy="1801643"/>
          </a:xfrm>
        </p:spPr>
        <p:txBody>
          <a:bodyPr>
            <a:normAutofit fontScale="77500" lnSpcReduction="20000"/>
          </a:bodyPr>
          <a:lstStyle/>
          <a:p>
            <a:r>
              <a:rPr lang="en-ZW" b="1" dirty="0" smtClean="0"/>
              <a:t>1</a:t>
            </a:r>
            <a:r>
              <a:rPr lang="en-ZW" b="1" baseline="30000" dirty="0" smtClean="0"/>
              <a:t>st</a:t>
            </a:r>
            <a:r>
              <a:rPr lang="en-ZW" b="1" dirty="0" smtClean="0"/>
              <a:t> National Tourism Conference</a:t>
            </a:r>
          </a:p>
          <a:p>
            <a:r>
              <a:rPr lang="en-ZW" b="1" dirty="0" smtClean="0"/>
              <a:t>Sunbird Capital Hotel – 6</a:t>
            </a:r>
            <a:r>
              <a:rPr lang="en-ZW" b="1" baseline="30000" dirty="0" smtClean="0"/>
              <a:t>th</a:t>
            </a:r>
            <a:r>
              <a:rPr lang="en-ZW" b="1" dirty="0" smtClean="0"/>
              <a:t> April 2016</a:t>
            </a:r>
          </a:p>
          <a:p>
            <a:r>
              <a:rPr lang="en-ZW" b="1" dirty="0" smtClean="0"/>
              <a:t>Public </a:t>
            </a:r>
            <a:r>
              <a:rPr lang="en-ZW" b="1" dirty="0"/>
              <a:t>and Private Sector Collaboration: Joining Hands to Take Malawi Tourism to another Level </a:t>
            </a:r>
            <a:r>
              <a:rPr lang="en-US" b="1" dirty="0" smtClean="0"/>
              <a:t>..</a:t>
            </a:r>
          </a:p>
          <a:p>
            <a:r>
              <a:rPr lang="en-US" b="1" dirty="0" smtClean="0"/>
              <a:t>Presented by Ms. Florentine Kabefu – Chairperson Malawi Tourism Council.</a:t>
            </a:r>
          </a:p>
          <a:p>
            <a:endParaRPr lang="en-US" dirty="0"/>
          </a:p>
          <a:p>
            <a:endParaRPr lang="en-US" dirty="0"/>
          </a:p>
        </p:txBody>
      </p:sp>
      <p:pic>
        <p:nvPicPr>
          <p:cNvPr id="4" name="Content Placeholder 3"/>
          <p:cNvPicPr/>
          <p:nvPr/>
        </p:nvPicPr>
        <p:blipFill>
          <a:blip r:embed="rId2"/>
          <a:stretch>
            <a:fillRect/>
          </a:stretch>
        </p:blipFill>
        <p:spPr>
          <a:xfrm>
            <a:off x="3157499" y="1122363"/>
            <a:ext cx="5732145" cy="2114550"/>
          </a:xfrm>
          <a:prstGeom prst="rect">
            <a:avLst/>
          </a:prstGeom>
        </p:spPr>
      </p:pic>
    </p:spTree>
    <p:extLst>
      <p:ext uri="{BB962C8B-B14F-4D97-AF65-F5344CB8AC3E}">
        <p14:creationId xmlns:p14="http://schemas.microsoft.com/office/powerpoint/2010/main" val="3816362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7606" y="1154934"/>
            <a:ext cx="9442765" cy="4537781"/>
          </a:xfrm>
          <a:prstGeom prst="rect">
            <a:avLst/>
          </a:prstGeom>
        </p:spPr>
        <p:txBody>
          <a:bodyPr wrap="square">
            <a:spAutoFit/>
          </a:bodyPr>
          <a:lstStyle/>
          <a:p>
            <a:pPr>
              <a:lnSpc>
                <a:spcPct val="107000"/>
              </a:lnSpc>
            </a:pPr>
            <a:r>
              <a:rPr lang="en-US" dirty="0" smtClean="0">
                <a:effectLst/>
                <a:latin typeface="Century Gothic" panose="020B0502020202020204" pitchFamily="34" charset="0"/>
                <a:ea typeface="Calibri" panose="020F0502020204030204" pitchFamily="34" charset="0"/>
                <a:cs typeface="Swis721 Lt BT"/>
              </a:rPr>
              <a:t>He further stressed that the role of private sector should be recognized and encouraged. This will enable key tourism products like adventure and eco-tourism. Cruise and boat tourism, country side, recreational, historical and cultural tourism to be tapped.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err="1" smtClean="0">
                <a:solidFill>
                  <a:srgbClr val="FF0000"/>
                </a:solidFill>
                <a:effectLst/>
                <a:latin typeface="Century Gothic" panose="020B0502020202020204" pitchFamily="34" charset="0"/>
                <a:ea typeface="Calibri" panose="020F0502020204030204" pitchFamily="34" charset="0"/>
                <a:cs typeface="Swis721 Lt BT"/>
              </a:rPr>
              <a:t>Aremu</a:t>
            </a:r>
            <a:r>
              <a:rPr lang="en-US" dirty="0" smtClean="0">
                <a:solidFill>
                  <a:srgbClr val="FF0000"/>
                </a:solidFill>
                <a:effectLst/>
                <a:latin typeface="Century Gothic" panose="020B0502020202020204" pitchFamily="34" charset="0"/>
                <a:ea typeface="Calibri" panose="020F0502020204030204" pitchFamily="34" charset="0"/>
                <a:cs typeface="Swis721 Lt BT"/>
              </a:rPr>
              <a:t>, C. I. (2001). Tourism and its impact on the environment. Onitsha: Hybrid Publishers.</a:t>
            </a:r>
            <a:r>
              <a:rPr lang="en-US" dirty="0" smtClean="0">
                <a:effectLst/>
                <a:latin typeface="Century Gothic" panose="020B0502020202020204" pitchFamily="34" charset="0"/>
                <a:ea typeface="Calibri" panose="020F0502020204030204" pitchFamily="34" charset="0"/>
                <a:cs typeface="Swis721 Lt BT"/>
              </a:rPr>
              <a:t> had asserted that if private sector is allowed to participate in tourism development, the financial standing and developmental strides of the public sector will be increased and appreciated.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Perhaps, it is this that prompted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Nwakama</a:t>
            </a:r>
            <a:r>
              <a:rPr lang="en-US" dirty="0" smtClean="0">
                <a:solidFill>
                  <a:srgbClr val="FF0000"/>
                </a:solidFill>
                <a:effectLst/>
                <a:latin typeface="Century Gothic" panose="020B0502020202020204" pitchFamily="34" charset="0"/>
                <a:ea typeface="Calibri" panose="020F0502020204030204" pitchFamily="34" charset="0"/>
                <a:cs typeface="Swis721 Lt BT"/>
              </a:rPr>
              <a:t>, C. (1980). How Nigeria tourism industry can be developed to attract foreign tourists</a:t>
            </a:r>
            <a:r>
              <a:rPr lang="en-US" dirty="0" smtClean="0">
                <a:effectLst/>
                <a:latin typeface="Century Gothic" panose="020B0502020202020204" pitchFamily="34" charset="0"/>
                <a:ea typeface="Calibri" panose="020F0502020204030204" pitchFamily="34" charset="0"/>
                <a:cs typeface="Swis721 Lt BT"/>
              </a:rPr>
              <a:t> to assert that, the private sector need to be encouraged to invest in the tourism industry not just in the hotel and travel agency business, but also in the establishment of amusement parks, family vacation resorts and outdoor games facilities.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1151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8553" y="1160110"/>
            <a:ext cx="9334123" cy="3352328"/>
          </a:xfrm>
          <a:prstGeom prst="rect">
            <a:avLst/>
          </a:prstGeom>
        </p:spPr>
        <p:txBody>
          <a:bodyPr wrap="square">
            <a:spAutoFit/>
          </a:bodyPr>
          <a:lstStyle/>
          <a:p>
            <a:pPr>
              <a:lnSpc>
                <a:spcPct val="107000"/>
              </a:lnSpc>
            </a:pPr>
            <a:r>
              <a:rPr lang="en-US" dirty="0" smtClean="0">
                <a:effectLst/>
                <a:latin typeface="Century Gothic" panose="020B0502020202020204" pitchFamily="34" charset="0"/>
                <a:ea typeface="Calibri" panose="020F0502020204030204" pitchFamily="34" charset="0"/>
                <a:cs typeface="Swis721 Lt BT"/>
              </a:rPr>
              <a:t>It has been said that a tax friendly environment promotes tourism or rather tourism strives better in countries with friendly tax laws.  </a:t>
            </a:r>
            <a:r>
              <a:rPr lang="en-US" dirty="0" smtClean="0">
                <a:solidFill>
                  <a:srgbClr val="FF0000"/>
                </a:solidFill>
                <a:effectLst/>
                <a:latin typeface="Century Gothic" panose="020B0502020202020204" pitchFamily="34" charset="0"/>
                <a:ea typeface="Calibri" panose="020F0502020204030204" pitchFamily="34" charset="0"/>
                <a:cs typeface="Swis721 Lt BT"/>
              </a:rPr>
              <a:t>Young. C. II. (2003). Tourism and development in Africa: Case studies in the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developing.</a:t>
            </a:r>
            <a:r>
              <a:rPr lang="en-US" dirty="0" err="1" smtClean="0">
                <a:effectLst/>
                <a:latin typeface="Century Gothic" panose="020B0502020202020204" pitchFamily="34" charset="0"/>
                <a:ea typeface="Calibri" panose="020F0502020204030204" pitchFamily="34" charset="0"/>
                <a:cs typeface="Swis721 Lt BT"/>
              </a:rPr>
              <a:t>reported</a:t>
            </a:r>
            <a:r>
              <a:rPr lang="en-US" dirty="0" smtClean="0">
                <a:effectLst/>
                <a:latin typeface="Century Gothic" panose="020B0502020202020204" pitchFamily="34" charset="0"/>
                <a:ea typeface="Calibri" panose="020F0502020204030204" pitchFamily="34" charset="0"/>
                <a:cs typeface="Swis721 Lt BT"/>
              </a:rPr>
              <a:t> that to promote tourism in Karnataka, the government had to offer 4% tax concession for three years on advocating fuel to encourage domestic aviation industries to operate flights to tourist destinations.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solidFill>
                  <a:srgbClr val="FF0000"/>
                </a:solidFill>
                <a:effectLst/>
                <a:latin typeface="Century Gothic" panose="020B0502020202020204" pitchFamily="34" charset="0"/>
                <a:ea typeface="Calibri" panose="020F0502020204030204" pitchFamily="34" charset="0"/>
                <a:cs typeface="Swis721 Lt BT"/>
              </a:rPr>
              <a:t>Gamble, (1989). Tourist development. New York: Longman. </a:t>
            </a:r>
            <a:r>
              <a:rPr lang="en-US" dirty="0" smtClean="0">
                <a:effectLst/>
                <a:latin typeface="Century Gothic" panose="020B0502020202020204" pitchFamily="34" charset="0"/>
                <a:ea typeface="Calibri" panose="020F0502020204030204" pitchFamily="34" charset="0"/>
                <a:cs typeface="Swis721 Lt BT"/>
              </a:rPr>
              <a:t>traced the development of the tourism industry in Egypt to tax incentives for investors among others.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4061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6004" y="821385"/>
            <a:ext cx="9886384" cy="5760616"/>
          </a:xfrm>
          <a:prstGeom prst="rect">
            <a:avLst/>
          </a:prstGeom>
        </p:spPr>
        <p:txBody>
          <a:bodyPr wrap="square">
            <a:spAutoFit/>
          </a:bodyPr>
          <a:lstStyle/>
          <a:p>
            <a:pPr>
              <a:lnSpc>
                <a:spcPct val="107000"/>
              </a:lnSpc>
            </a:pPr>
            <a:r>
              <a:rPr lang="en-US" sz="1600" dirty="0" smtClean="0">
                <a:effectLst/>
                <a:latin typeface="Century Gothic" panose="020B0502020202020204" pitchFamily="34" charset="0"/>
                <a:ea typeface="Calibri" panose="020F0502020204030204" pitchFamily="34" charset="0"/>
                <a:cs typeface="Swis721 Lt BT"/>
              </a:rPr>
              <a:t>RECOMMENDATIONS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 </a:t>
            </a:r>
            <a:r>
              <a:rPr lang="en-US" sz="1600" dirty="0" err="1" smtClean="0">
                <a:effectLst/>
                <a:latin typeface="Century Gothic" panose="020B0502020202020204" pitchFamily="34" charset="0"/>
                <a:ea typeface="Calibri" panose="020F0502020204030204" pitchFamily="34" charset="0"/>
                <a:cs typeface="Times New Roman" panose="02020603050405020304" pitchFamily="18" charset="0"/>
              </a:rPr>
              <a:t>Inorder</a:t>
            </a: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 for tourism to develop and boom in Malawi the public and private sector need to  collaborate and cooperate in the following areas: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Product planning, development , promotion and marketing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Human resource skills development and capacity building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Product and service quality enforcement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Tourism research and information sharing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Tourist safety, security, health and service quality</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Gender, Community, Health, Youth and emerging issues in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Tourism investment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Small and Medium Enterprises  and informal sector development and support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Community involvement and participation (inclusive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Sustainable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Font typeface="Symbol" panose="05050102010706020507" pitchFamily="18" charset="2"/>
              <a:buChar char=""/>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Policy dialogue on issues affecting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algn="just">
              <a:lnSpc>
                <a:spcPct val="107000"/>
              </a:lnSpc>
              <a:spcBef>
                <a:spcPts val="0"/>
              </a:spcBef>
              <a:spcAft>
                <a:spcPts val="800"/>
              </a:spcAft>
              <a:tabLst>
                <a:tab pos="114300" algn="l"/>
              </a:tabLst>
            </a:pPr>
            <a:r>
              <a:rPr lang="en-US" sz="1600" dirty="0" smtClean="0">
                <a:effectLst/>
                <a:latin typeface="Century Gothic" panose="020B050202020202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88294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0324" y="1195419"/>
            <a:ext cx="9868277" cy="3956468"/>
          </a:xfrm>
          <a:prstGeom prst="rect">
            <a:avLst/>
          </a:prstGeom>
        </p:spPr>
        <p:txBody>
          <a:bodyPr wrap="square">
            <a:spAutoFit/>
          </a:bodyPr>
          <a:lstStyle/>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Tourism-Public- Private Sector Dialogue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establish a Tourism Public Private Sector Dialogue mechanism at national, regional, district and local levels the framework of which will be agreed upon by both parties in the context of Sector Working Group guidelines and arrangements, this mechanism will among other things, enable the conduct of periodic Joint Sector Reviews.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Sector Capacity Building and Training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conduct joint sector-wide skills audit and develop relevant and appropriate skills training curriculum for addressing skills gaps in the sector. This will include among others, facilitation of public staff </a:t>
            </a:r>
            <a:r>
              <a:rPr lang="en-US" dirty="0" err="1" smtClean="0">
                <a:effectLst/>
                <a:latin typeface="Century Gothic" panose="020B0502020202020204" pitchFamily="34" charset="0"/>
                <a:ea typeface="Calibri" panose="020F0502020204030204" pitchFamily="34" charset="0"/>
                <a:cs typeface="Times New Roman" panose="02020603050405020304" pitchFamily="18" charset="0"/>
              </a:rPr>
              <a:t>secondment</a:t>
            </a: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 at the tourism / hospitality training institutions, guest lecturers and conducting joint workshops and seminars.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3063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3987" y="877644"/>
            <a:ext cx="9976919" cy="4560607"/>
          </a:xfrm>
          <a:prstGeom prst="rect">
            <a:avLst/>
          </a:prstGeom>
        </p:spPr>
        <p:txBody>
          <a:bodyPr wrap="square">
            <a:spAutoFit/>
          </a:bodyPr>
          <a:lstStyle/>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Mainstream Gender, Community, Youth &amp; Health Issues in Tourism Plans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collaborate and cooperate in advancing inclusive tourism best practices in developing strategic and action plans, supporting local communities and mainstreaming gender, community, health (HIV / AIDS), youth and emerging issues in tourism plans, programs and projects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Promote Tourist Safety, Security, Health and Service Quality</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cooperate and collaborate on tourist safety, security, health and product and service quality.</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Marketing and Promotion</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priorities, develop and support both domestic, regional and international tourism development, promotion and coordinated marketing with the intention of packaging Malawi’s uniqueness.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2104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1805" y="1210522"/>
            <a:ext cx="9632887" cy="4458015"/>
          </a:xfrm>
          <a:prstGeom prst="rect">
            <a:avLst/>
          </a:prstGeom>
        </p:spPr>
        <p:txBody>
          <a:bodyPr wrap="square">
            <a:spAutoFit/>
          </a:bodyPr>
          <a:lstStyle/>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Service Quality Enforcement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promote and enforce product and service quality in line with national and internationally </a:t>
            </a:r>
            <a:r>
              <a:rPr lang="en-US" dirty="0" err="1" smtClean="0">
                <a:effectLst/>
                <a:latin typeface="Century Gothic" panose="020B0502020202020204" pitchFamily="34" charset="0"/>
                <a:ea typeface="Calibri" panose="020F0502020204030204" pitchFamily="34" charset="0"/>
                <a:cs typeface="Times New Roman" panose="02020603050405020304" pitchFamily="18" charset="0"/>
              </a:rPr>
              <a:t>recognised</a:t>
            </a: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 standards. Among other things, a Best Practices Manual in Tourism could be developed to practically guide stakeholders on best practices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Tourism Research and Information Sharing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cooperate in tourism research, statistics, data collection and information sharing. The Tourism Satellite Account needs to be treated as a priority as currently the tourism statistics leave a lot to be desired.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Tourism Investment Support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promote tourism investment and collaborate in developing a sector-wide business friendly environment for both existing operators and prospective investors.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21367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2052" y="1506563"/>
            <a:ext cx="8736594" cy="3956468"/>
          </a:xfrm>
          <a:prstGeom prst="rect">
            <a:avLst/>
          </a:prstGeom>
        </p:spPr>
        <p:txBody>
          <a:bodyPr wrap="square">
            <a:spAutoFit/>
          </a:bodyPr>
          <a:lstStyle/>
          <a:p>
            <a:pPr>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Provide Support to Regional and International Tourism Bodies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cooperate in supporting and providing expertise to facilitate the work of Local, Regional and International tourism bodies in the development of sustainable tourism and work towards maximizing benefits from such international institutions for the advancement of the sector in Malawi. </a:t>
            </a: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Community Involvement (Inclusive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public and private sector need to work together to facilitate and support community involvement, participation and beneficiation in all aspects of tourism. In this regard the public and private sector need to work together on reducing tourism leakage (the amount of monetary resources generated by tourism but do not remain Malawi.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79844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7608" y="1553359"/>
            <a:ext cx="9343176" cy="2565831"/>
          </a:xfrm>
          <a:prstGeom prst="rect">
            <a:avLst/>
          </a:prstGeom>
        </p:spPr>
        <p:txBody>
          <a:bodyPr wrap="square">
            <a:spAutoFit/>
          </a:bodyPr>
          <a:lstStyle/>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The cooperation between the public and private sector could be implemented through: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alphaLcPeriod"/>
              <a:tabLst>
                <a:tab pos="114300" algn="l"/>
                <a:tab pos="457200" algn="l"/>
                <a:tab pos="5715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Establishment of a National Tourism Public Private Sector Dialogue (NTPPSD) mechanisms at national, regional and local level.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alphaLcPeriod"/>
              <a:tabLst>
                <a:tab pos="114300" algn="l"/>
                <a:tab pos="457200" algn="l"/>
                <a:tab pos="5715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Setting up of Technical Working Group to work on areas of mutual interest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alphaLcPeriod"/>
              <a:tabLst>
                <a:tab pos="114300" algn="l"/>
                <a:tab pos="457200" algn="l"/>
                <a:tab pos="5715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Develop joint national tourism strategies, budgets and implementation plans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mj-lt"/>
              <a:buAutoNum type="alphaLcPeriod"/>
              <a:tabLst>
                <a:tab pos="114300" algn="l"/>
                <a:tab pos="457200" algn="l"/>
                <a:tab pos="5715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Production of quarterly progress reports and holding bi-annual meetings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tabLst>
                <a:tab pos="114300" algn="l"/>
              </a:tabLst>
            </a:pPr>
            <a:r>
              <a:rPr lang="en-US" dirty="0" smtClean="0">
                <a:effectLst/>
                <a:latin typeface="Century Gothic" panose="020B050202020202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27474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5549" y="863747"/>
            <a:ext cx="7840301" cy="3945054"/>
          </a:xfrm>
          <a:prstGeom prst="rect">
            <a:avLst/>
          </a:prstGeom>
        </p:spPr>
        <p:txBody>
          <a:bodyPr wrap="square">
            <a:spAutoFit/>
          </a:bodyPr>
          <a:lstStyle/>
          <a:p>
            <a:pPr>
              <a:lnSpc>
                <a:spcPct val="107000"/>
              </a:lnSpc>
            </a:pPr>
            <a:r>
              <a:rPr lang="en-US" b="1" dirty="0" smtClean="0">
                <a:effectLst/>
                <a:latin typeface="Century Gothic" panose="020B0502020202020204" pitchFamily="34" charset="0"/>
                <a:ea typeface="Calibri" panose="020F0502020204030204" pitchFamily="34" charset="0"/>
                <a:cs typeface="Swis721 Lt BT"/>
              </a:rPr>
              <a:t>Examples of areas of action to create a better business environment.</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dirty="0" smtClean="0">
                <a:effectLst/>
                <a:latin typeface="Century Gothic" panose="020B0502020202020204" pitchFamily="34" charset="0"/>
                <a:ea typeface="Calibri" panose="020F0502020204030204" pitchFamily="34" charset="0"/>
                <a:cs typeface="Swis721 Lt BT"/>
              </a:rPr>
              <a:t>The public sector should resuscitate most of these tourist sites such as zoo, parks and other entertaining site attraction, to keep the tourism tempo high in order to encourage domestic tourism.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dirty="0" smtClean="0">
                <a:effectLst/>
                <a:latin typeface="Century Gothic" panose="020B0502020202020204" pitchFamily="34" charset="0"/>
                <a:ea typeface="Calibri" panose="020F0502020204030204" pitchFamily="34" charset="0"/>
                <a:cs typeface="Swis721 Lt BT"/>
              </a:rPr>
              <a:t>The public sector should collaborate with the private sector by undertaking the funding and management of the tourism sector in Malawi.</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dirty="0" smtClean="0">
                <a:effectLst/>
                <a:latin typeface="Century Gothic" panose="020B0502020202020204" pitchFamily="34" charset="0"/>
                <a:ea typeface="Calibri" panose="020F0502020204030204" pitchFamily="34" charset="0"/>
                <a:cs typeface="Swis721 Lt BT"/>
              </a:rPr>
              <a:t>The public sector should provide accessibility to the tourism sector by building good roads.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dirty="0" smtClean="0">
                <a:effectLst/>
                <a:latin typeface="Century Gothic" panose="020B0502020202020204" pitchFamily="34" charset="0"/>
                <a:ea typeface="Calibri" panose="020F0502020204030204" pitchFamily="34" charset="0"/>
                <a:cs typeface="Swis721 Lt BT"/>
              </a:rPr>
              <a:t>The public sector should partner with the private sector to hold conferences, talk shows on tourism either monthly, quarterly on yearly educate people towards tourism development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9472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8143" y="1307843"/>
            <a:ext cx="9288855" cy="2661370"/>
          </a:xfrm>
          <a:prstGeom prst="rect">
            <a:avLst/>
          </a:prstGeom>
        </p:spPr>
        <p:txBody>
          <a:bodyPr wrap="square">
            <a:spAutoFit/>
          </a:bodyPr>
          <a:lstStyle/>
          <a:p>
            <a:pPr marL="342900" marR="0" lvl="0" indent="-342900">
              <a:lnSpc>
                <a:spcPct val="107000"/>
              </a:lnSpc>
              <a:spcBef>
                <a:spcPts val="0"/>
              </a:spcBef>
              <a:spcAft>
                <a:spcPts val="0"/>
              </a:spcAft>
              <a:buFont typeface="+mj-lt"/>
              <a:buAutoNum type="arabicPeriod"/>
            </a:pPr>
            <a:r>
              <a:rPr lang="en-US" sz="1200" dirty="0" smtClean="0">
                <a:effectLst/>
                <a:latin typeface="Century Gothic" panose="020B0502020202020204" pitchFamily="34" charset="0"/>
                <a:ea typeface="Calibri" panose="020F0502020204030204" pitchFamily="34" charset="0"/>
                <a:cs typeface="Swis721 Lt BT"/>
              </a:rPr>
              <a:t>The public sector </a:t>
            </a: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should consider better incentives to the sector for example:-</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Removal or reduction of concessionary duty on new vehicles for hire </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Removal or reduction of duty for importation of building materials for hotels </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Removal or reduction of taxes charged on hotel guest amenities as most of them are imported</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Zero rating or reduction of tourism services and domestic air tickets </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Reduction of bureaucracies in processing investments </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Include double cabins for Safari vehicle for duty free clearance under procedure Code 451 of customs and Excise Tariffs.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Include the importation of building materials under Customs Procedure Codes 445. </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Tourism guarantee funds aimed at reducing loan interest rates and investment risk</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Introduction of tax incentives for those purchasing local products and providing local employment</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Reduction of VAT on restaurants and lodges to make it more affordable for locals</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mj-lt"/>
              <a:buAutoNum type="alphaLcPeriod"/>
            </a:pPr>
            <a:r>
              <a:rPr lang="en-US" sz="1200" dirty="0" smtClean="0">
                <a:effectLst/>
                <a:latin typeface="Century Gothic" panose="020B0502020202020204" pitchFamily="34" charset="0"/>
                <a:ea typeface="Calibri" panose="020F0502020204030204" pitchFamily="34" charset="0"/>
                <a:cs typeface="Times New Roman" panose="02020603050405020304" pitchFamily="18" charset="0"/>
              </a:rPr>
              <a:t>Removal of taxes on purchase of furnishing and fittings to enhance quality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76820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INTRODUCTION </a:t>
            </a:r>
            <a:r>
              <a:rPr lang="en-US" dirty="0"/>
              <a:t/>
            </a:r>
            <a:br>
              <a:rPr lang="en-US" dirty="0"/>
            </a:br>
            <a:endParaRPr lang="en-US" dirty="0"/>
          </a:p>
        </p:txBody>
      </p:sp>
      <p:sp>
        <p:nvSpPr>
          <p:cNvPr id="3" name="Content Placeholder 2"/>
          <p:cNvSpPr>
            <a:spLocks noGrp="1"/>
          </p:cNvSpPr>
          <p:nvPr>
            <p:ph idx="1"/>
          </p:nvPr>
        </p:nvSpPr>
        <p:spPr/>
        <p:txBody>
          <a:bodyPr>
            <a:normAutofit fontScale="40000" lnSpcReduction="20000"/>
          </a:bodyPr>
          <a:lstStyle/>
          <a:p>
            <a:r>
              <a:rPr lang="en-US" sz="4200" dirty="0" smtClean="0">
                <a:latin typeface="Century Gothic" panose="020B0502020202020204" pitchFamily="34" charset="0"/>
              </a:rPr>
              <a:t>Malawi Tourism Council (MTC) is an official umbrella body that represents and acts for the private players in the tourism sector in Malawi. Malawi Tourism Council (MTC) is a non-profit </a:t>
            </a:r>
            <a:r>
              <a:rPr lang="en-US" sz="4200" b="1" dirty="0" smtClean="0">
                <a:latin typeface="Century Gothic" panose="020B0502020202020204" pitchFamily="34" charset="0"/>
              </a:rPr>
              <a:t>TRUST </a:t>
            </a:r>
            <a:r>
              <a:rPr lang="en-US" sz="4200" dirty="0" smtClean="0">
                <a:latin typeface="Century Gothic" panose="020B0502020202020204" pitchFamily="34" charset="0"/>
              </a:rPr>
              <a:t>incorporated under the Trustees Incorporation Act on 13th December, 2012. It was transformed from the Malawi Tourism Association (MTA) which was also a Trust registered in February, 1999. The Council promotes the value of Malawi tourism and provides a strategic direction and united voice for the sustainable development and growth of the tourism industry and in advocating policy on behalf of the industry. The Malawi Tourism Council is headed by a Board of Trustees and works through the Executive Committee (EC), an elected committee of Non-Executive Directors representative of the industry. The EC implements the Council’s functions through the Secretariat. </a:t>
            </a:r>
            <a:endParaRPr lang="en-US" sz="42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32811117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9457" y="1206853"/>
            <a:ext cx="8139065" cy="5130507"/>
          </a:xfrm>
          <a:prstGeom prst="rect">
            <a:avLst/>
          </a:prstGeom>
        </p:spPr>
        <p:txBody>
          <a:bodyPr wrap="square">
            <a:spAutoFit/>
          </a:bodyPr>
          <a:lstStyle/>
          <a:p>
            <a:pPr>
              <a:lnSpc>
                <a:spcPct val="107000"/>
              </a:lnSpc>
            </a:pPr>
            <a:r>
              <a:rPr lang="en-US" dirty="0" smtClean="0">
                <a:effectLst/>
                <a:latin typeface="Century Gothic" panose="020B0502020202020204" pitchFamily="34" charset="0"/>
                <a:ea typeface="Calibri" panose="020F0502020204030204" pitchFamily="34" charset="0"/>
                <a:cs typeface="Swis721 Lt BT"/>
              </a:rPr>
              <a:t>The public sector should realize that unless tourism is among the priority sectors, success will be a challenge. The public sector should make sure the priorities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Enabling the business operating environment in all areas such as but not limited to:-</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expansion of airports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establishment of more Airlines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building of good roads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provision of good public transport system</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training of tour guides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establishment of traveling agencies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promotion of cultural activities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provision and development of infrastructures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enabling investment in the sector through tax incentives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lphaLcPeriod"/>
            </a:pPr>
            <a:r>
              <a:rPr lang="en-US" dirty="0" smtClean="0">
                <a:effectLst/>
                <a:latin typeface="Century Gothic" panose="020B0502020202020204" pitchFamily="34" charset="0"/>
                <a:ea typeface="Calibri" panose="020F0502020204030204" pitchFamily="34" charset="0"/>
                <a:cs typeface="Swis721 Lt BT"/>
              </a:rPr>
              <a:t>training and re-training of human resource in the sector</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7858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34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0202" y="868175"/>
            <a:ext cx="9696261" cy="5427511"/>
          </a:xfrm>
          <a:prstGeom prst="rect">
            <a:avLst/>
          </a:prstGeom>
        </p:spPr>
        <p:txBody>
          <a:bodyPr wrap="square">
            <a:spAutoFit/>
          </a:bodyPr>
          <a:lstStyle/>
          <a:p>
            <a:pPr>
              <a:lnSpc>
                <a:spcPct val="107000"/>
              </a:lnSpc>
            </a:pPr>
            <a:r>
              <a:rPr lang="en-US" b="1" dirty="0" smtClean="0">
                <a:solidFill>
                  <a:srgbClr val="000000"/>
                </a:solidFill>
                <a:effectLst/>
                <a:latin typeface="Century Gothic" panose="020B0502020202020204" pitchFamily="34" charset="0"/>
                <a:ea typeface="Calibri" panose="020F0502020204030204" pitchFamily="34" charset="0"/>
                <a:cs typeface="Century Gothic" panose="020B0502020202020204" pitchFamily="34" charset="0"/>
              </a:rPr>
              <a:t>OUR ROLE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solidFill>
                  <a:srgbClr val="000000"/>
                </a:solidFill>
                <a:effectLst/>
                <a:latin typeface="Century Gothic" panose="020B0502020202020204" pitchFamily="34" charset="0"/>
                <a:ea typeface="Calibri" panose="020F0502020204030204" pitchFamily="34" charset="0"/>
                <a:cs typeface="Century Gothic" panose="020B0502020202020204" pitchFamily="34" charset="0"/>
              </a:rPr>
              <a:t>Malawi Tourism Council provides strategic direction, policies and leadership on key issues and opportunities for the tourism industry a</a:t>
            </a: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nd advocates policies to Government and other stakeholders as the united voice of the industry. MTC represents the interests of the private players in the tourism sector and is the recognized umbrella industry body with the Malawi Government.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We seek to encourage the broader community support for tourism and its important role in the Malawi economy, by providing strong advocacy for the industry, and engaging with other industries and sectors of the economy that contribute to tourism in Malawi.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We are committed to developing a strong, sustainable and globally competitive tourism industry through initiatives aimed at driving continual industry development and improvement, and recognizing excellence within the industry.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And therefore the promotion of gender equality, youth empowerment, working on HIV/AIDS issues affecting the growth of the industry, and working with under-represented and vulnerable groups i.e. children is key in us attaining this goal.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600" dirty="0" smtClean="0">
                <a:effectLst/>
                <a:latin typeface="Century Gothic" panose="020B0502020202020204" pitchFamily="34" charset="0"/>
                <a:ea typeface="Calibri" panose="020F0502020204030204" pitchFamily="34" charset="0"/>
                <a:cs typeface="Century Gothic" panose="020B0502020202020204" pitchFamily="34" charset="0"/>
              </a:rPr>
              <a:t>As an umbrella body for all tourism industry players it seeks to work in partnership with local, national, regional and international industry organizations and associations representing and acting on behalf of tourism operators.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effectLst/>
                <a:latin typeface="Century Gothic" panose="020B0502020202020204" pitchFamily="34" charset="0"/>
                <a:ea typeface="Calibri" panose="020F0502020204030204" pitchFamily="34" charset="0"/>
                <a:cs typeface="Century Gothic" panose="020B050202020202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06304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3821" y="1308291"/>
            <a:ext cx="9125893" cy="3352328"/>
          </a:xfrm>
          <a:prstGeom prst="rect">
            <a:avLst/>
          </a:prstGeom>
        </p:spPr>
        <p:txBody>
          <a:bodyPr wrap="square">
            <a:spAutoFit/>
          </a:bodyPr>
          <a:lstStyle/>
          <a:p>
            <a:pPr>
              <a:lnSpc>
                <a:spcPct val="107000"/>
              </a:lnSpc>
            </a:pPr>
            <a:r>
              <a:rPr lang="en-US" b="1" dirty="0" smtClean="0">
                <a:effectLst/>
                <a:latin typeface="Century Gothic" panose="020B0502020202020204" pitchFamily="34" charset="0"/>
                <a:ea typeface="Calibri" panose="020F0502020204030204" pitchFamily="34" charset="0"/>
                <a:cs typeface="Century Gothic" panose="020B0502020202020204" pitchFamily="34" charset="0"/>
              </a:rPr>
              <a:t>OUR VISION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Century Gothic" panose="020B0502020202020204" pitchFamily="34" charset="0"/>
              </a:rPr>
              <a:t>The Malawi Tourism Council shall be the lead institution in taking its members to greater heights in their quest to realize their aspirations by way of providing professional guidance and co-ordination between sub-sector tourism associations or groupings, and forming a link between the associations or groupings and the Government.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Century Gothic" panose="020B0502020202020204" pitchFamily="34"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effectLst/>
                <a:latin typeface="Century Gothic" panose="020B0502020202020204" pitchFamily="34" charset="0"/>
                <a:ea typeface="Calibri" panose="020F0502020204030204" pitchFamily="34" charset="0"/>
                <a:cs typeface="Times New Roman" panose="02020603050405020304" pitchFamily="18" charset="0"/>
              </a:rPr>
              <a:t>OUR MISSION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Century Gothic" panose="020B0502020202020204" pitchFamily="34" charset="0"/>
              </a:rPr>
              <a:t>The MTC shall be the representative authority of the private sector and professional partners in the development of a viable and vibrant tourism industry in Malawi.</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4384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1517" y="2049199"/>
            <a:ext cx="8872396" cy="2463238"/>
          </a:xfrm>
          <a:prstGeom prst="rect">
            <a:avLst/>
          </a:prstGeom>
        </p:spPr>
        <p:txBody>
          <a:bodyPr wrap="square">
            <a:spAutoFit/>
          </a:bodyPr>
          <a:lstStyle/>
          <a:p>
            <a:pPr>
              <a:lnSpc>
                <a:spcPct val="107000"/>
              </a:lnSpc>
            </a:pPr>
            <a:r>
              <a:rPr lang="en-US" b="1" dirty="0" smtClean="0">
                <a:effectLst/>
                <a:latin typeface="Century Gothic" panose="020B0502020202020204" pitchFamily="34" charset="0"/>
                <a:ea typeface="Calibri" panose="020F0502020204030204" pitchFamily="34" charset="0"/>
                <a:cs typeface="Century Gothic" panose="020B0502020202020204" pitchFamily="34" charset="0"/>
              </a:rPr>
              <a:t>PRESENTATION OBJECTIVES</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s721BT-Light"/>
              </a:rPr>
              <a:t>This presentation will highlight:-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ymbolMT"/>
              </a:rPr>
              <a:t>•</a:t>
            </a:r>
            <a:r>
              <a:rPr lang="en-US" dirty="0" smtClean="0">
                <a:effectLst/>
                <a:latin typeface="Century Gothic" panose="020B0502020202020204" pitchFamily="34" charset="0"/>
                <a:ea typeface="Calibri" panose="020F0502020204030204" pitchFamily="34" charset="0"/>
                <a:cs typeface="Swiss721BT-Light"/>
              </a:rPr>
              <a:t> The role of public and private sectors in the development of tourism in Malawi</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ymbolMT"/>
              </a:rPr>
              <a:t>• </a:t>
            </a:r>
            <a:r>
              <a:rPr lang="en-US" dirty="0" smtClean="0">
                <a:effectLst/>
                <a:latin typeface="Century Gothic" panose="020B0502020202020204" pitchFamily="34" charset="0"/>
                <a:ea typeface="Calibri" panose="020F0502020204030204" pitchFamily="34" charset="0"/>
                <a:cs typeface="Swiss721BT-Light"/>
              </a:rPr>
              <a:t>The level of collaboration between public and private sectors in tourism development in Malawi</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ymbolMT"/>
              </a:rPr>
              <a:t>• </a:t>
            </a:r>
            <a:r>
              <a:rPr lang="en-US" dirty="0" smtClean="0">
                <a:effectLst/>
                <a:latin typeface="Century Gothic" panose="020B0502020202020204" pitchFamily="34" charset="0"/>
                <a:ea typeface="Calibri" panose="020F0502020204030204" pitchFamily="34" charset="0"/>
                <a:cs typeface="Swiss721BT-Light"/>
              </a:rPr>
              <a:t>The factors that impede tourism development in Malawi.</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s721BT-Ligh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98374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6829" y="946330"/>
            <a:ext cx="9949758" cy="5621026"/>
          </a:xfrm>
          <a:prstGeom prst="rect">
            <a:avLst/>
          </a:prstGeom>
        </p:spPr>
        <p:txBody>
          <a:bodyPr wrap="square">
            <a:spAutoFit/>
          </a:bodyPr>
          <a:lstStyle/>
          <a:p>
            <a:pPr>
              <a:lnSpc>
                <a:spcPct val="107000"/>
              </a:lnSpc>
            </a:pPr>
            <a:r>
              <a:rPr lang="en-US" b="1" dirty="0" smtClean="0">
                <a:effectLst/>
                <a:latin typeface="Century Gothic" panose="020B0502020202020204" pitchFamily="34" charset="0"/>
                <a:ea typeface="Calibri" panose="020F0502020204030204" pitchFamily="34" charset="0"/>
                <a:cs typeface="Swiss721BT-Light"/>
              </a:rPr>
              <a:t>TOURISM SECTOR IN MALAWI</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s721BT-Ligh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sz="1600" dirty="0"/>
              <a:t>Despite the enormous natural resources that abound in the stale and the pragmatic effort by the public sector to develop tourism, the desire goal has not been realized. </a:t>
            </a:r>
          </a:p>
          <a:p>
            <a:r>
              <a:rPr lang="en-US" sz="1600" dirty="0"/>
              <a:t> </a:t>
            </a:r>
          </a:p>
          <a:p>
            <a:r>
              <a:rPr lang="en-US" sz="1600" dirty="0"/>
              <a:t>It is disheartening that government clearly does not consider tourism as a priority This is evident in the successor document to MGDS2 where the priorities have moved from 9 to 5 in which tourism is not amongst the priorities.</a:t>
            </a:r>
          </a:p>
          <a:p>
            <a:pPr>
              <a:lnSpc>
                <a:spcPct val="107000"/>
              </a:lnSpc>
            </a:pPr>
            <a:r>
              <a:rPr lang="en-US" sz="1500" dirty="0" smtClean="0">
                <a:effectLst/>
                <a:latin typeface="Century Gothic" panose="020B0502020202020204" pitchFamily="34" charset="0"/>
                <a:ea typeface="Calibri" panose="020F0502020204030204" pitchFamily="34" charset="0"/>
                <a:cs typeface="Swiss721BT-Light"/>
              </a:rPr>
              <a:t>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s721BT-Light"/>
              </a:rPr>
              <a:t>The private sector contributes to tourism development and complements government efforts. The efforts of both sectors can lead to rapid development of tourism industry in the country. Within the past few years the private sector is gradually making their presence felt in the realization of the tourism vision of the country.</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s721BT-Light"/>
              </a:rPr>
              <a:t>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s721BT-Light"/>
              </a:rPr>
              <a:t>This may be attributed to the many stakeholders that have actively joined hands with the government to develop the tourism potentials of the country through serious destination marketing and tourism investments.</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721 Lt BT"/>
              </a:rPr>
              <a:t>Tourism has the potential to enhance lives in a sustainable framework through wealth creation, choice, innovation and competition.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721 Lt BT"/>
              </a:rPr>
              <a:t>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721 Lt BT"/>
              </a:rPr>
              <a:t>For tourism to achieve the aforementioned services, and also to become a key growth area of the state economy, there is need for substantial public and private sectors' collaboration.</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500" dirty="0" smtClean="0">
                <a:effectLst/>
                <a:latin typeface="Century Gothic" panose="020B0502020202020204" pitchFamily="34" charset="0"/>
                <a:ea typeface="Calibri" panose="020F0502020204030204" pitchFamily="34" charset="0"/>
                <a:cs typeface="Swis721 Lt BT"/>
              </a:rPr>
              <a:t> </a:t>
            </a:r>
            <a:endParaRPr lang="en-US" sz="15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04380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8842" y="792421"/>
            <a:ext cx="10040293" cy="5426870"/>
          </a:xfrm>
          <a:prstGeom prst="rect">
            <a:avLst/>
          </a:prstGeom>
        </p:spPr>
        <p:txBody>
          <a:bodyPr wrap="square">
            <a:spAutoFit/>
          </a:bodyPr>
          <a:lstStyle/>
          <a:p>
            <a:pPr>
              <a:lnSpc>
                <a:spcPct val="107000"/>
              </a:lnSpc>
            </a:pPr>
            <a:r>
              <a:rPr lang="en-US" dirty="0" smtClean="0">
                <a:effectLst/>
                <a:latin typeface="Century Gothic" panose="020B0502020202020204" pitchFamily="34" charset="0"/>
                <a:ea typeface="Calibri" panose="020F0502020204030204" pitchFamily="34" charset="0"/>
                <a:cs typeface="Swis721 Lt BT"/>
              </a:rPr>
              <a:t>These initiatives according to </a:t>
            </a:r>
            <a:r>
              <a:rPr lang="en-US" dirty="0" smtClean="0">
                <a:solidFill>
                  <a:srgbClr val="FF0000"/>
                </a:solidFill>
                <a:effectLst/>
                <a:latin typeface="Century Gothic" panose="020B0502020202020204" pitchFamily="34" charset="0"/>
                <a:ea typeface="Calibri" panose="020F0502020204030204" pitchFamily="34" charset="0"/>
                <a:cs typeface="Swis721 Lt BT"/>
              </a:rPr>
              <a:t>Gamble (1989) Tourist development. New York: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Longman</a:t>
            </a:r>
            <a:r>
              <a:rPr lang="en-US" dirty="0" err="1" smtClean="0">
                <a:effectLst/>
                <a:latin typeface="Century Gothic" panose="020B0502020202020204" pitchFamily="34" charset="0"/>
                <a:ea typeface="Calibri" panose="020F0502020204030204" pitchFamily="34" charset="0"/>
                <a:cs typeface="Swis721 Lt BT"/>
              </a:rPr>
              <a:t>.involve</a:t>
            </a:r>
            <a:r>
              <a:rPr lang="en-US" dirty="0" smtClean="0">
                <a:effectLst/>
                <a:latin typeface="Century Gothic" panose="020B0502020202020204" pitchFamily="34" charset="0"/>
                <a:ea typeface="Calibri" panose="020F0502020204030204" pitchFamily="34" charset="0"/>
                <a:cs typeface="Swis721 Lt BT"/>
              </a:rPr>
              <a:t> laws to control the transfer of money in and out of the country, incentives for investors, speeding up the processes of the country planning, land purchase and trying to ensure political stability.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Similarly the private sector on its part has been investing money used in building hotels, amusement parks, telecommunication, transportation, recreational centers, and supporting infrastructural development.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All these are aimed at increasing export and stimulating tourism industry while stressing the importance of public – private sector partnership in tourist industry.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err="1" smtClean="0">
                <a:solidFill>
                  <a:srgbClr val="FF0000"/>
                </a:solidFill>
                <a:effectLst/>
                <a:latin typeface="Century Gothic" panose="020B0502020202020204" pitchFamily="34" charset="0"/>
                <a:ea typeface="Calibri" panose="020F0502020204030204" pitchFamily="34" charset="0"/>
                <a:cs typeface="Swis721 Lt BT"/>
              </a:rPr>
              <a:t>Oladiji</a:t>
            </a:r>
            <a:r>
              <a:rPr lang="en-US" dirty="0" smtClean="0">
                <a:solidFill>
                  <a:srgbClr val="FF0000"/>
                </a:solidFill>
                <a:effectLst/>
                <a:latin typeface="Century Gothic" panose="020B0502020202020204" pitchFamily="34" charset="0"/>
                <a:ea typeface="Calibri" panose="020F0502020204030204" pitchFamily="34" charset="0"/>
                <a:cs typeface="Swis721 Lt BT"/>
              </a:rPr>
              <a:t>, M. L. (2000). Marketing and planning hotels and tourism projects. London: f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lutchison</a:t>
            </a:r>
            <a:r>
              <a:rPr lang="en-US" dirty="0" smtClean="0">
                <a:solidFill>
                  <a:srgbClr val="FF0000"/>
                </a:solidFill>
                <a:effectLst/>
                <a:latin typeface="Century Gothic" panose="020B0502020202020204" pitchFamily="34" charset="0"/>
                <a:ea typeface="Calibri" panose="020F0502020204030204" pitchFamily="34" charset="0"/>
                <a:cs typeface="Swis721 Lt BT"/>
              </a:rPr>
              <a:t> </a:t>
            </a:r>
            <a:r>
              <a:rPr lang="en-US" dirty="0" smtClean="0">
                <a:effectLst/>
                <a:latin typeface="Century Gothic" panose="020B0502020202020204" pitchFamily="34" charset="0"/>
                <a:ea typeface="Calibri" panose="020F0502020204030204" pitchFamily="34" charset="0"/>
                <a:cs typeface="Swis721 Lt BT"/>
              </a:rPr>
              <a:t>opined that when public sector provides the needed platform or facilities for tourism development, private sector uses these facilities to provide competitive services for tourists. This then enhances the economy of the nation through taxes derived from both the facilities and services provided.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221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8966" y="1300715"/>
            <a:ext cx="9551406" cy="4241418"/>
          </a:xfrm>
          <a:prstGeom prst="rect">
            <a:avLst/>
          </a:prstGeom>
        </p:spPr>
        <p:txBody>
          <a:bodyPr wrap="square">
            <a:spAutoFit/>
          </a:bodyPr>
          <a:lstStyle/>
          <a:p>
            <a:pPr>
              <a:lnSpc>
                <a:spcPct val="107000"/>
              </a:lnSpc>
            </a:pPr>
            <a:r>
              <a:rPr lang="en-US" dirty="0" err="1" smtClean="0">
                <a:solidFill>
                  <a:srgbClr val="FF0000"/>
                </a:solidFill>
                <a:effectLst/>
                <a:latin typeface="Century Gothic" panose="020B0502020202020204" pitchFamily="34" charset="0"/>
                <a:ea typeface="Calibri" panose="020F0502020204030204" pitchFamily="34" charset="0"/>
                <a:cs typeface="Swis721 Lt BT"/>
              </a:rPr>
              <a:t>Falade</a:t>
            </a:r>
            <a:r>
              <a:rPr lang="en-US" dirty="0" smtClean="0">
                <a:solidFill>
                  <a:srgbClr val="FF0000"/>
                </a:solidFill>
                <a:effectLst/>
                <a:latin typeface="Century Gothic" panose="020B0502020202020204" pitchFamily="34" charset="0"/>
                <a:ea typeface="Calibri" panose="020F0502020204030204" pitchFamily="34" charset="0"/>
                <a:cs typeface="Swis721 Lt BT"/>
              </a:rPr>
              <a:t>, O. L. (2001). Tourism today: A geographical analysis. New York: Longman </a:t>
            </a:r>
            <a:r>
              <a:rPr lang="en-US" dirty="0" smtClean="0">
                <a:effectLst/>
                <a:latin typeface="Century Gothic" panose="020B0502020202020204" pitchFamily="34" charset="0"/>
                <a:ea typeface="Calibri" panose="020F0502020204030204" pitchFamily="34" charset="0"/>
                <a:cs typeface="Swis721 Lt BT"/>
              </a:rPr>
              <a:t>also opined that for the tourism industry to develop, both public and private sectors must develop a positive attitude towards the industry, otherwise the industry would not flourish.</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In a related assertion</a:t>
            </a:r>
            <a:r>
              <a:rPr lang="en-US" dirty="0" smtClean="0">
                <a:solidFill>
                  <a:srgbClr val="FF0000"/>
                </a:solidFill>
                <a:effectLst/>
                <a:latin typeface="Century Gothic" panose="020B0502020202020204" pitchFamily="34" charset="0"/>
                <a:ea typeface="Calibri" panose="020F0502020204030204" pitchFamily="34" charset="0"/>
                <a:cs typeface="Swis721 Lt BT"/>
              </a:rPr>
              <a:t>,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Abokom</a:t>
            </a:r>
            <a:r>
              <a:rPr lang="en-US" dirty="0" smtClean="0">
                <a:solidFill>
                  <a:srgbClr val="FF0000"/>
                </a:solidFill>
                <a:effectLst/>
                <a:latin typeface="Century Gothic" panose="020B0502020202020204" pitchFamily="34" charset="0"/>
                <a:ea typeface="Calibri" panose="020F0502020204030204" pitchFamily="34" charset="0"/>
                <a:cs typeface="Swis721 Lt BT"/>
              </a:rPr>
              <a:t>-Aba, B. O. (1997). The effect of tourism on the rural people.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Bnugu</a:t>
            </a:r>
            <a:r>
              <a:rPr lang="en-US" dirty="0" smtClean="0">
                <a:solidFill>
                  <a:srgbClr val="FF0000"/>
                </a:solidFill>
                <a:effectLst/>
                <a:latin typeface="Century Gothic" panose="020B0502020202020204" pitchFamily="34" charset="0"/>
                <a:ea typeface="Calibri" panose="020F0502020204030204" pitchFamily="34" charset="0"/>
                <a:cs typeface="Swis721 Lt BT"/>
              </a:rPr>
              <a:t>: University Press</a:t>
            </a:r>
            <a:r>
              <a:rPr lang="en-US" dirty="0" smtClean="0">
                <a:effectLst/>
                <a:latin typeface="Century Gothic" panose="020B0502020202020204" pitchFamily="34" charset="0"/>
                <a:ea typeface="Calibri" panose="020F0502020204030204" pitchFamily="34" charset="0"/>
                <a:cs typeface="Swis721 Lt BT"/>
              </a:rPr>
              <a:t> stated that the common way for tourism promotion and development decision to be made and funded is through public and private organizations, public and private participation in an organization whose members include government officials and private investors.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He further stressed that tourism related public/private organizations should usually has membership composed of government officials, tourism business owners and managers.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0740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1683" y="1358361"/>
            <a:ext cx="10004079" cy="3648691"/>
          </a:xfrm>
          <a:prstGeom prst="rect">
            <a:avLst/>
          </a:prstGeom>
        </p:spPr>
        <p:txBody>
          <a:bodyPr wrap="square">
            <a:spAutoFit/>
          </a:bodyPr>
          <a:lstStyle/>
          <a:p>
            <a:pPr>
              <a:lnSpc>
                <a:spcPct val="107000"/>
              </a:lnSpc>
            </a:pPr>
            <a:r>
              <a:rPr lang="en-US" dirty="0" smtClean="0">
                <a:effectLst/>
                <a:latin typeface="Century Gothic" panose="020B0502020202020204" pitchFamily="34" charset="0"/>
                <a:ea typeface="Calibri" panose="020F0502020204030204" pitchFamily="34" charset="0"/>
                <a:cs typeface="Swis721 Lt BT"/>
              </a:rPr>
              <a:t>These partnerships are being used more and more to fund the promotion and development of tourism. With the partnership the public sector provides infrastructures, make positive and development oriented laws.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The private sector on its part provides fund for the infrastructure (often with the help of tax rebate incentives). The growth of tourism in any society or state is predicated upon the effective functioning of both public and private sectors.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dirty="0" smtClean="0">
                <a:effectLst/>
                <a:latin typeface="Century Gothic" panose="020B0502020202020204" pitchFamily="34" charset="0"/>
                <a:ea typeface="Calibri" panose="020F0502020204030204" pitchFamily="34" charset="0"/>
                <a:cs typeface="Swis721 Lt BT"/>
              </a:rPr>
              <a:t>Both sectors must play a complementary role if tourism is to become the key growth area of any nation. </a:t>
            </a:r>
            <a:r>
              <a:rPr lang="en-US" dirty="0" smtClean="0">
                <a:solidFill>
                  <a:srgbClr val="FF0000"/>
                </a:solidFill>
                <a:effectLst/>
                <a:latin typeface="Century Gothic" panose="020B0502020202020204" pitchFamily="34" charset="0"/>
                <a:ea typeface="Calibri" panose="020F0502020204030204" pitchFamily="34" charset="0"/>
                <a:cs typeface="Swis721 Lt BT"/>
              </a:rPr>
              <a:t>Wale, A. (2000). Marketing tourism places. Oxford: Oxford University </a:t>
            </a:r>
            <a:r>
              <a:rPr lang="en-US" dirty="0" err="1" smtClean="0">
                <a:solidFill>
                  <a:srgbClr val="FF0000"/>
                </a:solidFill>
                <a:effectLst/>
                <a:latin typeface="Century Gothic" panose="020B0502020202020204" pitchFamily="34" charset="0"/>
                <a:ea typeface="Calibri" panose="020F0502020204030204" pitchFamily="34" charset="0"/>
                <a:cs typeface="Swis721 Lt BT"/>
              </a:rPr>
              <a:t>Press.</a:t>
            </a:r>
            <a:r>
              <a:rPr lang="en-US" dirty="0" err="1" smtClean="0">
                <a:effectLst/>
                <a:latin typeface="Century Gothic" panose="020B0502020202020204" pitchFamily="34" charset="0"/>
                <a:ea typeface="Calibri" panose="020F0502020204030204" pitchFamily="34" charset="0"/>
                <a:cs typeface="Swis721 Lt BT"/>
              </a:rPr>
              <a:t>lamented</a:t>
            </a:r>
            <a:r>
              <a:rPr lang="en-US" dirty="0" smtClean="0">
                <a:effectLst/>
                <a:latin typeface="Century Gothic" panose="020B0502020202020204" pitchFamily="34" charset="0"/>
                <a:ea typeface="Calibri" panose="020F0502020204030204" pitchFamily="34" charset="0"/>
                <a:cs typeface="Swis721 Lt BT"/>
              </a:rPr>
              <a:t> the slow state of tourism development in nations and attributes it to lack of involvement of private sector.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41706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79</TotalTime>
  <Words>1467</Words>
  <Application>Microsoft Office PowerPoint</Application>
  <PresentationFormat>Widescreen</PresentationFormat>
  <Paragraphs>138</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Calibri</vt:lpstr>
      <vt:lpstr>Century Gothic</vt:lpstr>
      <vt:lpstr>Garamond</vt:lpstr>
      <vt:lpstr>Swis721 Lt BT</vt:lpstr>
      <vt:lpstr>Swiss721BT-Light</vt:lpstr>
      <vt:lpstr>Symbol</vt:lpstr>
      <vt:lpstr>SymbolMT</vt:lpstr>
      <vt:lpstr>Times New Roman</vt:lpstr>
      <vt:lpstr>Organic</vt:lpstr>
      <vt:lpstr>PowerPoint Presentation</vt:lpstr>
      <vt:lpstr>INTRODUCTION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8</cp:revision>
  <dcterms:created xsi:type="dcterms:W3CDTF">2017-04-05T11:57:11Z</dcterms:created>
  <dcterms:modified xsi:type="dcterms:W3CDTF">2017-04-05T13:16:41Z</dcterms:modified>
</cp:coreProperties>
</file>