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71" r:id="rId4"/>
    <p:sldId id="259" r:id="rId5"/>
    <p:sldId id="260" r:id="rId6"/>
    <p:sldId id="261" r:id="rId7"/>
    <p:sldId id="281" r:id="rId8"/>
    <p:sldId id="277" r:id="rId9"/>
    <p:sldId id="273" r:id="rId10"/>
    <p:sldId id="279" r:id="rId11"/>
    <p:sldId id="274" r:id="rId12"/>
    <p:sldId id="280" r:id="rId13"/>
    <p:sldId id="276" r:id="rId14"/>
    <p:sldId id="282" r:id="rId15"/>
    <p:sldId id="266" r:id="rId16"/>
    <p:sldId id="283" r:id="rId17"/>
    <p:sldId id="286" r:id="rId18"/>
    <p:sldId id="272" r:id="rId19"/>
    <p:sldId id="284" r:id="rId20"/>
    <p:sldId id="275" r:id="rId21"/>
    <p:sldId id="267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Reasons for </a:t>
            </a:r>
            <a:r>
              <a:rPr lang="en-US" dirty="0" smtClean="0"/>
              <a:t>Travel (NSO)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Reasons for Travel</c:v>
                </c:pt>
              </c:strCache>
            </c:strRef>
          </c:tx>
          <c:dPt>
            <c:idx val="0"/>
          </c:dPt>
          <c:dLbls>
            <c:showVal val="1"/>
            <c:showLeaderLines val="1"/>
          </c:dLbls>
          <c:cat>
            <c:strRef>
              <c:f>Sheet1!$A$2:$A$4</c:f>
              <c:strCache>
                <c:ptCount val="3"/>
                <c:pt idx="0">
                  <c:v>Business</c:v>
                </c:pt>
                <c:pt idx="1">
                  <c:v>Leisure</c:v>
                </c:pt>
                <c:pt idx="2">
                  <c:v>VFR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0.71000000000000008</c:v>
                </c:pt>
                <c:pt idx="1">
                  <c:v>0.2</c:v>
                </c:pt>
                <c:pt idx="2">
                  <c:v>9.0000000000000011E-2</c:v>
                </c:pt>
              </c:numCache>
            </c:numRef>
          </c:val>
        </c:ser>
        <c:dLbls/>
        <c:firstSliceAng val="0"/>
      </c:pie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No. of International </a:t>
            </a:r>
            <a:r>
              <a:rPr lang="en-US" dirty="0" smtClean="0"/>
              <a:t>Departures (NSO)</a:t>
            </a:r>
            <a:endParaRPr lang="en-US" dirty="0"/>
          </a:p>
        </c:rich>
      </c:tx>
      <c:layout/>
    </c:title>
    <c:plotArea>
      <c:layout>
        <c:manualLayout>
          <c:layoutTarget val="inner"/>
          <c:xMode val="edge"/>
          <c:yMode val="edge"/>
          <c:x val="0.25305307175586106"/>
          <c:y val="0.23669592526496572"/>
          <c:w val="0.67352662484985992"/>
          <c:h val="0.5615456865201947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No. of International Departures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Sheet1!$B$2:$B$7</c:f>
              <c:numCache>
                <c:formatCode>_(* #,##0_);_(* \(#,##0\);_(* "-"??_);_(@_)</c:formatCode>
                <c:ptCount val="6"/>
                <c:pt idx="0">
                  <c:v>746100</c:v>
                </c:pt>
                <c:pt idx="1">
                  <c:v>767000</c:v>
                </c:pt>
                <c:pt idx="2">
                  <c:v>770300</c:v>
                </c:pt>
                <c:pt idx="3">
                  <c:v>795000</c:v>
                </c:pt>
                <c:pt idx="4">
                  <c:v>819200</c:v>
                </c:pt>
                <c:pt idx="5">
                  <c:v>804000</c:v>
                </c:pt>
              </c:numCache>
            </c:numRef>
          </c:val>
        </c:ser>
        <c:dLbls/>
        <c:axId val="99247232"/>
        <c:axId val="99248768"/>
      </c:barChart>
      <c:catAx>
        <c:axId val="99247232"/>
        <c:scaling>
          <c:orientation val="minMax"/>
        </c:scaling>
        <c:axPos val="b"/>
        <c:numFmt formatCode="General" sourceLinked="1"/>
        <c:tickLblPos val="nextTo"/>
        <c:crossAx val="99248768"/>
        <c:crosses val="autoZero"/>
        <c:auto val="1"/>
        <c:lblAlgn val="ctr"/>
        <c:lblOffset val="100"/>
      </c:catAx>
      <c:valAx>
        <c:axId val="99248768"/>
        <c:scaling>
          <c:orientation val="minMax"/>
        </c:scaling>
        <c:axPos val="l"/>
        <c:majorGridlines/>
        <c:numFmt formatCode="_(* #,##0_);_(* \(#,##0\);_(* &quot;-&quot;??_);_(@_)" sourceLinked="1"/>
        <c:tickLblPos val="nextTo"/>
        <c:crossAx val="992472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International Visitors by Region </a:t>
            </a:r>
            <a:r>
              <a:rPr lang="en-US" dirty="0" smtClean="0"/>
              <a:t> (NSO)</a:t>
            </a:r>
          </a:p>
          <a:p>
            <a:pPr>
              <a:defRPr/>
            </a:pPr>
            <a:endParaRPr lang="en-US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International Visitors by Region </c:v>
                </c:pt>
              </c:strCache>
            </c:strRef>
          </c:tx>
          <c:dLbls>
            <c:showVal val="1"/>
            <c:showLeaderLines val="1"/>
          </c:dLbls>
          <c:cat>
            <c:strRef>
              <c:f>Sheet1!$A$2:$A$6</c:f>
              <c:strCache>
                <c:ptCount val="5"/>
                <c:pt idx="0">
                  <c:v>Africa</c:v>
                </c:pt>
                <c:pt idx="1">
                  <c:v>Europe</c:v>
                </c:pt>
                <c:pt idx="2">
                  <c:v>Americas</c:v>
                </c:pt>
                <c:pt idx="3">
                  <c:v>Asia</c:v>
                </c:pt>
                <c:pt idx="4">
                  <c:v>Others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0.79</c:v>
                </c:pt>
                <c:pt idx="1">
                  <c:v>0.12000000000000001</c:v>
                </c:pt>
                <c:pt idx="2">
                  <c:v>6.0000000000000005E-2</c:v>
                </c:pt>
                <c:pt idx="3">
                  <c:v>2.0000000000000004E-2</c:v>
                </c:pt>
                <c:pt idx="4">
                  <c:v>1.0000000000000002E-2</c:v>
                </c:pt>
              </c:numCache>
            </c:numRef>
          </c:val>
        </c:ser>
        <c:dLbls/>
        <c:firstSliceAng val="0"/>
      </c:pie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ZW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3BB2FE0-A821-475F-94A5-116D5B5760B6}" type="datetimeFigureOut">
              <a:rPr lang="en-ZW"/>
              <a:pPr>
                <a:defRPr/>
              </a:pPr>
              <a:t>4/5/2017</a:t>
            </a:fld>
            <a:endParaRPr lang="en-Z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ZW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ZW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Z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90B79E2-86B4-432E-BBF3-6D018BC501D0}" type="slidenum">
              <a:rPr lang="en-ZW"/>
              <a:pPr/>
              <a:t>‹#›</a:t>
            </a:fld>
            <a:endParaRPr lang="en-ZW"/>
          </a:p>
        </p:txBody>
      </p:sp>
    </p:spTree>
    <p:extLst>
      <p:ext uri="{BB962C8B-B14F-4D97-AF65-F5344CB8AC3E}">
        <p14:creationId xmlns:p14="http://schemas.microsoft.com/office/powerpoint/2010/main" xmlns="" val="37978123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ZW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7C9C6E0-DEE2-4C11-9687-249EF3D261D5}" type="slidenum">
              <a:rPr lang="en-ZW"/>
              <a:pPr/>
              <a:t>1</a:t>
            </a:fld>
            <a:endParaRPr lang="en-ZW"/>
          </a:p>
        </p:txBody>
      </p:sp>
    </p:spTree>
    <p:extLst>
      <p:ext uri="{BB962C8B-B14F-4D97-AF65-F5344CB8AC3E}">
        <p14:creationId xmlns:p14="http://schemas.microsoft.com/office/powerpoint/2010/main" xmlns="" val="3615920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W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51761-08F3-4965-99B4-4FD37C996CB1}" type="datetimeFigureOut">
              <a:rPr lang="en-ZW"/>
              <a:pPr>
                <a:defRPr/>
              </a:pPr>
              <a:t>4/5/2017</a:t>
            </a:fld>
            <a:endParaRPr lang="en-Z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343DB7-0851-46CE-B0B7-80AC0A48EAC3}" type="slidenum">
              <a:rPr lang="en-ZW"/>
              <a:pPr/>
              <a:t>‹#›</a:t>
            </a:fld>
            <a:endParaRPr lang="en-Z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W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6BA5F-37AC-4511-9E4A-44E1FE4A1DA8}" type="datetimeFigureOut">
              <a:rPr lang="en-ZW"/>
              <a:pPr>
                <a:defRPr/>
              </a:pPr>
              <a:t>4/5/2017</a:t>
            </a:fld>
            <a:endParaRPr lang="en-Z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39CDBE-5960-4581-95DC-6678157E1A75}" type="slidenum">
              <a:rPr lang="en-ZW"/>
              <a:pPr/>
              <a:t>‹#›</a:t>
            </a:fld>
            <a:endParaRPr lang="en-Z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W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5C84B-43CA-41E3-8987-4924895A4A16}" type="datetimeFigureOut">
              <a:rPr lang="en-ZW"/>
              <a:pPr>
                <a:defRPr/>
              </a:pPr>
              <a:t>4/5/2017</a:t>
            </a:fld>
            <a:endParaRPr lang="en-Z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073A90-213A-48C7-9409-CD70A0AB0F53}" type="slidenum">
              <a:rPr lang="en-ZW"/>
              <a:pPr/>
              <a:t>‹#›</a:t>
            </a:fld>
            <a:endParaRPr lang="en-Z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W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BB266-8CAA-4EE7-BA69-B277C08AD6AE}" type="datetimeFigureOut">
              <a:rPr lang="en-ZW"/>
              <a:pPr>
                <a:defRPr/>
              </a:pPr>
              <a:t>4/5/2017</a:t>
            </a:fld>
            <a:endParaRPr lang="en-Z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449647-8698-485B-AE6D-1580B51180EB}" type="slidenum">
              <a:rPr lang="en-ZW"/>
              <a:pPr/>
              <a:t>‹#›</a:t>
            </a:fld>
            <a:endParaRPr lang="en-Z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62E72-64E1-439C-9AB5-1AC73117D258}" type="datetimeFigureOut">
              <a:rPr lang="en-ZW"/>
              <a:pPr>
                <a:defRPr/>
              </a:pPr>
              <a:t>4/5/2017</a:t>
            </a:fld>
            <a:endParaRPr lang="en-Z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954381-EB93-40F4-B6D3-21330B9695D2}" type="slidenum">
              <a:rPr lang="en-ZW"/>
              <a:pPr/>
              <a:t>‹#›</a:t>
            </a:fld>
            <a:endParaRPr lang="en-Z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W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W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W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A4FC1-F7A1-4FF9-9D52-DB78F4F4F1CD}" type="datetimeFigureOut">
              <a:rPr lang="en-ZW"/>
              <a:pPr>
                <a:defRPr/>
              </a:pPr>
              <a:t>4/5/2017</a:t>
            </a:fld>
            <a:endParaRPr lang="en-ZW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W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AC0DAB-EE65-4A59-A43B-9E0E9B76E09D}" type="slidenum">
              <a:rPr lang="en-ZW"/>
              <a:pPr/>
              <a:t>‹#›</a:t>
            </a:fld>
            <a:endParaRPr lang="en-Z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W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W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8C28A-A68B-4307-96A2-30689830480B}" type="datetimeFigureOut">
              <a:rPr lang="en-ZW"/>
              <a:pPr>
                <a:defRPr/>
              </a:pPr>
              <a:t>4/5/2017</a:t>
            </a:fld>
            <a:endParaRPr lang="en-ZW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W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7E036F-684E-4C7F-8CAD-9446603C2905}" type="slidenum">
              <a:rPr lang="en-ZW"/>
              <a:pPr/>
              <a:t>‹#›</a:t>
            </a:fld>
            <a:endParaRPr lang="en-Z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W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E6115-3D5F-471B-BB23-24F6CA357F91}" type="datetimeFigureOut">
              <a:rPr lang="en-ZW"/>
              <a:pPr>
                <a:defRPr/>
              </a:pPr>
              <a:t>4/5/2017</a:t>
            </a:fld>
            <a:endParaRPr lang="en-ZW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W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FB7D2-F5E6-486B-A7CC-DCB3A9B162CE}" type="slidenum">
              <a:rPr lang="en-ZW"/>
              <a:pPr/>
              <a:t>‹#›</a:t>
            </a:fld>
            <a:endParaRPr lang="en-Z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82425-AB82-4ABB-9340-43F61A7E92B2}" type="datetimeFigureOut">
              <a:rPr lang="en-ZW"/>
              <a:pPr>
                <a:defRPr/>
              </a:pPr>
              <a:t>4/5/2017</a:t>
            </a:fld>
            <a:endParaRPr lang="en-ZW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W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63A22-B422-4F90-821F-0A183A6217DD}" type="slidenum">
              <a:rPr lang="en-ZW"/>
              <a:pPr/>
              <a:t>‹#›</a:t>
            </a:fld>
            <a:endParaRPr lang="en-Z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W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W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71F7F-C20A-4088-8BF7-74E405C5DD15}" type="datetimeFigureOut">
              <a:rPr lang="en-ZW"/>
              <a:pPr>
                <a:defRPr/>
              </a:pPr>
              <a:t>4/5/2017</a:t>
            </a:fld>
            <a:endParaRPr lang="en-ZW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W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33B470-4446-4906-83E4-74BA1F36971C}" type="slidenum">
              <a:rPr lang="en-ZW"/>
              <a:pPr/>
              <a:t>‹#›</a:t>
            </a:fld>
            <a:endParaRPr lang="en-Z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W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W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FC7DF-10B0-4DAC-AB46-68FE1E266BD8}" type="datetimeFigureOut">
              <a:rPr lang="en-ZW"/>
              <a:pPr>
                <a:defRPr/>
              </a:pPr>
              <a:t>4/5/2017</a:t>
            </a:fld>
            <a:endParaRPr lang="en-ZW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W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09C8AA-6EFB-4958-B5F9-DB497B35AE98}" type="slidenum">
              <a:rPr lang="en-ZW"/>
              <a:pPr/>
              <a:t>‹#›</a:t>
            </a:fld>
            <a:endParaRPr lang="en-Z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ZW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W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CA6CCD-B0E5-4310-A7CE-0024D0857AE0}" type="datetimeFigureOut">
              <a:rPr lang="en-ZW"/>
              <a:pPr>
                <a:defRPr/>
              </a:pPr>
              <a:t>4/5/2017</a:t>
            </a:fld>
            <a:endParaRPr lang="en-Z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Z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07052FB-8063-4B81-90D6-FD3F46ABA6C4}" type="slidenum">
              <a:rPr lang="en-ZW"/>
              <a:pPr/>
              <a:t>‹#›</a:t>
            </a:fld>
            <a:endParaRPr lang="en-Z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tiff"/><Relationship Id="rId11" Type="http://schemas.openxmlformats.org/officeDocument/2006/relationships/image" Target="../media/image11.png"/><Relationship Id="rId5" Type="http://schemas.openxmlformats.org/officeDocument/2006/relationships/image" Target="../media/image5.tiff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10" Type="http://schemas.openxmlformats.org/officeDocument/2006/relationships/image" Target="../media/image11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10" Type="http://schemas.openxmlformats.org/officeDocument/2006/relationships/image" Target="../media/image11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10" Type="http://schemas.openxmlformats.org/officeDocument/2006/relationships/image" Target="../media/image11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10" Type="http://schemas.openxmlformats.org/officeDocument/2006/relationships/image" Target="../media/image11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10" Type="http://schemas.openxmlformats.org/officeDocument/2006/relationships/image" Target="../media/image11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10" Type="http://schemas.openxmlformats.org/officeDocument/2006/relationships/image" Target="../media/image11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10" Type="http://schemas.openxmlformats.org/officeDocument/2006/relationships/image" Target="../media/image11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10" Type="http://schemas.openxmlformats.org/officeDocument/2006/relationships/image" Target="../media/image11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10" Type="http://schemas.openxmlformats.org/officeDocument/2006/relationships/image" Target="../media/image11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10" Type="http://schemas.openxmlformats.org/officeDocument/2006/relationships/image" Target="../media/image2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10" Type="http://schemas.openxmlformats.org/officeDocument/2006/relationships/image" Target="../media/image11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10" Type="http://schemas.openxmlformats.org/officeDocument/2006/relationships/image" Target="../media/image2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10" Type="http://schemas.openxmlformats.org/officeDocument/2006/relationships/image" Target="../media/image11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10" Type="http://schemas.openxmlformats.org/officeDocument/2006/relationships/image" Target="../media/image11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11" Type="http://schemas.openxmlformats.org/officeDocument/2006/relationships/chart" Target="../charts/chart1.xml"/><Relationship Id="rId5" Type="http://schemas.openxmlformats.org/officeDocument/2006/relationships/image" Target="../media/image6.tiff"/><Relationship Id="rId10" Type="http://schemas.openxmlformats.org/officeDocument/2006/relationships/image" Target="../media/image11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chart" Target="../charts/chart2.xml"/><Relationship Id="rId7" Type="http://schemas.openxmlformats.org/officeDocument/2006/relationships/image" Target="../media/image6.tiff"/><Relationship Id="rId12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tiff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chart" Target="../charts/chart3.xml"/><Relationship Id="rId9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10" Type="http://schemas.openxmlformats.org/officeDocument/2006/relationships/image" Target="../media/image11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10" Type="http://schemas.openxmlformats.org/officeDocument/2006/relationships/image" Target="../media/image11.png"/><Relationship Id="rId4" Type="http://schemas.openxmlformats.org/officeDocument/2006/relationships/image" Target="../media/image5.tiff"/><Relationship Id="rId9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/>
          </p:cNvPicPr>
          <p:nvPr/>
        </p:nvPicPr>
        <p:blipFill>
          <a:blip r:embed="rId3" cstate="print"/>
          <a:srcRect r="19598"/>
          <a:stretch>
            <a:fillRect/>
          </a:stretch>
        </p:blipFill>
        <p:spPr bwMode="auto">
          <a:xfrm>
            <a:off x="-19050" y="-739775"/>
            <a:ext cx="9163050" cy="759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ctrTitle"/>
          </p:nvPr>
        </p:nvSpPr>
        <p:spPr>
          <a:xfrm>
            <a:off x="676275" y="127793"/>
            <a:ext cx="7772400" cy="2030413"/>
          </a:xfrm>
        </p:spPr>
        <p:txBody>
          <a:bodyPr/>
          <a:lstStyle/>
          <a:p>
            <a:r>
              <a:rPr lang="en-ZW" dirty="0" smtClean="0">
                <a:solidFill>
                  <a:schemeClr val="bg1"/>
                </a:solidFill>
                <a:latin typeface="Berlin Sans FB Demi" pitchFamily="34" charset="0"/>
              </a:rPr>
              <a:t>Overview of the Malawi Tourism Industry </a:t>
            </a:r>
            <a:br>
              <a:rPr lang="en-ZW" dirty="0" smtClean="0">
                <a:solidFill>
                  <a:schemeClr val="bg1"/>
                </a:solidFill>
                <a:latin typeface="Berlin Sans FB Demi" pitchFamily="34" charset="0"/>
              </a:rPr>
            </a:br>
            <a:r>
              <a:rPr lang="en-ZW" dirty="0" smtClean="0">
                <a:solidFill>
                  <a:schemeClr val="bg1"/>
                </a:solidFill>
                <a:latin typeface="Berlin Sans FB Demi" pitchFamily="34" charset="0"/>
              </a:rPr>
              <a:t> Past, Present </a:t>
            </a:r>
            <a:r>
              <a:rPr lang="en-ZW" dirty="0">
                <a:solidFill>
                  <a:schemeClr val="bg1"/>
                </a:solidFill>
                <a:latin typeface="Berlin Sans FB Demi" pitchFamily="34" charset="0"/>
              </a:rPr>
              <a:t>&amp;</a:t>
            </a:r>
            <a:r>
              <a:rPr lang="en-ZW" dirty="0" smtClean="0">
                <a:solidFill>
                  <a:schemeClr val="bg1"/>
                </a:solidFill>
                <a:latin typeface="Berlin Sans FB Demi" pitchFamily="34" charset="0"/>
              </a:rPr>
              <a:t> Future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438400"/>
            <a:ext cx="6400800" cy="31242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ZW" sz="2000" dirty="0" smtClean="0">
              <a:solidFill>
                <a:schemeClr val="accent5">
                  <a:lumMod val="20000"/>
                  <a:lumOff val="80000"/>
                </a:schemeClr>
              </a:solidFill>
              <a:latin typeface="Bernard MT Condensed" panose="02050806060905020404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ZW" sz="20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ernard MT Condensed" panose="02050806060905020404" pitchFamily="18" charset="0"/>
              </a:rPr>
              <a:t>Presented by: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ZW" sz="20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ernard MT Condensed" panose="02050806060905020404" pitchFamily="18" charset="0"/>
              </a:rPr>
              <a:t>Mr. Isaac D. Katopola, Director of Tourism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ZW" sz="20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ernard MT Condensed" panose="02050806060905020404" pitchFamily="18" charset="0"/>
              </a:rPr>
              <a:t>1</a:t>
            </a:r>
            <a:r>
              <a:rPr lang="en-ZW" sz="2000" baseline="300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ernard MT Condensed" panose="02050806060905020404" pitchFamily="18" charset="0"/>
              </a:rPr>
              <a:t>st</a:t>
            </a:r>
            <a:r>
              <a:rPr lang="en-ZW" sz="20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ernard MT Condensed" panose="02050806060905020404" pitchFamily="18" charset="0"/>
              </a:rPr>
              <a:t> Malawi National Tourism Conference,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ZW" sz="20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ernard MT Condensed" panose="02050806060905020404" pitchFamily="18" charset="0"/>
              </a:rPr>
              <a:t>Sunbird Capital, Lilongwe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ZW" sz="20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ernard MT Condensed" panose="02050806060905020404" pitchFamily="18" charset="0"/>
              </a:rPr>
              <a:t>6</a:t>
            </a:r>
            <a:r>
              <a:rPr lang="en-ZW" sz="2000" baseline="300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ernard MT Condensed" panose="02050806060905020404" pitchFamily="18" charset="0"/>
              </a:rPr>
              <a:t>th</a:t>
            </a:r>
            <a:r>
              <a:rPr lang="en-ZW" sz="20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ernard MT Condensed" panose="02050806060905020404" pitchFamily="18" charset="0"/>
              </a:rPr>
              <a:t> April, 2017</a:t>
            </a:r>
            <a:endParaRPr lang="en-ZW" sz="2000" dirty="0">
              <a:solidFill>
                <a:schemeClr val="accent5">
                  <a:lumMod val="20000"/>
                  <a:lumOff val="80000"/>
                </a:schemeClr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3258F-A51B-48CF-A7B0-EF5E24A44536}" type="slidenum">
              <a:rPr lang="en-ZW"/>
              <a:pPr/>
              <a:t>1</a:t>
            </a:fld>
            <a:endParaRPr lang="en-ZW"/>
          </a:p>
        </p:txBody>
      </p:sp>
      <p:pic>
        <p:nvPicPr>
          <p:cNvPr id="307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4525169"/>
            <a:ext cx="2590800" cy="2362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86" y="2108775"/>
            <a:ext cx="6665914" cy="383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5"/>
          <p:cNvPicPr>
            <a:picLocks noChangeAspect="1"/>
          </p:cNvPicPr>
          <p:nvPr/>
        </p:nvPicPr>
        <p:blipFill>
          <a:blip r:embed="rId3" cstate="print"/>
          <a:srcRect t="25000" b="55000"/>
          <a:stretch>
            <a:fillRect/>
          </a:stretch>
        </p:blipFill>
        <p:spPr bwMode="auto">
          <a:xfrm>
            <a:off x="-3175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Tourism Products and Markets</a:t>
            </a:r>
            <a:endParaRPr lang="en-ZW" b="1" dirty="0" smtClean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B783-037C-4D28-8721-28825DF80FB1}" type="slidenum">
              <a:rPr lang="en-ZW"/>
              <a:pPr/>
              <a:t>10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181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9374" y="1524000"/>
            <a:ext cx="723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+mn-lt"/>
              </a:rPr>
              <a:t>Malawi’s Five Key Tourism Product Lines</a:t>
            </a:r>
            <a:endParaRPr lang="en-US" sz="3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374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Tourism Products and Markets</a:t>
            </a:r>
            <a:endParaRPr lang="en-ZW" b="1" dirty="0" smtClean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B783-037C-4D28-8721-28825DF80FB1}" type="slidenum">
              <a:rPr lang="en-ZW"/>
              <a:pPr/>
              <a:t>11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18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992562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b="1" dirty="0" smtClean="0"/>
              <a:t>KEY INTERNATIONAL SOURCE MARKETS</a:t>
            </a:r>
          </a:p>
          <a:p>
            <a:r>
              <a:rPr lang="en-US" sz="2400" dirty="0" smtClean="0"/>
              <a:t>United Kingdom</a:t>
            </a:r>
          </a:p>
          <a:p>
            <a:r>
              <a:rPr lang="en-US" sz="2400" dirty="0" smtClean="0"/>
              <a:t>The Netherlands</a:t>
            </a:r>
          </a:p>
          <a:p>
            <a:r>
              <a:rPr lang="en-US" sz="2400" dirty="0" smtClean="0"/>
              <a:t>Germany</a:t>
            </a:r>
          </a:p>
          <a:p>
            <a:r>
              <a:rPr lang="en-US" sz="2400" dirty="0" smtClean="0"/>
              <a:t>USA</a:t>
            </a:r>
          </a:p>
          <a:p>
            <a:r>
              <a:rPr lang="en-US" sz="2400" dirty="0" smtClean="0"/>
              <a:t>China</a:t>
            </a:r>
          </a:p>
          <a:p>
            <a:r>
              <a:rPr lang="en-US" sz="2400" b="1" dirty="0" smtClean="0"/>
              <a:t>Future markets: Australia, Russia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992563"/>
          </a:xfrm>
        </p:spPr>
        <p:txBody>
          <a:bodyPr/>
          <a:lstStyle/>
          <a:p>
            <a:pPr marL="514350" lvl="1" indent="0">
              <a:buNone/>
            </a:pPr>
            <a:r>
              <a:rPr lang="en-US" sz="3200" dirty="0" smtClean="0"/>
              <a:t>  </a:t>
            </a:r>
            <a:r>
              <a:rPr lang="en-US" sz="3200" b="1" dirty="0" smtClean="0"/>
              <a:t>KEY REGIONAL </a:t>
            </a:r>
            <a:r>
              <a:rPr lang="en-US" sz="3200" b="1" dirty="0"/>
              <a:t>SOURCE </a:t>
            </a:r>
            <a:r>
              <a:rPr lang="en-US" sz="3200" b="1" dirty="0" smtClean="0"/>
              <a:t>MARKETS</a:t>
            </a:r>
          </a:p>
          <a:p>
            <a:pPr marL="571500" indent="-457200"/>
            <a:r>
              <a:rPr lang="en-US" sz="2400" dirty="0" smtClean="0"/>
              <a:t>South Africa</a:t>
            </a:r>
          </a:p>
          <a:p>
            <a:pPr marL="571500" indent="-457200"/>
            <a:r>
              <a:rPr lang="en-US" sz="2400" dirty="0" smtClean="0"/>
              <a:t>Zimbabwe</a:t>
            </a:r>
          </a:p>
          <a:p>
            <a:pPr marL="571500" indent="-457200"/>
            <a:r>
              <a:rPr lang="en-US" sz="2400" dirty="0" smtClean="0"/>
              <a:t>Mozambique</a:t>
            </a:r>
          </a:p>
          <a:p>
            <a:pPr marL="571500" indent="-457200"/>
            <a:r>
              <a:rPr lang="en-US" sz="2400" dirty="0" smtClean="0"/>
              <a:t>Zambia</a:t>
            </a:r>
          </a:p>
          <a:p>
            <a:pPr marL="571500" indent="-457200"/>
            <a:r>
              <a:rPr lang="en-US" sz="2400" dirty="0" smtClean="0"/>
              <a:t>Tanzania</a:t>
            </a:r>
          </a:p>
          <a:p>
            <a:pPr marL="571500" indent="-457200"/>
            <a:r>
              <a:rPr lang="en-US" sz="2400" b="1" dirty="0" smtClean="0"/>
              <a:t>Future markets: Kenya, Ethiopia (direct flights)</a:t>
            </a:r>
          </a:p>
          <a:p>
            <a:pPr marL="571500" indent="-457200"/>
            <a:endParaRPr lang="en-US" sz="2400" dirty="0"/>
          </a:p>
          <a:p>
            <a:pPr marL="914400" lvl="2" indent="0">
              <a:buNone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ZW" b="1" dirty="0" smtClean="0">
                <a:solidFill>
                  <a:schemeClr val="bg1"/>
                </a:solidFill>
                <a:latin typeface="Berlin Sans FB Demi" pitchFamily="34" charset="0"/>
              </a:rPr>
              <a:t>Tourism Brand Essence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B783-037C-4D28-8721-28825DF80FB1}" type="slidenum">
              <a:rPr lang="en-ZW"/>
              <a:pPr/>
              <a:t>12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18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152400" y="1295400"/>
            <a:ext cx="8991600" cy="48307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 </a:t>
            </a:r>
            <a:r>
              <a:rPr lang="en-US" sz="3200" b="1" dirty="0" smtClean="0"/>
              <a:t>Malawi Destination Branding: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Rich in contrast </a:t>
            </a:r>
            <a:r>
              <a:rPr lang="en-US" dirty="0" smtClean="0">
                <a:solidFill>
                  <a:srgbClr val="FF0000"/>
                </a:solidFill>
              </a:rPr>
              <a:t>– </a:t>
            </a:r>
            <a:r>
              <a:rPr lang="en-US" dirty="0" smtClean="0"/>
              <a:t>diverse lake experience, variety of landscapes, habitats, climates &amp; cultural assets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Compact in size – </a:t>
            </a:r>
            <a:r>
              <a:rPr lang="en-US" dirty="0" smtClean="0"/>
              <a:t>short distances between attractions, comparatively not overcrowded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Big in hospitality – </a:t>
            </a:r>
            <a:r>
              <a:rPr lang="en-US" b="1" dirty="0" smtClean="0"/>
              <a:t> </a:t>
            </a:r>
            <a:r>
              <a:rPr lang="en-GB" dirty="0"/>
              <a:t>Peaceful environment, neighbourly social interaction, tolerant and authentic relationship with visitors and other </a:t>
            </a:r>
            <a:r>
              <a:rPr lang="en-GB" dirty="0" smtClean="0"/>
              <a:t>cultures</a:t>
            </a:r>
          </a:p>
          <a:p>
            <a:r>
              <a:rPr lang="en-GB" sz="2600" dirty="0" smtClean="0"/>
              <a:t>Most operators feel Malawi should maintain the “Warm Heart of Africa” tourism brand but should review logo from time to time</a:t>
            </a:r>
          </a:p>
          <a:p>
            <a:endParaRPr lang="en-GB" dirty="0" smtClean="0"/>
          </a:p>
          <a:p>
            <a:endParaRPr lang="en-GB" dirty="0"/>
          </a:p>
          <a:p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61693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8867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Current Interventions</a:t>
            </a:r>
            <a:endParaRPr lang="en-ZW" b="1" dirty="0" smtClean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4876800"/>
          </a:xfrm>
        </p:spPr>
        <p:txBody>
          <a:bodyPr rtlCol="0">
            <a:normAutofit fontScale="92500" lnSpcReduction="20000"/>
          </a:bodyPr>
          <a:lstStyle/>
          <a:p>
            <a:pPr marL="0" indent="0">
              <a:buNone/>
            </a:pPr>
            <a:r>
              <a:rPr lang="en-ZW" sz="5800" b="1" dirty="0" smtClean="0">
                <a:cs typeface="Times New Roman" panose="02020603050405020304" pitchFamily="18" charset="0"/>
              </a:rPr>
              <a:t>Department of Tourism </a:t>
            </a:r>
          </a:p>
          <a:p>
            <a:pPr marL="0" indent="0">
              <a:buNone/>
            </a:pPr>
            <a:endParaRPr lang="en-ZW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ZW" sz="3000" dirty="0" smtClean="0">
                <a:cs typeface="Times New Roman" panose="02020603050405020304" pitchFamily="18" charset="0"/>
              </a:rPr>
              <a:t>National Tourism  Policy awaiting Cabinet approval  - focuses on review of regulatory framework and establish the Tourism </a:t>
            </a:r>
            <a:r>
              <a:rPr lang="en-ZW" sz="3000" dirty="0">
                <a:cs typeface="Times New Roman" panose="02020603050405020304" pitchFamily="18" charset="0"/>
              </a:rPr>
              <a:t>A</a:t>
            </a:r>
            <a:r>
              <a:rPr lang="en-ZW" sz="3000" dirty="0" smtClean="0">
                <a:cs typeface="Times New Roman" panose="02020603050405020304" pitchFamily="18" charset="0"/>
              </a:rPr>
              <a:t>uthority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ZW" sz="3000" dirty="0" smtClean="0">
                <a:cs typeface="Times New Roman" panose="02020603050405020304" pitchFamily="18" charset="0"/>
              </a:rPr>
              <a:t>Finalising Tourism Marketing Strategy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ZW" sz="3000" dirty="0" smtClean="0">
                <a:cs typeface="Times New Roman" panose="02020603050405020304" pitchFamily="18" charset="0"/>
              </a:rPr>
              <a:t>Finalising Domestic Tourism Marketing Strategy to enhance local travel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ZW" sz="3000" dirty="0" smtClean="0">
                <a:cs typeface="Times New Roman" panose="02020603050405020304" pitchFamily="18" charset="0"/>
              </a:rPr>
              <a:t>Upgrading  of access roads in Salima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ZW" sz="3000" dirty="0" smtClean="0">
                <a:cs typeface="Times New Roman" panose="02020603050405020304" pitchFamily="18" charset="0"/>
              </a:rPr>
              <a:t>Collaborated for designation of </a:t>
            </a:r>
            <a:r>
              <a:rPr lang="en-ZW" sz="3000" dirty="0" err="1" smtClean="0">
                <a:cs typeface="Times New Roman" panose="02020603050405020304" pitchFamily="18" charset="0"/>
              </a:rPr>
              <a:t>Likoma</a:t>
            </a:r>
            <a:r>
              <a:rPr lang="en-ZW" sz="3000" dirty="0" smtClean="0">
                <a:cs typeface="Times New Roman" panose="02020603050405020304" pitchFamily="18" charset="0"/>
              </a:rPr>
              <a:t> Airstrip as an International entry and exit port</a:t>
            </a:r>
          </a:p>
          <a:p>
            <a:pPr marL="0" indent="0">
              <a:buNone/>
            </a:pPr>
            <a:endParaRPr lang="en-ZW" sz="3100" dirty="0" smtClean="0"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B783-037C-4D28-8721-28825DF80FB1}" type="slidenum">
              <a:rPr lang="en-ZW"/>
              <a:pPr/>
              <a:t>13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792288" y="5934075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18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8867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Current Interventions</a:t>
            </a:r>
            <a:endParaRPr lang="en-ZW" b="1" dirty="0" smtClean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105400"/>
          </a:xfrm>
        </p:spPr>
        <p:txBody>
          <a:bodyPr rtlCol="0">
            <a:normAutofit fontScale="70000" lnSpcReduction="20000"/>
          </a:bodyPr>
          <a:lstStyle/>
          <a:p>
            <a:pPr marL="0" indent="0">
              <a:buNone/>
            </a:pPr>
            <a:r>
              <a:rPr lang="en-ZW" sz="5800" b="1" dirty="0" smtClean="0">
                <a:cs typeface="Times New Roman" panose="02020603050405020304" pitchFamily="18" charset="0"/>
              </a:rPr>
              <a:t>Collaboration with Key Stakeholders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ZW" sz="3400" dirty="0" smtClean="0">
                <a:cs typeface="Times New Roman" panose="02020603050405020304" pitchFamily="18" charset="0"/>
              </a:rPr>
              <a:t>Expansion and upgrading of KIA and </a:t>
            </a:r>
            <a:r>
              <a:rPr lang="en-ZW" sz="3400" dirty="0" err="1" smtClean="0">
                <a:cs typeface="Times New Roman" panose="02020603050405020304" pitchFamily="18" charset="0"/>
              </a:rPr>
              <a:t>Chileka</a:t>
            </a:r>
            <a:r>
              <a:rPr lang="en-ZW" sz="3400" dirty="0" smtClean="0">
                <a:cs typeface="Times New Roman" panose="02020603050405020304" pitchFamily="18" charset="0"/>
              </a:rPr>
              <a:t> Airport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ZW" sz="3400" dirty="0" smtClean="0">
                <a:cs typeface="Times New Roman" panose="02020603050405020304" pitchFamily="18" charset="0"/>
              </a:rPr>
              <a:t>World Bank Skills Development Project aiming at increasing access, market relevance, sustainability and cost efficiency of Tourism courses – </a:t>
            </a:r>
            <a:r>
              <a:rPr lang="en-ZW" sz="3400" dirty="0" err="1" smtClean="0">
                <a:cs typeface="Times New Roman" panose="02020603050405020304" pitchFamily="18" charset="0"/>
              </a:rPr>
              <a:t>Mzuni</a:t>
            </a:r>
            <a:r>
              <a:rPr lang="en-ZW" sz="3400" dirty="0" smtClean="0">
                <a:cs typeface="Times New Roman" panose="02020603050405020304" pitchFamily="18" charset="0"/>
              </a:rPr>
              <a:t> and TEVETA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ZW" sz="3400" dirty="0" smtClean="0">
                <a:cs typeface="Times New Roman" panose="02020603050405020304" pitchFamily="18" charset="0"/>
              </a:rPr>
              <a:t>Rehabilitation and restocking of wildlife in </a:t>
            </a:r>
            <a:r>
              <a:rPr lang="en-ZW" sz="3400" dirty="0" err="1" smtClean="0">
                <a:cs typeface="Times New Roman" panose="02020603050405020304" pitchFamily="18" charset="0"/>
              </a:rPr>
              <a:t>Nkhotakota</a:t>
            </a:r>
            <a:r>
              <a:rPr lang="en-ZW" sz="3400" dirty="0" smtClean="0">
                <a:cs typeface="Times New Roman" panose="02020603050405020304" pitchFamily="18" charset="0"/>
              </a:rPr>
              <a:t>, </a:t>
            </a:r>
            <a:r>
              <a:rPr lang="en-ZW" sz="3400" dirty="0" err="1" smtClean="0">
                <a:cs typeface="Times New Roman" panose="02020603050405020304" pitchFamily="18" charset="0"/>
              </a:rPr>
              <a:t>Liwonde</a:t>
            </a:r>
            <a:r>
              <a:rPr lang="en-ZW" sz="3400" dirty="0" smtClean="0">
                <a:cs typeface="Times New Roman" panose="02020603050405020304" pitchFamily="18" charset="0"/>
              </a:rPr>
              <a:t>, </a:t>
            </a:r>
            <a:r>
              <a:rPr lang="en-ZW" sz="3400" dirty="0" err="1" smtClean="0">
                <a:cs typeface="Times New Roman" panose="02020603050405020304" pitchFamily="18" charset="0"/>
              </a:rPr>
              <a:t>Majete</a:t>
            </a:r>
            <a:r>
              <a:rPr lang="en-ZW" sz="3400" dirty="0" smtClean="0">
                <a:cs typeface="Times New Roman" panose="02020603050405020304" pitchFamily="18" charset="0"/>
              </a:rPr>
              <a:t> and other protected areas through Public Private Partnerships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GB" sz="3400" dirty="0" smtClean="0">
                <a:cs typeface="Times New Roman" panose="02020603050405020304" pitchFamily="18" charset="0"/>
              </a:rPr>
              <a:t>Trans frontier Conservation Project - </a:t>
            </a:r>
            <a:r>
              <a:rPr lang="en-GB" sz="3400" dirty="0" err="1" smtClean="0">
                <a:cs typeface="Times New Roman" panose="02020603050405020304" pitchFamily="18" charset="0"/>
              </a:rPr>
              <a:t>Nyika</a:t>
            </a:r>
            <a:r>
              <a:rPr lang="en-GB" sz="3400" dirty="0" smtClean="0">
                <a:cs typeface="Times New Roman" panose="02020603050405020304" pitchFamily="18" charset="0"/>
              </a:rPr>
              <a:t>/</a:t>
            </a:r>
            <a:r>
              <a:rPr lang="en-GB" sz="3400" dirty="0" err="1" smtClean="0">
                <a:cs typeface="Times New Roman" panose="02020603050405020304" pitchFamily="18" charset="0"/>
              </a:rPr>
              <a:t>Vwaza</a:t>
            </a:r>
            <a:r>
              <a:rPr lang="en-GB" sz="3400" dirty="0" smtClean="0">
                <a:cs typeface="Times New Roman" panose="02020603050405020304" pitchFamily="18" charset="0"/>
              </a:rPr>
              <a:t>; </a:t>
            </a:r>
            <a:r>
              <a:rPr lang="en-GB" sz="3400" dirty="0" err="1" smtClean="0">
                <a:cs typeface="Times New Roman" panose="02020603050405020304" pitchFamily="18" charset="0"/>
              </a:rPr>
              <a:t>Kasungu</a:t>
            </a:r>
            <a:r>
              <a:rPr lang="en-GB" sz="3400" dirty="0" smtClean="0">
                <a:cs typeface="Times New Roman" panose="02020603050405020304" pitchFamily="18" charset="0"/>
              </a:rPr>
              <a:t> National Park and </a:t>
            </a:r>
            <a:r>
              <a:rPr lang="en-GB" sz="3400" dirty="0" err="1" smtClean="0">
                <a:cs typeface="Times New Roman" panose="02020603050405020304" pitchFamily="18" charset="0"/>
              </a:rPr>
              <a:t>Lukusuzi</a:t>
            </a:r>
            <a:r>
              <a:rPr lang="en-GB" sz="3400" dirty="0" smtClean="0">
                <a:cs typeface="Times New Roman" panose="02020603050405020304" pitchFamily="18" charset="0"/>
              </a:rPr>
              <a:t> Wildlife Reserve in Zambia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GB" sz="3400" dirty="0" smtClean="0">
                <a:cs typeface="Times New Roman" panose="02020603050405020304" pitchFamily="18" charset="0"/>
              </a:rPr>
              <a:t>Development of the Transport masterplan that includes tourism sector priorities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GB" sz="3400" dirty="0" smtClean="0">
                <a:cs typeface="Times New Roman" panose="02020603050405020304" pitchFamily="18" charset="0"/>
              </a:rPr>
              <a:t>Establishment of MITC and the One-Stop Centre to promote and facilitate investment.</a:t>
            </a:r>
            <a:endParaRPr lang="en-ZW" sz="3400" dirty="0" smtClean="0"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B783-037C-4D28-8721-28825DF80FB1}" type="slidenum">
              <a:rPr lang="en-ZW"/>
              <a:pPr/>
              <a:t>14</a:t>
            </a:fld>
            <a:endParaRPr lang="en-ZW" dirty="0"/>
          </a:p>
        </p:txBody>
      </p:sp>
      <p:sp>
        <p:nvSpPr>
          <p:cNvPr id="7" name="Oval 6"/>
          <p:cNvSpPr/>
          <p:nvPr/>
        </p:nvSpPr>
        <p:spPr>
          <a:xfrm>
            <a:off x="1792288" y="5934075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18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itle 1"/>
          <p:cNvSpPr>
            <a:spLocks noGrp="1"/>
          </p:cNvSpPr>
          <p:nvPr>
            <p:ph type="title"/>
          </p:nvPr>
        </p:nvSpPr>
        <p:spPr>
          <a:xfrm>
            <a:off x="609600" y="-47501"/>
            <a:ext cx="78867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Challenges</a:t>
            </a:r>
            <a:endParaRPr lang="en-ZW" b="1" dirty="0" smtClean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13316" name="Content Placeholder 2"/>
          <p:cNvSpPr>
            <a:spLocks noGrp="1"/>
          </p:cNvSpPr>
          <p:nvPr>
            <p:ph idx="1"/>
          </p:nvPr>
        </p:nvSpPr>
        <p:spPr>
          <a:xfrm>
            <a:off x="323850" y="1167225"/>
            <a:ext cx="8458200" cy="5004976"/>
          </a:xfrm>
        </p:spPr>
        <p:txBody>
          <a:bodyPr/>
          <a:lstStyle/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Tourism Development not yet on Government priority sector list in practice </a:t>
            </a:r>
          </a:p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Conflicting sector policies and limited collaboration amongst public sector organisations on common goal to grow tourism in Malawi </a:t>
            </a:r>
          </a:p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Inadequate Financing for Tourism Programmes, Projects and Activities resulting in limited destination marketing,  projects and programmes implementation. E.g. Total annual marketing budget from 1% levy, under MK400m (2016/17)</a:t>
            </a:r>
          </a:p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Limited skills in the sector, affecting service delivery</a:t>
            </a:r>
          </a:p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Inadequate supporting infrastructure and services</a:t>
            </a:r>
          </a:p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Partial devolvement of tourism activities to District Councils  </a:t>
            </a:r>
          </a:p>
          <a:p>
            <a:pPr lvl="0"/>
            <a:endParaRPr lang="en-GB" sz="2400" dirty="0" smtClean="0"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en-ZW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4D68-FB2A-40E5-B70E-0D1E98BAD446}" type="slidenum">
              <a:rPr lang="en-ZW"/>
              <a:pPr/>
              <a:t>15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3325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itle 1"/>
          <p:cNvSpPr>
            <a:spLocks noGrp="1"/>
          </p:cNvSpPr>
          <p:nvPr>
            <p:ph type="title"/>
          </p:nvPr>
        </p:nvSpPr>
        <p:spPr>
          <a:xfrm>
            <a:off x="609600" y="-47501"/>
            <a:ext cx="78867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Challenges</a:t>
            </a:r>
            <a:endParaRPr lang="en-ZW" b="1" dirty="0" smtClean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13316" name="Content Placeholder 2"/>
          <p:cNvSpPr>
            <a:spLocks noGrp="1"/>
          </p:cNvSpPr>
          <p:nvPr>
            <p:ph idx="1"/>
          </p:nvPr>
        </p:nvSpPr>
        <p:spPr>
          <a:xfrm>
            <a:off x="323850" y="1167225"/>
            <a:ext cx="8458200" cy="4852576"/>
          </a:xfrm>
        </p:spPr>
        <p:txBody>
          <a:bodyPr/>
          <a:lstStyle/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Lack of resources for mapping and zoning of areas along Lake Malawi for tourism investment</a:t>
            </a:r>
          </a:p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Underdeveloped product due to low investment levels</a:t>
            </a:r>
          </a:p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Limitations in collection and timeliness of tourism statistics and visitor surveys to inform decision making for tourism development and promotion  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Limited and costly accessibility from major source markets e.g. airfares</a:t>
            </a:r>
          </a:p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Fragmented tourism private sector (MTC), leading to weak coordination with the public sector</a:t>
            </a:r>
          </a:p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Lack of tourism mainstreaming across all sectors e.g. education </a:t>
            </a:r>
            <a:r>
              <a:rPr lang="en-GB" sz="2400" dirty="0" err="1" smtClean="0">
                <a:cs typeface="Times New Roman" panose="02020603050405020304" pitchFamily="18" charset="0"/>
              </a:rPr>
              <a:t>syllubus</a:t>
            </a:r>
            <a:r>
              <a:rPr lang="en-GB" sz="2400" dirty="0" smtClean="0">
                <a:cs typeface="Times New Roman" panose="02020603050405020304" pitchFamily="18" charset="0"/>
              </a:rPr>
              <a:t> </a:t>
            </a:r>
            <a:endParaRPr lang="en-ZW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GB" dirty="0" smtClean="0"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4D68-FB2A-40E5-B70E-0D1E98BAD446}" type="slidenum">
              <a:rPr lang="en-ZW"/>
              <a:pPr/>
              <a:t>16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3325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itle 1"/>
          <p:cNvSpPr>
            <a:spLocks noGrp="1"/>
          </p:cNvSpPr>
          <p:nvPr>
            <p:ph type="title"/>
          </p:nvPr>
        </p:nvSpPr>
        <p:spPr>
          <a:xfrm>
            <a:off x="609600" y="-47501"/>
            <a:ext cx="78867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Challenges</a:t>
            </a:r>
            <a:endParaRPr lang="en-ZW" b="1" dirty="0" smtClean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13316" name="Content Placeholder 2"/>
          <p:cNvSpPr>
            <a:spLocks noGrp="1"/>
          </p:cNvSpPr>
          <p:nvPr>
            <p:ph idx="1"/>
          </p:nvPr>
        </p:nvSpPr>
        <p:spPr>
          <a:xfrm>
            <a:off x="323850" y="1167225"/>
            <a:ext cx="8458200" cy="4852576"/>
          </a:xfrm>
        </p:spPr>
        <p:txBody>
          <a:bodyPr/>
          <a:lstStyle/>
          <a:p>
            <a:r>
              <a:rPr lang="en-US" dirty="0" smtClean="0"/>
              <a:t>Inadequate medium to long term incentives for the tourism sector</a:t>
            </a:r>
          </a:p>
          <a:p>
            <a:r>
              <a:rPr lang="en-US" dirty="0" smtClean="0"/>
              <a:t>Lack of efficient connectivity to attraction sites in terms of air and road transport and ICT</a:t>
            </a:r>
          </a:p>
          <a:p>
            <a:r>
              <a:rPr lang="en-US" dirty="0" smtClean="0"/>
              <a:t>Environmental degradation in many areas of tourism attractions </a:t>
            </a:r>
            <a:r>
              <a:rPr lang="en-US" dirty="0" smtClean="0"/>
              <a:t>e.g. De-forestation </a:t>
            </a:r>
            <a:r>
              <a:rPr lang="en-US" dirty="0" smtClean="0"/>
              <a:t>in hilly areas, overfishing, soil erosion, poaching of </a:t>
            </a:r>
            <a:r>
              <a:rPr lang="en-US" dirty="0" smtClean="0"/>
              <a:t>wildlife</a:t>
            </a:r>
            <a:endParaRPr lang="en-GB" dirty="0" smtClean="0"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4D68-FB2A-40E5-B70E-0D1E98BAD446}" type="slidenum">
              <a:rPr lang="en-ZW"/>
              <a:pPr/>
              <a:t>17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3325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8867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Future Interventions </a:t>
            </a:r>
            <a:endParaRPr lang="en-ZW" b="1" dirty="0" smtClean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4754563"/>
          </a:xfrm>
        </p:spPr>
        <p:txBody>
          <a:bodyPr rtlCol="0">
            <a:normAutofit fontScale="85000" lnSpcReduction="20000"/>
          </a:bodyPr>
          <a:lstStyle/>
          <a:p>
            <a:pPr lvl="0"/>
            <a:r>
              <a:rPr lang="en-GB" dirty="0" smtClean="0">
                <a:cs typeface="Times New Roman" panose="02020603050405020304" pitchFamily="18" charset="0"/>
              </a:rPr>
              <a:t>Lobby for harmonisation of sector policies and mainstreaming tourism  issues in all sectoral strategies and activities by all government stakeholders</a:t>
            </a:r>
          </a:p>
          <a:p>
            <a:pPr lvl="0"/>
            <a:r>
              <a:rPr lang="en-GB" dirty="0" smtClean="0">
                <a:cs typeface="Times New Roman" panose="02020603050405020304" pitchFamily="18" charset="0"/>
              </a:rPr>
              <a:t>Continue to lobby to Government for recognition and prioritisation of resources that support the development of the tourism sector projects and activities</a:t>
            </a:r>
          </a:p>
          <a:p>
            <a:pPr lvl="0"/>
            <a:r>
              <a:rPr lang="en-GB" dirty="0" smtClean="0">
                <a:cs typeface="Times New Roman" panose="02020603050405020304" pitchFamily="18" charset="0"/>
              </a:rPr>
              <a:t>Creation of semi-autonomous Tourism Destination Marketing Authority to undertake marketing and regulatory function </a:t>
            </a:r>
            <a:endParaRPr lang="en-US" dirty="0" smtClean="0">
              <a:cs typeface="Times New Roman" panose="02020603050405020304" pitchFamily="18" charset="0"/>
            </a:endParaRPr>
          </a:p>
          <a:p>
            <a:pPr lvl="0"/>
            <a:r>
              <a:rPr lang="en-GB" dirty="0" smtClean="0">
                <a:cs typeface="Times New Roman" panose="02020603050405020304" pitchFamily="18" charset="0"/>
              </a:rPr>
              <a:t>Improvement and strengthening of institutional and regulatory framework.</a:t>
            </a:r>
            <a:endParaRPr lang="en-US" dirty="0" smtClean="0">
              <a:cs typeface="Times New Roman" panose="02020603050405020304" pitchFamily="18" charset="0"/>
            </a:endParaRPr>
          </a:p>
          <a:p>
            <a:pPr lvl="0"/>
            <a:r>
              <a:rPr lang="en-GB" dirty="0" smtClean="0">
                <a:cs typeface="Times New Roman" panose="02020603050405020304" pitchFamily="18" charset="0"/>
              </a:rPr>
              <a:t>Develop and strengthen skills ca</a:t>
            </a:r>
            <a:r>
              <a:rPr lang="en-US" dirty="0" err="1" smtClean="0">
                <a:cs typeface="Times New Roman" panose="02020603050405020304" pitchFamily="18" charset="0"/>
              </a:rPr>
              <a:t>pacity</a:t>
            </a:r>
            <a:r>
              <a:rPr lang="en-US" dirty="0" smtClean="0">
                <a:cs typeface="Times New Roman" panose="02020603050405020304" pitchFamily="18" charset="0"/>
              </a:rPr>
              <a:t> building for the tourism sector e.g. MIT and </a:t>
            </a:r>
            <a:r>
              <a:rPr lang="en-US" dirty="0" err="1" smtClean="0">
                <a:cs typeface="Times New Roman" panose="02020603050405020304" pitchFamily="18" charset="0"/>
              </a:rPr>
              <a:t>Mzuni</a:t>
            </a:r>
            <a:endParaRPr lang="en-US" dirty="0" smtClean="0"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B783-037C-4D28-8721-28825DF80FB1}" type="slidenum">
              <a:rPr lang="en-ZW"/>
              <a:pPr/>
              <a:t>18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18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8867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Future Interventions </a:t>
            </a:r>
            <a:endParaRPr lang="en-ZW" b="1" dirty="0" smtClean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4754563"/>
          </a:xfrm>
        </p:spPr>
        <p:txBody>
          <a:bodyPr rtlCol="0">
            <a:normAutofit/>
          </a:bodyPr>
          <a:lstStyle/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Development and improvement of quality products and services e.g. national parks, public beaches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Improving destination awareness, and marketing strategies based intelligence and market research</a:t>
            </a:r>
          </a:p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Implement Domestic Tourism Strategy to improve the utilisation of tourism products and services by locals through awareness and collaboration with private sector</a:t>
            </a:r>
          </a:p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Development of Tourism Satellite accounting System (TSA)</a:t>
            </a:r>
          </a:p>
          <a:p>
            <a:pPr lvl="0"/>
            <a:r>
              <a:rPr lang="en-GB" sz="2400" dirty="0" smtClean="0">
                <a:cs typeface="Times New Roman" panose="02020603050405020304" pitchFamily="18" charset="0"/>
              </a:rPr>
              <a:t>Fully devolve tourism activities to City and District Council </a:t>
            </a:r>
          </a:p>
          <a:p>
            <a:pPr marL="0" lvl="0" indent="0">
              <a:buNone/>
            </a:pPr>
            <a:endParaRPr lang="en-US" dirty="0"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B783-037C-4D28-8721-28825DF80FB1}" type="slidenum">
              <a:rPr lang="en-ZW"/>
              <a:pPr/>
              <a:t>19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18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886700" cy="1325563"/>
          </a:xfrm>
        </p:spPr>
        <p:txBody>
          <a:bodyPr/>
          <a:lstStyle/>
          <a:p>
            <a:r>
              <a:rPr lang="en-ZW" b="1" dirty="0" smtClean="0">
                <a:solidFill>
                  <a:schemeClr val="bg1"/>
                </a:solidFill>
                <a:latin typeface="Berlin Sans FB Demi" pitchFamily="34" charset="0"/>
              </a:rPr>
              <a:t>Presentation Outline</a:t>
            </a:r>
          </a:p>
        </p:txBody>
      </p:sp>
      <p:sp>
        <p:nvSpPr>
          <p:cNvPr id="512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ZW" dirty="0" smtClean="0"/>
              <a:t>Mandate</a:t>
            </a:r>
            <a:r>
              <a:rPr lang="en-ZW" dirty="0"/>
              <a:t> </a:t>
            </a:r>
            <a:r>
              <a:rPr lang="en-ZW" dirty="0" smtClean="0"/>
              <a:t>and Mission, Function of DOT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ZW" dirty="0" smtClean="0"/>
              <a:t>Tourism Sector Performance in 2015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ZW" dirty="0" smtClean="0"/>
              <a:t>Tourism Products and Markets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ZW" dirty="0" smtClean="0"/>
              <a:t>Tourism Brand Essence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ZW" dirty="0" smtClean="0"/>
              <a:t>Current Interventions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ZW" dirty="0" smtClean="0"/>
              <a:t>Challenges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ZW" dirty="0" smtClean="0"/>
              <a:t>Future Interventions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ZW" dirty="0" smtClean="0"/>
              <a:t>2020 Strategic Plan Key targets</a:t>
            </a:r>
          </a:p>
          <a:p>
            <a:endParaRPr lang="en-ZW" dirty="0" smtClean="0"/>
          </a:p>
          <a:p>
            <a:pPr lvl="1"/>
            <a:endParaRPr lang="en-ZW" dirty="0" smtClean="0"/>
          </a:p>
          <a:p>
            <a:pPr lvl="1"/>
            <a:endParaRPr lang="en-ZW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60291-0153-49B3-A931-6F606E46A623}" type="slidenum">
              <a:rPr lang="en-ZW"/>
              <a:pPr/>
              <a:t>2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133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34200" y="4868862"/>
            <a:ext cx="1978025" cy="19891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8867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Key Targets 2020 Strategic Plan</a:t>
            </a:r>
            <a:endParaRPr lang="en-ZW" b="1" dirty="0" smtClean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25550"/>
            <a:ext cx="8915400" cy="4718050"/>
          </a:xfrm>
        </p:spPr>
        <p:txBody>
          <a:bodyPr rtlCol="0">
            <a:noAutofit/>
          </a:bodyPr>
          <a:lstStyle/>
          <a:p>
            <a:r>
              <a:rPr lang="en-US" sz="2500" dirty="0" smtClean="0"/>
              <a:t>Increasing number of visitors from key source markets in Europe, Africa, North America, and China by 4.8% per annum </a:t>
            </a:r>
          </a:p>
          <a:p>
            <a:r>
              <a:rPr lang="en-US" sz="2500" dirty="0" smtClean="0"/>
              <a:t>Increasing contribution of tourism to GDP to 10% and adding 10,000 tourism jobs to the economy</a:t>
            </a:r>
          </a:p>
          <a:p>
            <a:r>
              <a:rPr lang="en-US" sz="2500" dirty="0" smtClean="0"/>
              <a:t>Increase average annual occupancy rates of licensed accommodation units from 52% to 60% and </a:t>
            </a:r>
            <a:r>
              <a:rPr lang="en-US" sz="2500" dirty="0"/>
              <a:t>i</a:t>
            </a:r>
            <a:r>
              <a:rPr lang="en-US" sz="2500" dirty="0" smtClean="0"/>
              <a:t>ncreasing </a:t>
            </a:r>
            <a:r>
              <a:rPr lang="en-US" sz="2500" dirty="0"/>
              <a:t>average length of stay </a:t>
            </a:r>
            <a:r>
              <a:rPr lang="en-US" sz="2500" dirty="0" smtClean="0"/>
              <a:t>from 10 to 11 days</a:t>
            </a:r>
            <a:endParaRPr lang="en-US" sz="2500" dirty="0"/>
          </a:p>
          <a:p>
            <a:r>
              <a:rPr lang="en-US" sz="2500" dirty="0" smtClean="0"/>
              <a:t>Increasing domestic tourism traffic with 100% more visitation to the restored National Parks</a:t>
            </a:r>
          </a:p>
          <a:p>
            <a:r>
              <a:rPr lang="en-US" sz="2500" dirty="0" smtClean="0"/>
              <a:t>Attracting US$100 million in new private tourism-related investment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B783-037C-4D28-8721-28825DF80FB1}" type="slidenum">
              <a:rPr lang="en-ZW"/>
              <a:pPr/>
              <a:t>20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18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886700" cy="1325563"/>
          </a:xfrm>
        </p:spPr>
        <p:txBody>
          <a:bodyPr/>
          <a:lstStyle/>
          <a:p>
            <a:r>
              <a:rPr lang="en-US" b="1" smtClean="0">
                <a:solidFill>
                  <a:schemeClr val="bg1"/>
                </a:solidFill>
              </a:rPr>
              <a:t>The End</a:t>
            </a:r>
            <a:endParaRPr lang="en-ZW" b="1" smtClean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16388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4754563"/>
          </a:xfrm>
        </p:spPr>
        <p:txBody>
          <a:bodyPr/>
          <a:lstStyle/>
          <a:p>
            <a:pPr algn="ctr">
              <a:buFont typeface="Arial" charset="0"/>
              <a:buNone/>
            </a:pPr>
            <a:endParaRPr lang="en-ZW" sz="2800" smtClean="0"/>
          </a:p>
          <a:p>
            <a:pPr algn="ctr">
              <a:buFont typeface="Arial" charset="0"/>
              <a:buNone/>
            </a:pPr>
            <a:r>
              <a:rPr lang="en-ZW" sz="8000" smtClean="0"/>
              <a:t>THANK YOU</a:t>
            </a:r>
            <a:endParaRPr lang="en-US" altLang="en-US" sz="8000" smtClean="0"/>
          </a:p>
          <a:p>
            <a:pPr algn="just"/>
            <a:endParaRPr lang="en-US" altLang="en-US" sz="2800" smtClean="0"/>
          </a:p>
          <a:p>
            <a:pPr algn="just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1758B-B8B4-4FE5-BA3F-5DB9A7FB26E0}" type="slidenum">
              <a:rPr lang="en-ZW"/>
              <a:pPr/>
              <a:t>21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639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76600" y="3276600"/>
            <a:ext cx="2349500" cy="2362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886700" cy="1325563"/>
          </a:xfrm>
        </p:spPr>
        <p:txBody>
          <a:bodyPr/>
          <a:lstStyle/>
          <a:p>
            <a:r>
              <a:rPr lang="en-ZW" b="1" dirty="0" smtClean="0">
                <a:solidFill>
                  <a:schemeClr val="bg1"/>
                </a:solidFill>
                <a:latin typeface="Berlin Sans FB Demi" pitchFamily="34" charset="0"/>
              </a:rPr>
              <a:t>Mandate and Mission</a:t>
            </a:r>
          </a:p>
        </p:txBody>
      </p:sp>
      <p:sp>
        <p:nvSpPr>
          <p:cNvPr id="512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altLang="en-US" dirty="0" smtClean="0"/>
              <a:t>The </a:t>
            </a:r>
            <a:r>
              <a:rPr lang="en-US" altLang="en-US" b="1" dirty="0" smtClean="0"/>
              <a:t>Mandate</a:t>
            </a:r>
            <a:r>
              <a:rPr lang="en-US" altLang="en-US" dirty="0" smtClean="0"/>
              <a:t> of the Department of Tourism is to develop, promote and regulate the tourism sector in Malawi.</a:t>
            </a:r>
          </a:p>
          <a:p>
            <a:pPr marL="0" indent="0">
              <a:buNone/>
            </a:pPr>
            <a:endParaRPr lang="en-US" altLang="en-US" dirty="0" smtClean="0"/>
          </a:p>
          <a:p>
            <a:r>
              <a:rPr lang="en-US" dirty="0" smtClean="0"/>
              <a:t>Our </a:t>
            </a:r>
            <a:r>
              <a:rPr lang="en-US" b="1" dirty="0" smtClean="0"/>
              <a:t>Mission</a:t>
            </a:r>
            <a:r>
              <a:rPr lang="en-US" dirty="0" smtClean="0"/>
              <a:t> is to </a:t>
            </a:r>
            <a:r>
              <a:rPr lang="en-US" altLang="en-US" dirty="0" smtClean="0"/>
              <a:t>turn Malawi into an attractive and competitive tourism destination.</a:t>
            </a:r>
            <a:endParaRPr lang="en-ZW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60291-0153-49B3-A931-6F606E46A623}" type="slidenum">
              <a:rPr lang="en-ZW"/>
              <a:pPr/>
              <a:t>3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886700" cy="1325563"/>
          </a:xfrm>
        </p:spPr>
        <p:txBody>
          <a:bodyPr/>
          <a:lstStyle/>
          <a:p>
            <a:r>
              <a:rPr lang="en-ZW" b="1" smtClean="0">
                <a:solidFill>
                  <a:schemeClr val="bg1"/>
                </a:solidFill>
                <a:latin typeface="Berlin Sans FB Demi" pitchFamily="34" charset="0"/>
              </a:rPr>
              <a:t>Core Functions</a:t>
            </a:r>
          </a:p>
        </p:txBody>
      </p:sp>
      <p:sp>
        <p:nvSpPr>
          <p:cNvPr id="614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Tourism Policy formulation;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Tourism sector planning and development;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Tourism marketing and promotion;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Regulation of sector for minimum standards and quality assurance through inspection, licensing and star grading;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Tourism sector human resources planning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Tourism Sector monitoring and evaluation.</a:t>
            </a:r>
            <a:endParaRPr lang="en-ZW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C12A-FFF3-416C-8290-640D564BC9A1}" type="slidenum">
              <a:rPr lang="en-ZW"/>
              <a:pPr/>
              <a:t>4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15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886700" cy="1325563"/>
          </a:xfrm>
        </p:spPr>
        <p:txBody>
          <a:bodyPr/>
          <a:lstStyle/>
          <a:p>
            <a:r>
              <a:rPr lang="en-ZW" b="1" smtClean="0">
                <a:solidFill>
                  <a:schemeClr val="bg1"/>
                </a:solidFill>
                <a:latin typeface="Berlin Sans FB Demi" pitchFamily="34" charset="0"/>
              </a:rPr>
              <a:t>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4754563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ZW" sz="3500" dirty="0" smtClean="0"/>
              <a:t>Department of Tourism now in Ministry of Industry, Trade and Tourism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ZW" dirty="0" smtClean="0"/>
              <a:t>3 Regional offices, 11 District offices in </a:t>
            </a:r>
            <a:r>
              <a:rPr lang="en-ZW" dirty="0" err="1" smtClean="0"/>
              <a:t>Mangochi</a:t>
            </a:r>
            <a:r>
              <a:rPr lang="en-ZW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Karonga</a:t>
            </a:r>
            <a:r>
              <a:rPr lang="en-US" dirty="0" smtClean="0"/>
              <a:t>, </a:t>
            </a:r>
            <a:r>
              <a:rPr lang="en-US" dirty="0" err="1" smtClean="0"/>
              <a:t>Rumphi</a:t>
            </a:r>
            <a:r>
              <a:rPr lang="en-US" dirty="0" smtClean="0"/>
              <a:t>, </a:t>
            </a:r>
            <a:r>
              <a:rPr lang="en-US" dirty="0" err="1" smtClean="0"/>
              <a:t>Nkhatabay</a:t>
            </a:r>
            <a:r>
              <a:rPr lang="en-US" dirty="0" smtClean="0"/>
              <a:t>, Salima, </a:t>
            </a:r>
            <a:r>
              <a:rPr lang="en-US" dirty="0" err="1" smtClean="0"/>
              <a:t>Mchinji</a:t>
            </a:r>
            <a:r>
              <a:rPr lang="en-US" dirty="0" smtClean="0"/>
              <a:t>, </a:t>
            </a:r>
            <a:r>
              <a:rPr lang="en-US" dirty="0" err="1" smtClean="0"/>
              <a:t>Mangochi</a:t>
            </a:r>
            <a:r>
              <a:rPr lang="en-US" dirty="0" smtClean="0"/>
              <a:t>, </a:t>
            </a:r>
            <a:r>
              <a:rPr lang="en-US" dirty="0" err="1" smtClean="0"/>
              <a:t>Zomba</a:t>
            </a:r>
            <a:r>
              <a:rPr lang="en-US" dirty="0" smtClean="0"/>
              <a:t>, Mulanje, Mwanza, </a:t>
            </a:r>
            <a:r>
              <a:rPr lang="en-US" dirty="0" err="1" smtClean="0"/>
              <a:t>Chikwawa</a:t>
            </a:r>
            <a:endParaRPr lang="en-US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3 Tourist Information </a:t>
            </a:r>
            <a:r>
              <a:rPr lang="en-US" dirty="0" err="1" smtClean="0"/>
              <a:t>Centres</a:t>
            </a:r>
            <a:r>
              <a:rPr lang="en-US" dirty="0" smtClean="0"/>
              <a:t> at KIA, </a:t>
            </a:r>
            <a:r>
              <a:rPr lang="en-US" dirty="0" err="1" smtClean="0"/>
              <a:t>Chileka</a:t>
            </a:r>
            <a:r>
              <a:rPr lang="en-US" dirty="0" smtClean="0"/>
              <a:t>, Game LL, Blantyre.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ZW" dirty="0" smtClean="0"/>
              <a:t>Tourism Attaches' at Malawi missions in London, Berlin and Johannesburg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B53BF-583F-4CE4-9C2E-0EF6A7BEAC1E}" type="slidenum">
              <a:rPr lang="en-ZW"/>
              <a:pPr/>
              <a:t>5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8205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-47501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2015 Sector Performance</a:t>
            </a:r>
            <a:endParaRPr lang="en-ZW" b="1" dirty="0" smtClean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92500"/>
          </a:bodyPr>
          <a:lstStyle/>
          <a:p>
            <a:pPr>
              <a:buFont typeface="Arial" panose="020B0604020202020204" pitchFamily="34" charset="0"/>
              <a:buChar char="•"/>
            </a:pPr>
            <a:endParaRPr lang="en-ZW" sz="2400" dirty="0" smtClean="0"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ZW" dirty="0" smtClean="0">
                <a:cs typeface="Times New Roman" panose="02020603050405020304" pitchFamily="18" charset="0"/>
              </a:rPr>
              <a:t>Total visitor arrivals at 804,000 (NSO)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ZW" dirty="0" smtClean="0">
                <a:cs typeface="Times New Roman" panose="02020603050405020304" pitchFamily="18" charset="0"/>
              </a:rPr>
              <a:t>Aggregate receipts at </a:t>
            </a:r>
            <a:r>
              <a:rPr lang="en-GB" dirty="0" smtClean="0">
                <a:cs typeface="Times New Roman" panose="02020603050405020304" pitchFamily="18" charset="0"/>
              </a:rPr>
              <a:t>K221 billion, </a:t>
            </a:r>
            <a:r>
              <a:rPr lang="en-ZW" dirty="0" smtClean="0">
                <a:cs typeface="Times New Roman" panose="02020603050405020304" pitchFamily="18" charset="0"/>
              </a:rPr>
              <a:t>7.2% of GDP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ZW" dirty="0" smtClean="0">
                <a:cs typeface="Times New Roman" panose="02020603050405020304" pitchFamily="18" charset="0"/>
              </a:rPr>
              <a:t>Created  446,500  jobs representing   6.2%  of all jobs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ZW" dirty="0" smtClean="0">
                <a:cs typeface="Times New Roman" panose="02020603050405020304" pitchFamily="18" charset="0"/>
              </a:rPr>
              <a:t>Average Length of Stay 10 nights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15" name="Content Placeholder 14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678363"/>
          </a:xfrm>
        </p:spPr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B783-037C-4D28-8721-28825DF80FB1}" type="slidenum">
              <a:rPr lang="en-ZW"/>
              <a:pPr/>
              <a:t>6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18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graphicFrame>
        <p:nvGraphicFramePr>
          <p:cNvPr id="14" name="Chart 13"/>
          <p:cNvGraphicFramePr/>
          <p:nvPr/>
        </p:nvGraphicFramePr>
        <p:xfrm>
          <a:off x="4724400" y="1600200"/>
          <a:ext cx="41148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-47501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2015 Sector Performance</a:t>
            </a:r>
            <a:endParaRPr lang="en-ZW" b="1" dirty="0" smtClean="0">
              <a:solidFill>
                <a:schemeClr val="bg1"/>
              </a:solidFill>
              <a:latin typeface="Berlin Sans FB Demi" pitchFamily="34" charset="0"/>
            </a:endParaRPr>
          </a:p>
        </p:txBody>
      </p:sp>
      <p:graphicFrame>
        <p:nvGraphicFramePr>
          <p:cNvPr id="17" name="Content Placeholder 16"/>
          <p:cNvGraphicFramePr>
            <a:graphicFrameLocks noGrp="1"/>
          </p:cNvGraphicFramePr>
          <p:nvPr>
            <p:ph sz="half" idx="1"/>
          </p:nvPr>
        </p:nvGraphicFramePr>
        <p:xfrm>
          <a:off x="0" y="1600200"/>
          <a:ext cx="4495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ontent Placeholder 18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B783-037C-4D28-8721-28825DF80FB1}" type="slidenum">
              <a:rPr lang="en-ZW"/>
              <a:pPr/>
              <a:t>7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181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-3175" y="-47501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8867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Sector’s Performance</a:t>
            </a:r>
            <a:endParaRPr lang="en-ZW" b="1" dirty="0" smtClean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4754563"/>
          </a:xfrm>
        </p:spPr>
        <p:txBody>
          <a:bodyPr rtlCol="0"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State </a:t>
            </a:r>
            <a:r>
              <a:rPr lang="en-US" dirty="0"/>
              <a:t>of Domestic </a:t>
            </a:r>
            <a:r>
              <a:rPr lang="en-US" dirty="0" smtClean="0"/>
              <a:t>Tourism 2014</a:t>
            </a:r>
            <a:endParaRPr lang="en-US" dirty="0"/>
          </a:p>
          <a:p>
            <a:r>
              <a:rPr lang="en-US" dirty="0" smtClean="0"/>
              <a:t>Comprises of </a:t>
            </a:r>
            <a:r>
              <a:rPr lang="en-US" dirty="0"/>
              <a:t>travel by all local residents (including expatriates and diplomats)</a:t>
            </a:r>
          </a:p>
          <a:p>
            <a:r>
              <a:rPr lang="en-US" b="1" dirty="0"/>
              <a:t>70% </a:t>
            </a:r>
            <a:r>
              <a:rPr lang="en-US" dirty="0"/>
              <a:t>of tourist accommodation room occupancy</a:t>
            </a:r>
          </a:p>
          <a:p>
            <a:r>
              <a:rPr lang="en-US" b="1" dirty="0"/>
              <a:t>61% </a:t>
            </a:r>
            <a:r>
              <a:rPr lang="en-US" dirty="0"/>
              <a:t>of visitors to national parks &amp; wildlife reserves</a:t>
            </a:r>
          </a:p>
          <a:p>
            <a:r>
              <a:rPr lang="en-US" b="1" dirty="0"/>
              <a:t>70% </a:t>
            </a:r>
            <a:r>
              <a:rPr lang="en-US" dirty="0"/>
              <a:t>utilization of car hire </a:t>
            </a:r>
            <a:r>
              <a:rPr lang="en-US" dirty="0" smtClean="0"/>
              <a:t>services </a:t>
            </a:r>
            <a:endParaRPr lang="en-US" dirty="0"/>
          </a:p>
          <a:p>
            <a:r>
              <a:rPr lang="en-US" dirty="0" smtClean="0"/>
              <a:t>Comprehensive </a:t>
            </a:r>
            <a:r>
              <a:rPr lang="en-US" dirty="0"/>
              <a:t>baseline survey on domestic tourism </a:t>
            </a:r>
            <a:r>
              <a:rPr lang="en-US" dirty="0" smtClean="0"/>
              <a:t>to be done</a:t>
            </a:r>
            <a:endParaRPr lang="en-US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B783-037C-4D28-8721-28825DF80FB1}" type="slidenum">
              <a:rPr lang="en-ZW"/>
              <a:pPr/>
              <a:t>8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18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7065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/>
          </p:cNvPicPr>
          <p:nvPr/>
        </p:nvPicPr>
        <p:blipFill>
          <a:blip r:embed="rId2" cstate="print"/>
          <a:srcRect t="25000" b="55000"/>
          <a:stretch>
            <a:fillRect/>
          </a:stretch>
        </p:blipFill>
        <p:spPr bwMode="auto">
          <a:xfrm>
            <a:off x="0" y="-142875"/>
            <a:ext cx="9144000" cy="113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609600" y="1"/>
            <a:ext cx="7886700" cy="9906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Notable Achievements</a:t>
            </a:r>
            <a:endParaRPr lang="en-ZW" b="1" dirty="0" smtClean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458200" cy="5645150"/>
          </a:xfrm>
        </p:spPr>
        <p:txBody>
          <a:bodyPr rtlCol="0">
            <a:noAutofit/>
          </a:bodyPr>
          <a:lstStyle/>
          <a:p>
            <a:pPr marL="0" indent="0"/>
            <a:r>
              <a:rPr lang="en-ZW" sz="2400" dirty="0" smtClean="0">
                <a:cs typeface="Times New Roman" panose="02020603050405020304" pitchFamily="18" charset="0"/>
              </a:rPr>
              <a:t>   Improved standards in licenced and graded </a:t>
            </a:r>
            <a:r>
              <a:rPr lang="en-ZW" sz="2400" dirty="0">
                <a:cs typeface="Times New Roman" panose="02020603050405020304" pitchFamily="18" charset="0"/>
              </a:rPr>
              <a:t> </a:t>
            </a:r>
            <a:r>
              <a:rPr lang="en-ZW" sz="2400" dirty="0" smtClean="0">
                <a:cs typeface="Times New Roman" panose="02020603050405020304" pitchFamily="18" charset="0"/>
              </a:rPr>
              <a:t>tourist units</a:t>
            </a:r>
          </a:p>
          <a:p>
            <a:r>
              <a:rPr lang="en-ZW" sz="2400" dirty="0" smtClean="0">
                <a:cs typeface="Times New Roman" panose="02020603050405020304" pitchFamily="18" charset="0"/>
              </a:rPr>
              <a:t>Increase in Tourism Investments</a:t>
            </a:r>
          </a:p>
          <a:p>
            <a:pPr marL="400050" lvl="1" indent="0"/>
            <a:r>
              <a:rPr lang="en-ZW" sz="2400" dirty="0" smtClean="0">
                <a:cs typeface="Times New Roman" panose="02020603050405020304" pitchFamily="18" charset="0"/>
              </a:rPr>
              <a:t>Construction of Umodzi Park for MICE tourism</a:t>
            </a:r>
          </a:p>
          <a:p>
            <a:pPr marL="400050" lvl="1" indent="0"/>
            <a:r>
              <a:rPr lang="en-ZW" sz="2400" dirty="0" smtClean="0">
                <a:cs typeface="Times New Roman" panose="02020603050405020304" pitchFamily="18" charset="0"/>
              </a:rPr>
              <a:t> Increase in construction of hospitality units across the country</a:t>
            </a:r>
          </a:p>
          <a:p>
            <a:pPr marL="400050" lvl="1" indent="0"/>
            <a:r>
              <a:rPr lang="en-ZW" sz="2400" dirty="0" smtClean="0">
                <a:cs typeface="Times New Roman" panose="02020603050405020304" pitchFamily="18" charset="0"/>
              </a:rPr>
              <a:t>Upgrading access roads in Zomba, Mangochi and Nkhata Bay</a:t>
            </a:r>
          </a:p>
          <a:p>
            <a:pPr marL="0" indent="0"/>
            <a:r>
              <a:rPr lang="en-ZW" sz="2400" dirty="0" smtClean="0">
                <a:cs typeface="Times New Roman" panose="02020603050405020304" pitchFamily="18" charset="0"/>
              </a:rPr>
              <a:t>   Development and implementation of Strategic plans</a:t>
            </a:r>
          </a:p>
          <a:p>
            <a:pPr marL="0" indent="0"/>
            <a:r>
              <a:rPr lang="en-ZW" sz="2400" dirty="0" smtClean="0">
                <a:cs typeface="Times New Roman" panose="02020603050405020304" pitchFamily="18" charset="0"/>
              </a:rPr>
              <a:t>   Formalisation of strategic partnerships with other destination </a:t>
            </a:r>
            <a:r>
              <a:rPr lang="en-ZW" sz="2400" dirty="0">
                <a:cs typeface="Times New Roman" panose="02020603050405020304" pitchFamily="18" charset="0"/>
              </a:rPr>
              <a:t> </a:t>
            </a:r>
            <a:r>
              <a:rPr lang="en-ZW" sz="2400" dirty="0" smtClean="0"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en-ZW" sz="2400" dirty="0" smtClean="0">
                <a:cs typeface="Times New Roman" panose="02020603050405020304" pitchFamily="18" charset="0"/>
              </a:rPr>
              <a:t>     like Zimbabwe and Egypt.</a:t>
            </a:r>
            <a:endParaRPr lang="en-US" sz="2400" dirty="0" smtClean="0"/>
          </a:p>
          <a:p>
            <a:pPr marL="0" indent="0"/>
            <a:r>
              <a:rPr lang="en-US" sz="2400" dirty="0" smtClean="0">
                <a:cs typeface="Times New Roman" panose="02020603050405020304" pitchFamily="18" charset="0"/>
              </a:rPr>
              <a:t>   Intensification of marketing efforts and activities in existing and   new markets.</a:t>
            </a:r>
          </a:p>
          <a:p>
            <a:pPr marL="400050" lvl="1" indent="0">
              <a:buNone/>
            </a:pPr>
            <a:endParaRPr lang="en-ZW" sz="2400" dirty="0" smtClean="0"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B783-037C-4D28-8721-28825DF80FB1}" type="slidenum">
              <a:rPr lang="en-ZW"/>
              <a:pPr/>
              <a:t>9</a:t>
            </a:fld>
            <a:endParaRPr lang="en-ZW"/>
          </a:p>
        </p:txBody>
      </p:sp>
      <p:sp>
        <p:nvSpPr>
          <p:cNvPr id="7" name="Oval 6"/>
          <p:cNvSpPr/>
          <p:nvPr/>
        </p:nvSpPr>
        <p:spPr>
          <a:xfrm>
            <a:off x="1933575" y="5949950"/>
            <a:ext cx="914400" cy="914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66988" y="5943600"/>
            <a:ext cx="863600" cy="89535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1675" y="5973763"/>
            <a:ext cx="911225" cy="87788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13175" y="5973763"/>
            <a:ext cx="865188" cy="87788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05313" y="5973763"/>
            <a:ext cx="844550" cy="88423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10163" y="5949950"/>
            <a:ext cx="914400" cy="9144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49913" y="5973763"/>
            <a:ext cx="914400" cy="87788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18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50225" y="228600"/>
            <a:ext cx="993775" cy="9985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</TotalTime>
  <Words>1175</Words>
  <Application>Microsoft Office PowerPoint</Application>
  <PresentationFormat>On-screen Show (4:3)</PresentationFormat>
  <Paragraphs>161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Overview of the Malawi Tourism Industry   Past, Present &amp; Future</vt:lpstr>
      <vt:lpstr>Presentation Outline</vt:lpstr>
      <vt:lpstr>Mandate and Mission</vt:lpstr>
      <vt:lpstr>Core Functions</vt:lpstr>
      <vt:lpstr>Structure</vt:lpstr>
      <vt:lpstr>2015 Sector Performance</vt:lpstr>
      <vt:lpstr>2015 Sector Performance</vt:lpstr>
      <vt:lpstr>Sector’s Performance</vt:lpstr>
      <vt:lpstr>Notable Achievements</vt:lpstr>
      <vt:lpstr>Tourism Products and Markets</vt:lpstr>
      <vt:lpstr>Tourism Products and Markets</vt:lpstr>
      <vt:lpstr>Tourism Brand Essence</vt:lpstr>
      <vt:lpstr>Current Interventions</vt:lpstr>
      <vt:lpstr>Current Interventions</vt:lpstr>
      <vt:lpstr>Challenges</vt:lpstr>
      <vt:lpstr>Challenges</vt:lpstr>
      <vt:lpstr>Challenges</vt:lpstr>
      <vt:lpstr>Future Interventions </vt:lpstr>
      <vt:lpstr>Future Interventions </vt:lpstr>
      <vt:lpstr>Key Targets 2020 Strategic Plan</vt:lpstr>
      <vt:lpstr>The End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Outlook for Malawi's Tourism Sector</dc:title>
  <dc:creator>Tourism</dc:creator>
  <cp:lastModifiedBy>User</cp:lastModifiedBy>
  <cp:revision>95</cp:revision>
  <dcterms:created xsi:type="dcterms:W3CDTF">2015-08-22T11:12:51Z</dcterms:created>
  <dcterms:modified xsi:type="dcterms:W3CDTF">2017-04-05T13:10:39Z</dcterms:modified>
</cp:coreProperties>
</file>