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gif" ContentType="image/gif"/>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notesSlides/notesSlide3.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notesSlides/notesSlide9.xml" ContentType="application/vnd.openxmlformats-officedocument.presentationml.notesSlide+xml"/>
  <Override PartName="/ppt/charts/chart2.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956" r:id="rId2"/>
    <p:sldMasterId id="2147483982" r:id="rId3"/>
  </p:sldMasterIdLst>
  <p:notesMasterIdLst>
    <p:notesMasterId r:id="rId27"/>
  </p:notesMasterIdLst>
  <p:sldIdLst>
    <p:sldId id="341" r:id="rId4"/>
    <p:sldId id="375" r:id="rId5"/>
    <p:sldId id="345" r:id="rId6"/>
    <p:sldId id="364" r:id="rId7"/>
    <p:sldId id="365" r:id="rId8"/>
    <p:sldId id="343" r:id="rId9"/>
    <p:sldId id="373" r:id="rId10"/>
    <p:sldId id="355" r:id="rId11"/>
    <p:sldId id="347" r:id="rId12"/>
    <p:sldId id="363" r:id="rId13"/>
    <p:sldId id="346" r:id="rId14"/>
    <p:sldId id="356" r:id="rId15"/>
    <p:sldId id="358" r:id="rId16"/>
    <p:sldId id="357" r:id="rId17"/>
    <p:sldId id="376" r:id="rId18"/>
    <p:sldId id="366" r:id="rId19"/>
    <p:sldId id="368" r:id="rId20"/>
    <p:sldId id="369" r:id="rId21"/>
    <p:sldId id="372" r:id="rId22"/>
    <p:sldId id="370" r:id="rId23"/>
    <p:sldId id="374" r:id="rId24"/>
    <p:sldId id="371" r:id="rId25"/>
    <p:sldId id="340" r:id="rId2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6600"/>
    <a:srgbClr val="49B75E"/>
    <a:srgbClr val="65BB75"/>
    <a:srgbClr val="FF3300"/>
    <a:srgbClr val="38C865"/>
    <a:srgbClr val="E4A22A"/>
    <a:srgbClr val="E9F5ED"/>
    <a:srgbClr val="DDFFDD"/>
    <a:srgbClr val="00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971" autoAdjust="0"/>
    <p:restoredTop sz="94721" autoAdjust="0"/>
  </p:normalViewPr>
  <p:slideViewPr>
    <p:cSldViewPr>
      <p:cViewPr>
        <p:scale>
          <a:sx n="73" d="100"/>
          <a:sy n="73" d="100"/>
        </p:scale>
        <p:origin x="-1482" y="198"/>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3144"/>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notesMaster" Target="notesMasters/notesMaster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901668331776043"/>
          <c:y val="0.13004629629629633"/>
          <c:w val="0.76193638545110443"/>
          <c:h val="0.62751569483151726"/>
        </c:manualLayout>
      </c:layout>
      <c:barChart>
        <c:barDir val="col"/>
        <c:grouping val="clustered"/>
        <c:varyColors val="0"/>
        <c:ser>
          <c:idx val="1"/>
          <c:order val="1"/>
          <c:tx>
            <c:strRef>
              <c:f>Sheet1!$C$1</c:f>
              <c:strCache>
                <c:ptCount val="1"/>
                <c:pt idx="0">
                  <c:v>Gross revenue (US $)</c:v>
                </c:pt>
              </c:strCache>
            </c:strRef>
          </c:tx>
          <c:spPr>
            <a:solidFill>
              <a:srgbClr val="00B050"/>
            </a:solidFill>
            <a:ln>
              <a:noFill/>
            </a:ln>
            <a:effectLst>
              <a:outerShdw blurRad="57150" dist="19050" dir="5400000" algn="ctr" rotWithShape="0">
                <a:srgbClr val="000000">
                  <a:alpha val="63000"/>
                </a:srgbClr>
              </a:outerShdw>
            </a:effectLst>
            <a:scene3d>
              <a:camera prst="orthographicFront" fov="0">
                <a:rot lat="0" lon="0" rev="0"/>
              </a:camera>
              <a:lightRig rig="soft" dir="tl">
                <a:rot lat="0" lon="0" rev="20100000"/>
              </a:lightRig>
            </a:scene3d>
            <a:sp3d>
              <a:bevelT w="50800" h="50800"/>
            </a:sp3d>
          </c:spPr>
          <c:invertIfNegative val="0"/>
          <c:cat>
            <c:numRef>
              <c:f>Sheet1!$A$2:$A$13</c:f>
              <c:numCache>
                <c:formatCode>General</c:formatCode>
                <c:ptCount val="12"/>
                <c:pt idx="1">
                  <c:v>2006</c:v>
                </c:pt>
                <c:pt idx="2">
                  <c:v>2007</c:v>
                </c:pt>
                <c:pt idx="3">
                  <c:v>2008</c:v>
                </c:pt>
                <c:pt idx="4">
                  <c:v>2009</c:v>
                </c:pt>
                <c:pt idx="5">
                  <c:v>2010</c:v>
                </c:pt>
                <c:pt idx="6">
                  <c:v>2011</c:v>
                </c:pt>
                <c:pt idx="7">
                  <c:v>2012</c:v>
                </c:pt>
                <c:pt idx="8">
                  <c:v>2013</c:v>
                </c:pt>
                <c:pt idx="9">
                  <c:v>2014</c:v>
                </c:pt>
                <c:pt idx="10">
                  <c:v>2015</c:v>
                </c:pt>
                <c:pt idx="11">
                  <c:v>2016</c:v>
                </c:pt>
              </c:numCache>
            </c:numRef>
          </c:cat>
          <c:val>
            <c:numRef>
              <c:f>Sheet1!$C$2:$C$13</c:f>
              <c:numCache>
                <c:formatCode>_(* #,##0_);_(* \(#,##0\);_(* "-"_);_(@_)</c:formatCode>
                <c:ptCount val="12"/>
                <c:pt idx="1">
                  <c:v>1700</c:v>
                </c:pt>
                <c:pt idx="2">
                  <c:v>23860</c:v>
                </c:pt>
                <c:pt idx="3">
                  <c:v>43085</c:v>
                </c:pt>
                <c:pt idx="4">
                  <c:v>101678</c:v>
                </c:pt>
                <c:pt idx="5">
                  <c:v>120618</c:v>
                </c:pt>
                <c:pt idx="6">
                  <c:v>152488</c:v>
                </c:pt>
                <c:pt idx="7">
                  <c:v>228000</c:v>
                </c:pt>
                <c:pt idx="8">
                  <c:v>330110</c:v>
                </c:pt>
                <c:pt idx="9">
                  <c:v>396422</c:v>
                </c:pt>
                <c:pt idx="10">
                  <c:v>379935</c:v>
                </c:pt>
                <c:pt idx="11">
                  <c:v>423949</c:v>
                </c:pt>
              </c:numCache>
            </c:numRef>
          </c:val>
          <c:extLst xmlns:c16r2="http://schemas.microsoft.com/office/drawing/2015/06/chart">
            <c:ext xmlns:c16="http://schemas.microsoft.com/office/drawing/2014/chart" uri="{C3380CC4-5D6E-409C-BE32-E72D297353CC}">
              <c16:uniqueId val="{00000000-DA8A-40CB-B16F-37AE8EFFF43F}"/>
            </c:ext>
          </c:extLst>
        </c:ser>
        <c:dLbls>
          <c:showLegendKey val="0"/>
          <c:showVal val="0"/>
          <c:showCatName val="0"/>
          <c:showSerName val="0"/>
          <c:showPercent val="0"/>
          <c:showBubbleSize val="0"/>
        </c:dLbls>
        <c:gapWidth val="150"/>
        <c:axId val="176949120"/>
        <c:axId val="176947584"/>
      </c:barChart>
      <c:lineChart>
        <c:grouping val="standard"/>
        <c:varyColors val="0"/>
        <c:ser>
          <c:idx val="0"/>
          <c:order val="0"/>
          <c:tx>
            <c:strRef>
              <c:f>Sheet1!$B$1</c:f>
              <c:strCache>
                <c:ptCount val="1"/>
                <c:pt idx="0">
                  <c:v>Tourist numbers</c:v>
                </c:pt>
              </c:strCache>
            </c:strRef>
          </c:tx>
          <c:spPr>
            <a:ln w="34925" cap="rnd">
              <a:solidFill>
                <a:srgbClr val="FFC000"/>
              </a:solidFill>
              <a:round/>
            </a:ln>
            <a:effectLst>
              <a:outerShdw blurRad="57150" dist="19050" dir="5400000" algn="ctr" rotWithShape="0">
                <a:srgbClr val="000000">
                  <a:alpha val="63000"/>
                </a:srgbClr>
              </a:outerShdw>
            </a:effectLst>
          </c:spPr>
          <c:marker>
            <c:symbol val="none"/>
          </c:marker>
          <c:cat>
            <c:numRef>
              <c:f>Sheet1!$A$2:$A$13</c:f>
              <c:numCache>
                <c:formatCode>General</c:formatCode>
                <c:ptCount val="12"/>
                <c:pt idx="1">
                  <c:v>2006</c:v>
                </c:pt>
                <c:pt idx="2">
                  <c:v>2007</c:v>
                </c:pt>
                <c:pt idx="3">
                  <c:v>2008</c:v>
                </c:pt>
                <c:pt idx="4">
                  <c:v>2009</c:v>
                </c:pt>
                <c:pt idx="5">
                  <c:v>2010</c:v>
                </c:pt>
                <c:pt idx="6">
                  <c:v>2011</c:v>
                </c:pt>
                <c:pt idx="7">
                  <c:v>2012</c:v>
                </c:pt>
                <c:pt idx="8">
                  <c:v>2013</c:v>
                </c:pt>
                <c:pt idx="9">
                  <c:v>2014</c:v>
                </c:pt>
                <c:pt idx="10">
                  <c:v>2015</c:v>
                </c:pt>
                <c:pt idx="11">
                  <c:v>2016</c:v>
                </c:pt>
              </c:numCache>
            </c:numRef>
          </c:cat>
          <c:val>
            <c:numRef>
              <c:f>Sheet1!$B$2:$B$13</c:f>
              <c:numCache>
                <c:formatCode>_(* #,##0_);_(* \(#,##0\);_(* "-"_);_(@_)</c:formatCode>
                <c:ptCount val="12"/>
                <c:pt idx="1">
                  <c:v>315</c:v>
                </c:pt>
                <c:pt idx="2">
                  <c:v>1559</c:v>
                </c:pt>
                <c:pt idx="3">
                  <c:v>2059</c:v>
                </c:pt>
                <c:pt idx="4">
                  <c:v>4053</c:v>
                </c:pt>
                <c:pt idx="5">
                  <c:v>4500</c:v>
                </c:pt>
                <c:pt idx="6">
                  <c:v>4698</c:v>
                </c:pt>
                <c:pt idx="7">
                  <c:v>5934</c:v>
                </c:pt>
                <c:pt idx="8">
                  <c:v>7614</c:v>
                </c:pt>
                <c:pt idx="9">
                  <c:v>8016</c:v>
                </c:pt>
                <c:pt idx="10">
                  <c:v>7318</c:v>
                </c:pt>
                <c:pt idx="11">
                  <c:v>8018</c:v>
                </c:pt>
              </c:numCache>
            </c:numRef>
          </c:val>
          <c:smooth val="0"/>
          <c:extLst xmlns:c16r2="http://schemas.microsoft.com/office/drawing/2015/06/chart">
            <c:ext xmlns:c16="http://schemas.microsoft.com/office/drawing/2014/chart" uri="{C3380CC4-5D6E-409C-BE32-E72D297353CC}">
              <c16:uniqueId val="{00000001-DA8A-40CB-B16F-37AE8EFFF43F}"/>
            </c:ext>
          </c:extLst>
        </c:ser>
        <c:dLbls>
          <c:showLegendKey val="0"/>
          <c:showVal val="0"/>
          <c:showCatName val="0"/>
          <c:showSerName val="0"/>
          <c:showPercent val="0"/>
          <c:showBubbleSize val="0"/>
        </c:dLbls>
        <c:marker val="1"/>
        <c:smooth val="0"/>
        <c:axId val="173136512"/>
        <c:axId val="173134976"/>
      </c:lineChart>
      <c:valAx>
        <c:axId val="173134976"/>
        <c:scaling>
          <c:orientation val="minMax"/>
        </c:scaling>
        <c:delete val="0"/>
        <c:axPos val="r"/>
        <c:majorGridlines>
          <c:spPr>
            <a:ln w="9525" cap="flat" cmpd="sng" algn="ctr">
              <a:solidFill>
                <a:schemeClr val="tx1">
                  <a:lumMod val="15000"/>
                  <a:lumOff val="85000"/>
                </a:schemeClr>
              </a:solidFill>
              <a:round/>
            </a:ln>
            <a:effectLst/>
          </c:spPr>
        </c:majorGridlines>
        <c:numFmt formatCode="_(* #,##0_);_(* \(#,##0\);_(* &quot;-&quot;_);_(@_)" sourceLinked="1"/>
        <c:majorTickMark val="none"/>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crossAx val="173136512"/>
        <c:crosses val="max"/>
        <c:crossBetween val="between"/>
      </c:valAx>
      <c:catAx>
        <c:axId val="173136512"/>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crossAx val="173134976"/>
        <c:crosses val="autoZero"/>
        <c:auto val="1"/>
        <c:lblAlgn val="ctr"/>
        <c:lblOffset val="100"/>
        <c:noMultiLvlLbl val="0"/>
      </c:catAx>
      <c:valAx>
        <c:axId val="176947584"/>
        <c:scaling>
          <c:orientation val="minMax"/>
        </c:scaling>
        <c:delete val="0"/>
        <c:axPos val="l"/>
        <c:numFmt formatCode="_(* #,##0_);_(* \(#,##0\);_(* &quot;-&quot;_);_(@_)" sourceLinked="1"/>
        <c:majorTickMark val="none"/>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crossAx val="176949120"/>
        <c:crosses val="autoZero"/>
        <c:crossBetween val="between"/>
      </c:valAx>
      <c:catAx>
        <c:axId val="176949120"/>
        <c:scaling>
          <c:orientation val="minMax"/>
        </c:scaling>
        <c:delete val="1"/>
        <c:axPos val="b"/>
        <c:numFmt formatCode="General" sourceLinked="1"/>
        <c:majorTickMark val="none"/>
        <c:minorTickMark val="none"/>
        <c:tickLblPos val="nextTo"/>
        <c:crossAx val="176947584"/>
        <c:crosses val="autoZero"/>
        <c:auto val="1"/>
        <c:lblAlgn val="ctr"/>
        <c:lblOffset val="100"/>
        <c:noMultiLvlLbl val="0"/>
      </c:catAx>
      <c:spPr>
        <a:noFill/>
        <a:ln>
          <a:noFill/>
        </a:ln>
        <a:effectLst/>
      </c:spPr>
    </c:plotArea>
    <c:legend>
      <c:legendPos val="b"/>
      <c:layout>
        <c:manualLayout>
          <c:xMode val="edge"/>
          <c:yMode val="edge"/>
          <c:x val="0.20496814162817767"/>
          <c:y val="0.85747416953671818"/>
          <c:w val="0.64644395686954148"/>
          <c:h val="9.3652412114852007E-2"/>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endParaRPr lang="en-US"/>
        </a:p>
      </c:txPr>
    </c:title>
    <c:autoTitleDeleted val="0"/>
    <c:plotArea>
      <c:layout/>
      <c:pieChart>
        <c:varyColors val="1"/>
        <c:ser>
          <c:idx val="0"/>
          <c:order val="0"/>
          <c:tx>
            <c:strRef>
              <c:f>Occupancies!$L$8</c:f>
              <c:strCache>
                <c:ptCount val="1"/>
                <c:pt idx="0">
                  <c:v>Proportion of visitors 2016</c:v>
                </c:pt>
              </c:strCache>
            </c:strRef>
          </c:tx>
          <c:dPt>
            <c:idx val="0"/>
            <c:bubble3D val="0"/>
            <c:spPr>
              <a:solidFill>
                <a:schemeClr val="accent1"/>
              </a:solidFill>
              <a:ln>
                <a:noFill/>
              </a:ln>
              <a:effectLst>
                <a:outerShdw blurRad="254000" sx="102000" sy="102000" algn="ctr" rotWithShape="0">
                  <a:prstClr val="black">
                    <a:alpha val="20000"/>
                  </a:prstClr>
                </a:outerShdw>
              </a:effectLst>
            </c:spPr>
            <c:extLst xmlns:c16r2="http://schemas.microsoft.com/office/drawing/2015/06/chart">
              <c:ext xmlns:c16="http://schemas.microsoft.com/office/drawing/2014/chart" uri="{C3380CC4-5D6E-409C-BE32-E72D297353CC}">
                <c16:uniqueId val="{00000001-A414-4073-B8C9-15D6BBC1C7BF}"/>
              </c:ext>
            </c:extLst>
          </c:dPt>
          <c:dPt>
            <c:idx val="1"/>
            <c:bubble3D val="0"/>
            <c:spPr>
              <a:solidFill>
                <a:schemeClr val="accent2"/>
              </a:solidFill>
              <a:ln>
                <a:noFill/>
              </a:ln>
              <a:effectLst>
                <a:outerShdw blurRad="254000" sx="102000" sy="102000" algn="ctr" rotWithShape="0">
                  <a:prstClr val="black">
                    <a:alpha val="20000"/>
                  </a:prstClr>
                </a:outerShdw>
              </a:effectLst>
            </c:spPr>
            <c:extLst xmlns:c16r2="http://schemas.microsoft.com/office/drawing/2015/06/chart">
              <c:ext xmlns:c16="http://schemas.microsoft.com/office/drawing/2014/chart" uri="{C3380CC4-5D6E-409C-BE32-E72D297353CC}">
                <c16:uniqueId val="{00000003-A414-4073-B8C9-15D6BBC1C7BF}"/>
              </c:ext>
            </c:extLst>
          </c:dPt>
          <c:dPt>
            <c:idx val="2"/>
            <c:bubble3D val="0"/>
            <c:spPr>
              <a:solidFill>
                <a:schemeClr val="accent3"/>
              </a:solidFill>
              <a:ln>
                <a:noFill/>
              </a:ln>
              <a:effectLst>
                <a:outerShdw blurRad="254000" sx="102000" sy="102000" algn="ctr" rotWithShape="0">
                  <a:prstClr val="black">
                    <a:alpha val="20000"/>
                  </a:prstClr>
                </a:outerShdw>
              </a:effectLst>
            </c:spPr>
            <c:extLst xmlns:c16r2="http://schemas.microsoft.com/office/drawing/2015/06/chart">
              <c:ext xmlns:c16="http://schemas.microsoft.com/office/drawing/2014/chart" uri="{C3380CC4-5D6E-409C-BE32-E72D297353CC}">
                <c16:uniqueId val="{00000005-A414-4073-B8C9-15D6BBC1C7BF}"/>
              </c:ext>
            </c:extLst>
          </c:dPt>
          <c:dLbls>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330" b="1" i="0" u="none" strike="noStrike" kern="1200" baseline="0">
                    <a:solidFill>
                      <a:schemeClr val="lt1"/>
                    </a:solidFill>
                    <a:latin typeface="+mn-lt"/>
                    <a:ea typeface="+mn-ea"/>
                    <a:cs typeface="+mn-cs"/>
                  </a:defRPr>
                </a:pPr>
                <a:endParaRPr lang="en-US"/>
              </a:p>
            </c:txPr>
            <c:dLblPos val="ctr"/>
            <c:showLegendKey val="0"/>
            <c:showVal val="0"/>
            <c:showCatName val="0"/>
            <c:showSerName val="0"/>
            <c:showPercent val="1"/>
            <c:showBubbleSize val="0"/>
            <c:showLeaderLines val="1"/>
            <c:leaderLines>
              <c:spPr>
                <a:ln w="9525">
                  <a:solidFill>
                    <a:schemeClr val="dk1">
                      <a:lumMod val="50000"/>
                      <a:lumOff val="50000"/>
                    </a:schemeClr>
                  </a:solidFill>
                </a:ln>
                <a:effectLst/>
              </c:spPr>
            </c:leaderLines>
            <c:extLst xmlns:c16r2="http://schemas.microsoft.com/office/drawing/2015/06/chart">
              <c:ext xmlns:c15="http://schemas.microsoft.com/office/drawing/2012/chart" uri="{CE6537A1-D6FC-4f65-9D91-7224C49458BB}"/>
            </c:extLst>
          </c:dLbls>
          <c:cat>
            <c:strRef>
              <c:f>Occupancies!$H$10:$H$12</c:f>
              <c:strCache>
                <c:ptCount val="3"/>
                <c:pt idx="0">
                  <c:v>Malawian</c:v>
                </c:pt>
                <c:pt idx="1">
                  <c:v>Resident</c:v>
                </c:pt>
                <c:pt idx="2">
                  <c:v>International</c:v>
                </c:pt>
              </c:strCache>
            </c:strRef>
          </c:cat>
          <c:val>
            <c:numRef>
              <c:f>Occupancies!$L$10:$L$12</c:f>
              <c:numCache>
                <c:formatCode>0%</c:formatCode>
                <c:ptCount val="3"/>
                <c:pt idx="0">
                  <c:v>0.47605387877276129</c:v>
                </c:pt>
                <c:pt idx="1">
                  <c:v>0.33886255924170616</c:v>
                </c:pt>
                <c:pt idx="2">
                  <c:v>0.18508356198553255</c:v>
                </c:pt>
              </c:numCache>
            </c:numRef>
          </c:val>
          <c:extLst xmlns:c16r2="http://schemas.microsoft.com/office/drawing/2015/06/chart">
            <c:ext xmlns:c16="http://schemas.microsoft.com/office/drawing/2014/chart" uri="{C3380CC4-5D6E-409C-BE32-E72D297353CC}">
              <c16:uniqueId val="{00000006-A414-4073-B8C9-15D6BBC1C7BF}"/>
            </c:ext>
          </c:extLst>
        </c:ser>
        <c:dLbls>
          <c:dLblPos val="ctr"/>
          <c:showLegendKey val="0"/>
          <c:showVal val="0"/>
          <c:showCatName val="0"/>
          <c:showSerName val="0"/>
          <c:showPercent val="1"/>
          <c:showBubbleSize val="0"/>
          <c:showLeaderLines val="1"/>
        </c:dLbls>
        <c:firstSliceAng val="0"/>
      </c:pieChart>
      <c:spPr>
        <a:noFill/>
        <a:ln>
          <a:noFill/>
        </a:ln>
        <a:effectLst/>
      </c:spPr>
    </c:plotArea>
    <c:legend>
      <c:legendPos val="r"/>
      <c:layout/>
      <c:overlay val="0"/>
      <c:spPr>
        <a:solidFill>
          <a:schemeClr val="lt1">
            <a:lumMod val="95000"/>
            <a:alpha val="39000"/>
          </a:schemeClr>
        </a:solidFill>
        <a:ln>
          <a:noFill/>
        </a:ln>
        <a:effectLst/>
      </c:spPr>
      <c:txPr>
        <a:bodyPr rot="0" spcFirstLastPara="1" vertOverflow="ellipsis" vert="horz" wrap="square" anchor="ctr" anchorCtr="1"/>
        <a:lstStyle/>
        <a:p>
          <a:pPr>
            <a:defRPr sz="1197" b="0" i="0" u="none" strike="noStrike" kern="1200" baseline="0">
              <a:solidFill>
                <a:schemeClr val="dk1">
                  <a:lumMod val="75000"/>
                  <a:lumOff val="25000"/>
                </a:schemeClr>
              </a:solidFill>
              <a:latin typeface="+mn-lt"/>
              <a:ea typeface="+mn-ea"/>
              <a:cs typeface="+mn-cs"/>
            </a:defRPr>
          </a:pPr>
          <a:endParaRPr lang="en-US"/>
        </a:p>
      </c:txPr>
    </c:legend>
    <c:plotVisOnly val="1"/>
    <c:dispBlanksAs val="gap"/>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en-US"/>
    </a:p>
  </c:txPr>
  <c:externalData r:id="rId1">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NULL"/></Relationships>
</file>

<file path=ppt/drawings/_rels/vmlDrawing2.vml.rels><?xml version="1.0" encoding="UTF-8" standalone="yes"?>
<Relationships xmlns="http://schemas.openxmlformats.org/package/2006/relationships"><Relationship Id="rId1" Type="http://schemas.openxmlformats.org/officeDocument/2006/relationships/image" Target="NULL"/></Relationships>
</file>

<file path=ppt/drawings/_rels/vmlDrawing3.vml.rels><?xml version="1.0" encoding="UTF-8" standalone="yes"?>
<Relationships xmlns="http://schemas.openxmlformats.org/package/2006/relationships"><Relationship Id="rId1" Type="http://schemas.openxmlformats.org/officeDocument/2006/relationships/image" Target="NULL"/></Relationships>
</file>

<file path=ppt/drawings/_rels/vmlDrawing4.vml.rels><?xml version="1.0" encoding="UTF-8" standalone="yes"?>
<Relationships xmlns="http://schemas.openxmlformats.org/package/2006/relationships"><Relationship Id="rId1" Type="http://schemas.openxmlformats.org/officeDocument/2006/relationships/image" Target="NUL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B8288AE-D01A-4C49-ADF4-D05FFE72C759}" type="datetimeFigureOut">
              <a:rPr lang="en-US" smtClean="0"/>
              <a:pPr/>
              <a:t>4/5/2017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0345DCA-315C-478D-BC53-DB9586690384}" type="slidenum">
              <a:rPr lang="en-US" smtClean="0"/>
              <a:pPr/>
              <a:t>‹#›</a:t>
            </a:fld>
            <a:endParaRPr lang="en-US"/>
          </a:p>
        </p:txBody>
      </p:sp>
    </p:spTree>
    <p:extLst>
      <p:ext uri="{BB962C8B-B14F-4D97-AF65-F5344CB8AC3E}">
        <p14:creationId xmlns:p14="http://schemas.microsoft.com/office/powerpoint/2010/main" val="24912867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notesMaster" Target="../notesMasters/notesMaster1.xml"/><Relationship Id="rId1" Type="http://schemas.openxmlformats.org/officeDocument/2006/relationships/tags" Target="../tags/tag4.xml"/></Relationships>
</file>

<file path=ppt/notesSlides/_rels/notesSlide3.xml.rels><?xml version="1.0" encoding="UTF-8" standalone="yes"?>
<Relationships xmlns="http://schemas.openxmlformats.org/package/2006/relationships"><Relationship Id="rId3" Type="http://schemas.openxmlformats.org/officeDocument/2006/relationships/slide" Target="../slides/slide5.xml"/><Relationship Id="rId2" Type="http://schemas.openxmlformats.org/officeDocument/2006/relationships/notesMaster" Target="../notesMasters/notesMaster1.xml"/><Relationship Id="rId1" Type="http://schemas.openxmlformats.org/officeDocument/2006/relationships/tags" Target="../tags/tag6.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68818389-B37B-40E5-B569-040CBB9692BF}" type="slidenum">
              <a:rPr lang="en-ZA" smtClean="0">
                <a:solidFill>
                  <a:prstClr val="black"/>
                </a:solidFill>
              </a:rPr>
              <a:pPr/>
              <a:t>1</a:t>
            </a:fld>
            <a:endParaRPr lang="en-ZA">
              <a:solidFill>
                <a:prstClr val="black"/>
              </a:solidFill>
            </a:endParaRPr>
          </a:p>
        </p:txBody>
      </p:sp>
    </p:spTree>
    <p:extLst>
      <p:ext uri="{BB962C8B-B14F-4D97-AF65-F5344CB8AC3E}">
        <p14:creationId xmlns:p14="http://schemas.microsoft.com/office/powerpoint/2010/main" val="40933588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doc id"/>
          <p:cNvSpPr>
            <a:spLocks noGrp="1" noChangeArrowheads="1"/>
          </p:cNvSpPr>
          <p:nvPr>
            <p:ph type="ftr" sz="quarter" idx="4"/>
          </p:nvPr>
        </p:nvSpPr>
        <p:spPr/>
        <p:txBody>
          <a:bodyPr/>
          <a:lstStyle/>
          <a:p>
            <a:pPr>
              <a:defRPr/>
            </a:pPr>
            <a:r>
              <a:rPr lang="en-GB" dirty="0">
                <a:solidFill>
                  <a:prstClr val="black"/>
                </a:solidFill>
              </a:rPr>
              <a:t> </a:t>
            </a:r>
          </a:p>
        </p:txBody>
      </p:sp>
      <p:sp>
        <p:nvSpPr>
          <p:cNvPr id="143363" name="pg num"/>
          <p:cNvSpPr>
            <a:spLocks noGrp="1" noChangeArrowheads="1"/>
          </p:cNvSpPr>
          <p:nvPr>
            <p:ph type="sldNum" sz="quarter" idx="5"/>
          </p:nvPr>
        </p:nvSpPr>
        <p:spPr/>
        <p:txBody>
          <a:bodyPr/>
          <a:lstStyle/>
          <a:p>
            <a:pPr>
              <a:defRPr/>
            </a:pPr>
            <a:fld id="{D72023D0-C0CB-490E-8679-3E8F59429B07}" type="slidenum">
              <a:rPr lang="en-GB">
                <a:solidFill>
                  <a:prstClr val="black"/>
                </a:solidFill>
              </a:rPr>
              <a:pPr>
                <a:defRPr/>
              </a:pPr>
              <a:t>4</a:t>
            </a:fld>
            <a:endParaRPr lang="en-GB" dirty="0">
              <a:solidFill>
                <a:prstClr val="black"/>
              </a:solidFill>
            </a:endParaRPr>
          </a:p>
        </p:txBody>
      </p:sp>
      <p:sp>
        <p:nvSpPr>
          <p:cNvPr id="146436" name="Rectangle 2"/>
          <p:cNvSpPr>
            <a:spLocks noGrp="1" noRot="1" noChangeAspect="1" noChangeArrowheads="1" noTextEdit="1"/>
          </p:cNvSpPr>
          <p:nvPr>
            <p:ph type="sldImg"/>
          </p:nvPr>
        </p:nvSpPr>
        <p:spPr>
          <a:xfrm>
            <a:off x="-1800225" y="1177925"/>
            <a:ext cx="10415588" cy="7810500"/>
          </a:xfrm>
        </p:spPr>
      </p:sp>
      <p:sp>
        <p:nvSpPr>
          <p:cNvPr id="14643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146438" name="McK Separator"/>
          <p:cNvSpPr>
            <a:spLocks noChangeShapeType="1"/>
          </p:cNvSpPr>
          <p:nvPr>
            <p:custDataLst>
              <p:tags r:id="rId1"/>
            </p:custDataLst>
          </p:nvPr>
        </p:nvSpPr>
        <p:spPr bwMode="auto">
          <a:xfrm>
            <a:off x="822651" y="1388907"/>
            <a:ext cx="524357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ZA" sz="1600">
              <a:solidFill>
                <a:prstClr val="black"/>
              </a:solidFill>
              <a:latin typeface="Arial" pitchFamily="34" charset="0"/>
              <a:cs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doc id"/>
          <p:cNvSpPr>
            <a:spLocks noGrp="1" noChangeArrowheads="1"/>
          </p:cNvSpPr>
          <p:nvPr>
            <p:ph type="ftr" sz="quarter" idx="4"/>
          </p:nvPr>
        </p:nvSpPr>
        <p:spPr/>
        <p:txBody>
          <a:bodyPr/>
          <a:lstStyle/>
          <a:p>
            <a:pPr>
              <a:defRPr/>
            </a:pPr>
            <a:r>
              <a:rPr lang="en-GB" dirty="0">
                <a:solidFill>
                  <a:prstClr val="black"/>
                </a:solidFill>
              </a:rPr>
              <a:t> </a:t>
            </a:r>
          </a:p>
        </p:txBody>
      </p:sp>
      <p:sp>
        <p:nvSpPr>
          <p:cNvPr id="143363" name="pg num"/>
          <p:cNvSpPr>
            <a:spLocks noGrp="1" noChangeArrowheads="1"/>
          </p:cNvSpPr>
          <p:nvPr>
            <p:ph type="sldNum" sz="quarter" idx="5"/>
          </p:nvPr>
        </p:nvSpPr>
        <p:spPr/>
        <p:txBody>
          <a:bodyPr/>
          <a:lstStyle/>
          <a:p>
            <a:pPr>
              <a:defRPr/>
            </a:pPr>
            <a:fld id="{D72023D0-C0CB-490E-8679-3E8F59429B07}" type="slidenum">
              <a:rPr lang="en-GB">
                <a:solidFill>
                  <a:prstClr val="black"/>
                </a:solidFill>
              </a:rPr>
              <a:pPr>
                <a:defRPr/>
              </a:pPr>
              <a:t>5</a:t>
            </a:fld>
            <a:endParaRPr lang="en-GB" dirty="0">
              <a:solidFill>
                <a:prstClr val="black"/>
              </a:solidFill>
            </a:endParaRPr>
          </a:p>
        </p:txBody>
      </p:sp>
      <p:sp>
        <p:nvSpPr>
          <p:cNvPr id="146436" name="Rectangle 2"/>
          <p:cNvSpPr>
            <a:spLocks noGrp="1" noRot="1" noChangeAspect="1" noChangeArrowheads="1" noTextEdit="1"/>
          </p:cNvSpPr>
          <p:nvPr>
            <p:ph type="sldImg"/>
          </p:nvPr>
        </p:nvSpPr>
        <p:spPr>
          <a:xfrm>
            <a:off x="-1800225" y="1177925"/>
            <a:ext cx="10415588" cy="7810500"/>
          </a:xfrm>
        </p:spPr>
      </p:sp>
      <p:sp>
        <p:nvSpPr>
          <p:cNvPr id="14643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146438" name="McK Separator"/>
          <p:cNvSpPr>
            <a:spLocks noChangeShapeType="1"/>
          </p:cNvSpPr>
          <p:nvPr>
            <p:custDataLst>
              <p:tags r:id="rId1"/>
            </p:custDataLst>
          </p:nvPr>
        </p:nvSpPr>
        <p:spPr bwMode="auto">
          <a:xfrm>
            <a:off x="822651" y="1388907"/>
            <a:ext cx="524357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ZA" sz="1600">
              <a:solidFill>
                <a:prstClr val="black"/>
              </a:solidFill>
              <a:latin typeface="Arial" pitchFamily="34" charset="0"/>
              <a:cs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Slide Image Placeholder 1"/>
          <p:cNvSpPr>
            <a:spLocks noGrp="1" noRot="1" noChangeAspect="1" noTextEdit="1"/>
          </p:cNvSpPr>
          <p:nvPr>
            <p:ph type="sldImg"/>
          </p:nvPr>
        </p:nvSpPr>
        <p:spPr>
          <a:xfrm>
            <a:off x="1143000" y="685800"/>
            <a:ext cx="4572000" cy="3429000"/>
          </a:xfrm>
          <a:ln/>
        </p:spPr>
      </p:sp>
      <p:sp>
        <p:nvSpPr>
          <p:cNvPr id="166915" name="Notes Placeholder 2"/>
          <p:cNvSpPr>
            <a:spLocks noGrp="1"/>
          </p:cNvSpPr>
          <p:nvPr>
            <p:ph type="body" idx="1"/>
          </p:nvPr>
        </p:nvSpPr>
        <p:spPr>
          <a:noFill/>
          <a:ln/>
        </p:spPr>
        <p:txBody>
          <a:bodyPr/>
          <a:lstStyle/>
          <a:p>
            <a:endParaRPr lang="nl-NL" dirty="0"/>
          </a:p>
        </p:txBody>
      </p:sp>
      <p:sp>
        <p:nvSpPr>
          <p:cNvPr id="166916" name="Slide Number Placeholder 3"/>
          <p:cNvSpPr txBox="1">
            <a:spLocks noGrp="1"/>
          </p:cNvSpPr>
          <p:nvPr/>
        </p:nvSpPr>
        <p:spPr bwMode="auto">
          <a:xfrm>
            <a:off x="3884027" y="8684926"/>
            <a:ext cx="2972422" cy="457513"/>
          </a:xfrm>
          <a:prstGeom prst="rect">
            <a:avLst/>
          </a:prstGeom>
          <a:noFill/>
          <a:ln w="9525">
            <a:noFill/>
            <a:miter lim="800000"/>
            <a:headEnd/>
            <a:tailEnd/>
          </a:ln>
        </p:spPr>
        <p:txBody>
          <a:bodyPr lIns="93177" tIns="46589" rIns="93177" bIns="46589" anchor="b"/>
          <a:lstStyle/>
          <a:p>
            <a:pPr algn="r" defTabSz="931863" fontAlgn="base">
              <a:spcBef>
                <a:spcPct val="0"/>
              </a:spcBef>
              <a:spcAft>
                <a:spcPct val="0"/>
              </a:spcAft>
            </a:pPr>
            <a:fld id="{234BB5FB-00E6-418C-9D0B-ADAA3A29C030}" type="slidenum">
              <a:rPr lang="en-GB" sz="1200">
                <a:solidFill>
                  <a:prstClr val="black"/>
                </a:solidFill>
                <a:latin typeface="Arial" charset="0"/>
                <a:cs typeface="Arial" charset="0"/>
              </a:rPr>
              <a:pPr algn="r" defTabSz="931863" fontAlgn="base">
                <a:spcBef>
                  <a:spcPct val="0"/>
                </a:spcBef>
                <a:spcAft>
                  <a:spcPct val="0"/>
                </a:spcAft>
              </a:pPr>
              <a:t>9</a:t>
            </a:fld>
            <a:endParaRPr lang="en-GB" sz="1200">
              <a:solidFill>
                <a:prstClr val="black"/>
              </a:solidFill>
              <a:latin typeface="Arial" charset="0"/>
              <a:cs typeface="Arial"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p>
            <a:fld id="{23178BA8-6453-4DCE-B41E-28A26576CFA7}" type="slidenum">
              <a:rPr lang="en-US" smtClean="0">
                <a:solidFill>
                  <a:prstClr val="black"/>
                </a:solidFill>
              </a:rPr>
              <a:pPr/>
              <a:t>10</a:t>
            </a:fld>
            <a:endParaRPr lang="en-US">
              <a:solidFill>
                <a:prstClr val="black"/>
              </a:solidFill>
            </a:endParaRPr>
          </a:p>
        </p:txBody>
      </p:sp>
      <p:sp>
        <p:nvSpPr>
          <p:cNvPr id="35843" name="Rectangle 2"/>
          <p:cNvSpPr>
            <a:spLocks noGrp="1" noRot="1" noChangeAspect="1" noChangeArrowheads="1" noTextEdit="1"/>
          </p:cNvSpPr>
          <p:nvPr>
            <p:ph type="sldImg"/>
          </p:nvPr>
        </p:nvSpPr>
        <p:spPr>
          <a:xfrm>
            <a:off x="1143000" y="685800"/>
            <a:ext cx="4572000" cy="3429000"/>
          </a:xfrm>
          <a:ln/>
        </p:spPr>
      </p:sp>
      <p:sp>
        <p:nvSpPr>
          <p:cNvPr id="35844" name="Rectangle 3"/>
          <p:cNvSpPr>
            <a:spLocks noGrp="1" noChangeArrowheads="1"/>
          </p:cNvSpPr>
          <p:nvPr>
            <p:ph type="body" idx="1"/>
          </p:nvPr>
        </p:nvSpPr>
        <p:spPr>
          <a:noFill/>
          <a:ln/>
        </p:spPr>
        <p:txBody>
          <a:bodyPr/>
          <a:lstStyle/>
          <a:p>
            <a:pPr eaLnBrk="1" hangingPunct="1"/>
            <a:endParaRPr lang="en-GB"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Slide Image Placeholder 1"/>
          <p:cNvSpPr>
            <a:spLocks noGrp="1" noRot="1" noChangeAspect="1" noTextEdit="1"/>
          </p:cNvSpPr>
          <p:nvPr>
            <p:ph type="sldImg"/>
          </p:nvPr>
        </p:nvSpPr>
        <p:spPr>
          <a:xfrm>
            <a:off x="1143000" y="685800"/>
            <a:ext cx="4572000" cy="3429000"/>
          </a:xfrm>
          <a:ln/>
        </p:spPr>
      </p:sp>
      <p:sp>
        <p:nvSpPr>
          <p:cNvPr id="166915" name="Notes Placeholder 2"/>
          <p:cNvSpPr>
            <a:spLocks noGrp="1"/>
          </p:cNvSpPr>
          <p:nvPr>
            <p:ph type="body" idx="1"/>
          </p:nvPr>
        </p:nvSpPr>
        <p:spPr>
          <a:noFill/>
          <a:ln/>
        </p:spPr>
        <p:txBody>
          <a:bodyPr/>
          <a:lstStyle/>
          <a:p>
            <a:endParaRPr lang="nl-NL" dirty="0"/>
          </a:p>
        </p:txBody>
      </p:sp>
      <p:sp>
        <p:nvSpPr>
          <p:cNvPr id="166916" name="Slide Number Placeholder 3"/>
          <p:cNvSpPr txBox="1">
            <a:spLocks noGrp="1"/>
          </p:cNvSpPr>
          <p:nvPr/>
        </p:nvSpPr>
        <p:spPr bwMode="auto">
          <a:xfrm>
            <a:off x="3884027" y="8684926"/>
            <a:ext cx="2972422" cy="457513"/>
          </a:xfrm>
          <a:prstGeom prst="rect">
            <a:avLst/>
          </a:prstGeom>
          <a:noFill/>
          <a:ln w="9525">
            <a:noFill/>
            <a:miter lim="800000"/>
            <a:headEnd/>
            <a:tailEnd/>
          </a:ln>
        </p:spPr>
        <p:txBody>
          <a:bodyPr lIns="93177" tIns="46589" rIns="93177" bIns="46589" anchor="b"/>
          <a:lstStyle/>
          <a:p>
            <a:pPr algn="r" defTabSz="931863" fontAlgn="base">
              <a:spcBef>
                <a:spcPct val="0"/>
              </a:spcBef>
              <a:spcAft>
                <a:spcPct val="0"/>
              </a:spcAft>
            </a:pPr>
            <a:fld id="{234BB5FB-00E6-418C-9D0B-ADAA3A29C030}" type="slidenum">
              <a:rPr lang="en-GB" sz="1200">
                <a:solidFill>
                  <a:prstClr val="black"/>
                </a:solidFill>
                <a:latin typeface="Arial" charset="0"/>
                <a:cs typeface="Arial" charset="0"/>
              </a:rPr>
              <a:pPr algn="r" defTabSz="931863" fontAlgn="base">
                <a:spcBef>
                  <a:spcPct val="0"/>
                </a:spcBef>
                <a:spcAft>
                  <a:spcPct val="0"/>
                </a:spcAft>
              </a:pPr>
              <a:t>11</a:t>
            </a:fld>
            <a:endParaRPr lang="en-GB" sz="1200">
              <a:solidFill>
                <a:prstClr val="black"/>
              </a:solidFill>
              <a:latin typeface="Arial" charset="0"/>
              <a:cs typeface="Arial"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a:defRPr/>
            </a:pPr>
            <a:fld id="{09E8637A-13BF-430A-9D4A-EE293365C10E}" type="slidenum">
              <a:rPr lang="en-US" smtClean="0"/>
              <a:pPr>
                <a:defRPr/>
              </a:pPr>
              <a:t>12</a:t>
            </a:fld>
            <a:endParaRPr lang="en-US"/>
          </a:p>
        </p:txBody>
      </p:sp>
    </p:spTree>
    <p:extLst>
      <p:ext uri="{BB962C8B-B14F-4D97-AF65-F5344CB8AC3E}">
        <p14:creationId xmlns:p14="http://schemas.microsoft.com/office/powerpoint/2010/main" val="17688941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a:defRPr/>
            </a:pPr>
            <a:fld id="{09E8637A-13BF-430A-9D4A-EE293365C10E}" type="slidenum">
              <a:rPr lang="en-US" smtClean="0"/>
              <a:pPr>
                <a:defRPr/>
              </a:pPr>
              <a:t>13</a:t>
            </a:fld>
            <a:endParaRPr lang="en-US"/>
          </a:p>
        </p:txBody>
      </p:sp>
    </p:spTree>
    <p:extLst>
      <p:ext uri="{BB962C8B-B14F-4D97-AF65-F5344CB8AC3E}">
        <p14:creationId xmlns:p14="http://schemas.microsoft.com/office/powerpoint/2010/main" val="2475540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a:defRPr/>
            </a:pPr>
            <a:fld id="{09E8637A-13BF-430A-9D4A-EE293365C10E}" type="slidenum">
              <a:rPr lang="en-US" smtClean="0"/>
              <a:pPr>
                <a:defRPr/>
              </a:pPr>
              <a:t>14</a:t>
            </a:fld>
            <a:endParaRPr lang="en-US"/>
          </a:p>
        </p:txBody>
      </p:sp>
    </p:spTree>
    <p:extLst>
      <p:ext uri="{BB962C8B-B14F-4D97-AF65-F5344CB8AC3E}">
        <p14:creationId xmlns:p14="http://schemas.microsoft.com/office/powerpoint/2010/main" val="10580345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xml"/></Relationships>
</file>

<file path=ppt/slideLayouts/_rels/slideLayout23.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ZA"/>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ZA"/>
          </a:p>
        </p:txBody>
      </p:sp>
      <p:sp>
        <p:nvSpPr>
          <p:cNvPr id="4" name="Date Placeholder 3"/>
          <p:cNvSpPr>
            <a:spLocks noGrp="1"/>
          </p:cNvSpPr>
          <p:nvPr>
            <p:ph type="dt" sz="half" idx="10"/>
          </p:nvPr>
        </p:nvSpPr>
        <p:spPr/>
        <p:txBody>
          <a:bodyPr/>
          <a:lstStyle/>
          <a:p>
            <a:fld id="{54C0C070-2FE2-4B7E-8654-2BB998461945}" type="datetime1">
              <a:rPr lang="en-ZA" smtClean="0"/>
              <a:pPr/>
              <a:t>2017-04-05</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DD4087D6-6149-4BBF-BCB4-6D6EADF3DECA}" type="slidenum">
              <a:rPr lang="en-ZA" smtClean="0"/>
              <a:pPr/>
              <a:t>‹#›</a:t>
            </a:fld>
            <a:endParaRPr lang="en-ZA"/>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ZA"/>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Date Placeholder 3"/>
          <p:cNvSpPr>
            <a:spLocks noGrp="1"/>
          </p:cNvSpPr>
          <p:nvPr>
            <p:ph type="dt" sz="half" idx="10"/>
          </p:nvPr>
        </p:nvSpPr>
        <p:spPr/>
        <p:txBody>
          <a:bodyPr/>
          <a:lstStyle/>
          <a:p>
            <a:fld id="{EC4EC538-CDFB-407E-B972-2E8ABFBA0122}" type="datetime1">
              <a:rPr lang="en-ZA" smtClean="0"/>
              <a:pPr/>
              <a:t>2017-04-05</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DD4087D6-6149-4BBF-BCB4-6D6EADF3DECA}" type="slidenum">
              <a:rPr lang="en-ZA" smtClean="0"/>
              <a:pPr/>
              <a:t>‹#›</a:t>
            </a:fld>
            <a:endParaRPr lang="en-ZA"/>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ZA"/>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Date Placeholder 3"/>
          <p:cNvSpPr>
            <a:spLocks noGrp="1"/>
          </p:cNvSpPr>
          <p:nvPr>
            <p:ph type="dt" sz="half" idx="10"/>
          </p:nvPr>
        </p:nvSpPr>
        <p:spPr/>
        <p:txBody>
          <a:bodyPr/>
          <a:lstStyle/>
          <a:p>
            <a:fld id="{2D32DF26-EBB1-410E-BC69-3E5D4B52A0F4}" type="datetime1">
              <a:rPr lang="en-ZA" smtClean="0"/>
              <a:pPr/>
              <a:t>2017-04-05</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DD4087D6-6149-4BBF-BCB4-6D6EADF3DECA}" type="slidenum">
              <a:rPr lang="en-ZA" smtClean="0"/>
              <a:pPr/>
              <a:t>‹#›</a:t>
            </a:fld>
            <a:endParaRPr lang="en-ZA"/>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457200" y="1143000"/>
            <a:ext cx="8229600" cy="410210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F607609-F411-48FA-9BC9-185D7E13B5B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64926534"/>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a:prstGeom prst="rect">
            <a:avLst/>
          </a:prstGeom>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2463DF5B-F409-42FB-B41D-992C1DB39495}"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50485495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780D9DEE-E59E-48F8-8DDA-8A4B6FE8861A}"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84920654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1" y="273052"/>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2"/>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84647CED-4932-425E-AE93-DCB307CC280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85676119"/>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89515D5B-35C3-4029-9C15-60D3A088E1C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797473660"/>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457200" y="1143000"/>
            <a:ext cx="8229600" cy="4102100"/>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8EED910-1427-4463-8BBB-FF141CED26B3}"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77968082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0"/>
            <a:ext cx="2057400" cy="5245100"/>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0"/>
            <a:ext cx="6019800" cy="5245100"/>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DEA29A0-12EF-40BC-BF3F-DF24EC8CE0D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080913839"/>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457200" y="1143000"/>
            <a:ext cx="4038600" cy="410210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143000"/>
            <a:ext cx="4038600" cy="19748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648200" y="3270250"/>
            <a:ext cx="4038600" cy="19748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7"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8" name="Rectangle 6"/>
          <p:cNvSpPr>
            <a:spLocks noGrp="1" noChangeArrowheads="1"/>
          </p:cNvSpPr>
          <p:nvPr>
            <p:ph type="sldNum" sz="quarter" idx="12"/>
          </p:nvPr>
        </p:nvSpPr>
        <p:spPr>
          <a:ln/>
        </p:spPr>
        <p:txBody>
          <a:bodyPr/>
          <a:lstStyle>
            <a:lvl1pPr>
              <a:defRPr/>
            </a:lvl1pPr>
          </a:lstStyle>
          <a:p>
            <a:pPr>
              <a:defRPr/>
            </a:pPr>
            <a:fld id="{56A3DA86-EEC9-4CF2-8C1D-048FBD4F902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569284771"/>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ZA"/>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Date Placeholder 3"/>
          <p:cNvSpPr>
            <a:spLocks noGrp="1"/>
          </p:cNvSpPr>
          <p:nvPr>
            <p:ph type="dt" sz="half" idx="10"/>
          </p:nvPr>
        </p:nvSpPr>
        <p:spPr/>
        <p:txBody>
          <a:bodyPr/>
          <a:lstStyle/>
          <a:p>
            <a:fld id="{88BF7CE9-352B-4F10-A03D-CEE50B707AE4}" type="datetime1">
              <a:rPr lang="en-ZA" smtClean="0"/>
              <a:pPr/>
              <a:t>2017-04-05</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DD4087D6-6149-4BBF-BCB4-6D6EADF3DECA}" type="slidenum">
              <a:rPr lang="en-ZA" smtClean="0"/>
              <a:pPr/>
              <a:t>‹#›</a:t>
            </a:fld>
            <a:endParaRPr lang="en-ZA"/>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4CE5F884-5B46-4665-86D2-A7EB812ABD81}"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816008770"/>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pPr fontAlgn="base">
              <a:spcBef>
                <a:spcPct val="0"/>
              </a:spcBef>
              <a:spcAft>
                <a:spcPct val="0"/>
              </a:spcAft>
              <a:defRPr/>
            </a:pPr>
            <a:endParaRPr lang="en-US">
              <a:solidFill>
                <a:srgbClr val="000000"/>
              </a:solidFill>
            </a:endParaRPr>
          </a:p>
        </p:txBody>
      </p:sp>
      <p:sp>
        <p:nvSpPr>
          <p:cNvPr id="4" name="Footer Placeholder 3"/>
          <p:cNvSpPr>
            <a:spLocks noGrp="1"/>
          </p:cNvSpPr>
          <p:nvPr>
            <p:ph type="ftr" sz="quarter" idx="11"/>
          </p:nvPr>
        </p:nvSpPr>
        <p:spPr/>
        <p:txBody>
          <a:bodyPr/>
          <a:lstStyle/>
          <a:p>
            <a:pPr algn="ctr" fontAlgn="base">
              <a:spcBef>
                <a:spcPct val="0"/>
              </a:spcBef>
              <a:spcAft>
                <a:spcPct val="0"/>
              </a:spcAft>
              <a:defRPr/>
            </a:pPr>
            <a:endParaRPr lang="en-US">
              <a:solidFill>
                <a:srgbClr val="000000"/>
              </a:solidFill>
            </a:endParaRPr>
          </a:p>
        </p:txBody>
      </p:sp>
      <p:sp>
        <p:nvSpPr>
          <p:cNvPr id="5" name="Slide Number Placeholder 4"/>
          <p:cNvSpPr>
            <a:spLocks noGrp="1"/>
          </p:cNvSpPr>
          <p:nvPr>
            <p:ph type="sldNum" sz="quarter" idx="12"/>
          </p:nvPr>
        </p:nvSpPr>
        <p:spPr/>
        <p:txBody>
          <a:bodyPr/>
          <a:lstStyle/>
          <a:p>
            <a:pPr fontAlgn="base">
              <a:spcBef>
                <a:spcPct val="0"/>
              </a:spcBef>
              <a:spcAft>
                <a:spcPct val="0"/>
              </a:spcAft>
              <a:defRPr/>
            </a:pPr>
            <a:fld id="{BC55D8F2-E43D-4A8F-96CE-59B855324361}" type="slidenum">
              <a:rPr lang="en-US" smtClean="0">
                <a:solidFill>
                  <a:srgbClr val="000000"/>
                </a:solidFill>
              </a:rPr>
              <a:pPr fontAlgn="base">
                <a:spcBef>
                  <a:spcPct val="0"/>
                </a:spcBef>
                <a:spcAft>
                  <a:spcPct val="0"/>
                </a:spcAft>
                <a:defRPr/>
              </a:pPr>
              <a:t>‹#›</a:t>
            </a:fld>
            <a:endParaRPr lang="en-US">
              <a:solidFill>
                <a:srgbClr val="000000"/>
              </a:solidFill>
            </a:endParaRPr>
          </a:p>
        </p:txBody>
      </p:sp>
    </p:spTree>
    <p:extLst>
      <p:ext uri="{BB962C8B-B14F-4D97-AF65-F5344CB8AC3E}">
        <p14:creationId xmlns:p14="http://schemas.microsoft.com/office/powerpoint/2010/main" val="2829003520"/>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124730" y="1299036"/>
            <a:ext cx="8794113" cy="1247204"/>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pg num"/>
          <p:cNvSpPr>
            <a:spLocks noGrp="1" noChangeArrowheads="1"/>
          </p:cNvSpPr>
          <p:nvPr>
            <p:ph type="sldNum" sz="quarter" idx="11"/>
            <p:custDataLst>
              <p:tags r:id="rId1"/>
            </p:custDataLst>
          </p:nvPr>
        </p:nvSpPr>
        <p:spPr>
          <a:ln/>
        </p:spPr>
        <p:txBody>
          <a:bodyPr/>
          <a:lstStyle>
            <a:lvl1pPr>
              <a:defRPr/>
            </a:lvl1pPr>
          </a:lstStyle>
          <a:p>
            <a:pPr>
              <a:defRPr/>
            </a:pPr>
            <a:fld id="{4C9A2AB6-9EB4-4599-AC2C-383196F56DA3}"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04987414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124730" y="1299036"/>
            <a:ext cx="8794113" cy="1247204"/>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pg num"/>
          <p:cNvSpPr>
            <a:spLocks noGrp="1" noChangeArrowheads="1"/>
          </p:cNvSpPr>
          <p:nvPr>
            <p:ph type="sldNum" sz="quarter" idx="11"/>
            <p:custDataLst>
              <p:tags r:id="rId1"/>
            </p:custDataLst>
          </p:nvPr>
        </p:nvSpPr>
        <p:spPr>
          <a:ln/>
        </p:spPr>
        <p:txBody>
          <a:bodyPr/>
          <a:lstStyle>
            <a:lvl1pPr>
              <a:defRPr/>
            </a:lvl1pPr>
          </a:lstStyle>
          <a:p>
            <a:pPr>
              <a:defRPr/>
            </a:pPr>
            <a:fld id="{4C9A2AB6-9EB4-4599-AC2C-383196F56DA3}"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537693728"/>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ZA"/>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ZA"/>
          </a:p>
        </p:txBody>
      </p:sp>
      <p:sp>
        <p:nvSpPr>
          <p:cNvPr id="4" name="Date Placeholder 3"/>
          <p:cNvSpPr>
            <a:spLocks noGrp="1"/>
          </p:cNvSpPr>
          <p:nvPr>
            <p:ph type="dt" sz="half" idx="10"/>
          </p:nvPr>
        </p:nvSpPr>
        <p:spPr/>
        <p:txBody>
          <a:bodyPr/>
          <a:lstStyle/>
          <a:p>
            <a:fld id="{54C0C070-2FE2-4B7E-8654-2BB998461945}" type="datetime1">
              <a:rPr lang="en-ZA" smtClean="0">
                <a:solidFill>
                  <a:prstClr val="black">
                    <a:tint val="75000"/>
                  </a:prstClr>
                </a:solidFill>
              </a:rPr>
              <a:pPr/>
              <a:t>2017-04-05</a:t>
            </a:fld>
            <a:endParaRPr lang="en-ZA">
              <a:solidFill>
                <a:prstClr val="black">
                  <a:tint val="75000"/>
                </a:prstClr>
              </a:solidFill>
            </a:endParaRPr>
          </a:p>
        </p:txBody>
      </p:sp>
      <p:sp>
        <p:nvSpPr>
          <p:cNvPr id="5" name="Footer Placeholder 4"/>
          <p:cNvSpPr>
            <a:spLocks noGrp="1"/>
          </p:cNvSpPr>
          <p:nvPr>
            <p:ph type="ftr" sz="quarter" idx="11"/>
          </p:nvPr>
        </p:nvSpPr>
        <p:spPr/>
        <p:txBody>
          <a:bodyPr/>
          <a:lstStyle/>
          <a:p>
            <a:endParaRPr lang="en-ZA">
              <a:solidFill>
                <a:prstClr val="black">
                  <a:tint val="75000"/>
                </a:prstClr>
              </a:solidFill>
            </a:endParaRPr>
          </a:p>
        </p:txBody>
      </p:sp>
      <p:sp>
        <p:nvSpPr>
          <p:cNvPr id="6" name="Slide Number Placeholder 5"/>
          <p:cNvSpPr>
            <a:spLocks noGrp="1"/>
          </p:cNvSpPr>
          <p:nvPr>
            <p:ph type="sldNum" sz="quarter" idx="12"/>
          </p:nvPr>
        </p:nvSpPr>
        <p:spPr/>
        <p:txBody>
          <a:bodyPr/>
          <a:lstStyle/>
          <a:p>
            <a:fld id="{DD4087D6-6149-4BBF-BCB4-6D6EADF3DECA}" type="slidenum">
              <a:rPr lang="en-ZA" smtClean="0">
                <a:solidFill>
                  <a:prstClr val="black">
                    <a:tint val="75000"/>
                  </a:prstClr>
                </a:solidFill>
              </a:rPr>
              <a:pPr/>
              <a:t>‹#›</a:t>
            </a:fld>
            <a:endParaRPr lang="en-ZA">
              <a:solidFill>
                <a:prstClr val="black">
                  <a:tint val="75000"/>
                </a:prstClr>
              </a:solidFill>
            </a:endParaRPr>
          </a:p>
        </p:txBody>
      </p:sp>
    </p:spTree>
    <p:extLst>
      <p:ext uri="{BB962C8B-B14F-4D97-AF65-F5344CB8AC3E}">
        <p14:creationId xmlns:p14="http://schemas.microsoft.com/office/powerpoint/2010/main" val="32443201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ZA"/>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Date Placeholder 3"/>
          <p:cNvSpPr>
            <a:spLocks noGrp="1"/>
          </p:cNvSpPr>
          <p:nvPr>
            <p:ph type="dt" sz="half" idx="10"/>
          </p:nvPr>
        </p:nvSpPr>
        <p:spPr/>
        <p:txBody>
          <a:bodyPr/>
          <a:lstStyle/>
          <a:p>
            <a:fld id="{88BF7CE9-352B-4F10-A03D-CEE50B707AE4}" type="datetime1">
              <a:rPr lang="en-ZA" smtClean="0">
                <a:solidFill>
                  <a:prstClr val="black">
                    <a:tint val="75000"/>
                  </a:prstClr>
                </a:solidFill>
              </a:rPr>
              <a:pPr/>
              <a:t>2017-04-05</a:t>
            </a:fld>
            <a:endParaRPr lang="en-ZA">
              <a:solidFill>
                <a:prstClr val="black">
                  <a:tint val="75000"/>
                </a:prstClr>
              </a:solidFill>
            </a:endParaRPr>
          </a:p>
        </p:txBody>
      </p:sp>
      <p:sp>
        <p:nvSpPr>
          <p:cNvPr id="5" name="Footer Placeholder 4"/>
          <p:cNvSpPr>
            <a:spLocks noGrp="1"/>
          </p:cNvSpPr>
          <p:nvPr>
            <p:ph type="ftr" sz="quarter" idx="11"/>
          </p:nvPr>
        </p:nvSpPr>
        <p:spPr/>
        <p:txBody>
          <a:bodyPr/>
          <a:lstStyle/>
          <a:p>
            <a:endParaRPr lang="en-ZA">
              <a:solidFill>
                <a:prstClr val="black">
                  <a:tint val="75000"/>
                </a:prstClr>
              </a:solidFill>
            </a:endParaRPr>
          </a:p>
        </p:txBody>
      </p:sp>
      <p:sp>
        <p:nvSpPr>
          <p:cNvPr id="6" name="Slide Number Placeholder 5"/>
          <p:cNvSpPr>
            <a:spLocks noGrp="1"/>
          </p:cNvSpPr>
          <p:nvPr>
            <p:ph type="sldNum" sz="quarter" idx="12"/>
          </p:nvPr>
        </p:nvSpPr>
        <p:spPr/>
        <p:txBody>
          <a:bodyPr/>
          <a:lstStyle/>
          <a:p>
            <a:fld id="{DD4087D6-6149-4BBF-BCB4-6D6EADF3DECA}" type="slidenum">
              <a:rPr lang="en-ZA" smtClean="0">
                <a:solidFill>
                  <a:prstClr val="black">
                    <a:tint val="75000"/>
                  </a:prstClr>
                </a:solidFill>
              </a:rPr>
              <a:pPr/>
              <a:t>‹#›</a:t>
            </a:fld>
            <a:endParaRPr lang="en-ZA">
              <a:solidFill>
                <a:prstClr val="black">
                  <a:tint val="75000"/>
                </a:prstClr>
              </a:solidFill>
            </a:endParaRPr>
          </a:p>
        </p:txBody>
      </p:sp>
    </p:spTree>
    <p:extLst>
      <p:ext uri="{BB962C8B-B14F-4D97-AF65-F5344CB8AC3E}">
        <p14:creationId xmlns:p14="http://schemas.microsoft.com/office/powerpoint/2010/main" val="186423273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ZA"/>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D77E72C-45AA-4751-9A73-0EC56B43DB17}" type="datetime1">
              <a:rPr lang="en-ZA" smtClean="0">
                <a:solidFill>
                  <a:prstClr val="black">
                    <a:tint val="75000"/>
                  </a:prstClr>
                </a:solidFill>
              </a:rPr>
              <a:pPr/>
              <a:t>2017-04-05</a:t>
            </a:fld>
            <a:endParaRPr lang="en-ZA">
              <a:solidFill>
                <a:prstClr val="black">
                  <a:tint val="75000"/>
                </a:prstClr>
              </a:solidFill>
            </a:endParaRPr>
          </a:p>
        </p:txBody>
      </p:sp>
      <p:sp>
        <p:nvSpPr>
          <p:cNvPr id="5" name="Footer Placeholder 4"/>
          <p:cNvSpPr>
            <a:spLocks noGrp="1"/>
          </p:cNvSpPr>
          <p:nvPr>
            <p:ph type="ftr" sz="quarter" idx="11"/>
          </p:nvPr>
        </p:nvSpPr>
        <p:spPr/>
        <p:txBody>
          <a:bodyPr/>
          <a:lstStyle/>
          <a:p>
            <a:endParaRPr lang="en-ZA">
              <a:solidFill>
                <a:prstClr val="black">
                  <a:tint val="75000"/>
                </a:prstClr>
              </a:solidFill>
            </a:endParaRPr>
          </a:p>
        </p:txBody>
      </p:sp>
      <p:sp>
        <p:nvSpPr>
          <p:cNvPr id="6" name="Slide Number Placeholder 5"/>
          <p:cNvSpPr>
            <a:spLocks noGrp="1"/>
          </p:cNvSpPr>
          <p:nvPr>
            <p:ph type="sldNum" sz="quarter" idx="12"/>
          </p:nvPr>
        </p:nvSpPr>
        <p:spPr/>
        <p:txBody>
          <a:bodyPr/>
          <a:lstStyle/>
          <a:p>
            <a:fld id="{DD4087D6-6149-4BBF-BCB4-6D6EADF3DECA}" type="slidenum">
              <a:rPr lang="en-ZA" smtClean="0">
                <a:solidFill>
                  <a:prstClr val="black">
                    <a:tint val="75000"/>
                  </a:prstClr>
                </a:solidFill>
              </a:rPr>
              <a:pPr/>
              <a:t>‹#›</a:t>
            </a:fld>
            <a:endParaRPr lang="en-ZA">
              <a:solidFill>
                <a:prstClr val="black">
                  <a:tint val="75000"/>
                </a:prstClr>
              </a:solidFill>
            </a:endParaRPr>
          </a:p>
        </p:txBody>
      </p:sp>
    </p:spTree>
    <p:extLst>
      <p:ext uri="{BB962C8B-B14F-4D97-AF65-F5344CB8AC3E}">
        <p14:creationId xmlns:p14="http://schemas.microsoft.com/office/powerpoint/2010/main" val="1692718413"/>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ZA"/>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5" name="Date Placeholder 4"/>
          <p:cNvSpPr>
            <a:spLocks noGrp="1"/>
          </p:cNvSpPr>
          <p:nvPr>
            <p:ph type="dt" sz="half" idx="10"/>
          </p:nvPr>
        </p:nvSpPr>
        <p:spPr/>
        <p:txBody>
          <a:bodyPr/>
          <a:lstStyle/>
          <a:p>
            <a:fld id="{7D403665-480E-46E9-BBAB-01F9D8A2BC03}" type="datetime1">
              <a:rPr lang="en-ZA" smtClean="0">
                <a:solidFill>
                  <a:prstClr val="black">
                    <a:tint val="75000"/>
                  </a:prstClr>
                </a:solidFill>
              </a:rPr>
              <a:pPr/>
              <a:t>2017-04-05</a:t>
            </a:fld>
            <a:endParaRPr lang="en-ZA">
              <a:solidFill>
                <a:prstClr val="black">
                  <a:tint val="75000"/>
                </a:prstClr>
              </a:solidFill>
            </a:endParaRPr>
          </a:p>
        </p:txBody>
      </p:sp>
      <p:sp>
        <p:nvSpPr>
          <p:cNvPr id="6" name="Footer Placeholder 5"/>
          <p:cNvSpPr>
            <a:spLocks noGrp="1"/>
          </p:cNvSpPr>
          <p:nvPr>
            <p:ph type="ftr" sz="quarter" idx="11"/>
          </p:nvPr>
        </p:nvSpPr>
        <p:spPr/>
        <p:txBody>
          <a:bodyPr/>
          <a:lstStyle/>
          <a:p>
            <a:endParaRPr lang="en-ZA">
              <a:solidFill>
                <a:prstClr val="black">
                  <a:tint val="75000"/>
                </a:prstClr>
              </a:solidFill>
            </a:endParaRPr>
          </a:p>
        </p:txBody>
      </p:sp>
      <p:sp>
        <p:nvSpPr>
          <p:cNvPr id="7" name="Slide Number Placeholder 6"/>
          <p:cNvSpPr>
            <a:spLocks noGrp="1"/>
          </p:cNvSpPr>
          <p:nvPr>
            <p:ph type="sldNum" sz="quarter" idx="12"/>
          </p:nvPr>
        </p:nvSpPr>
        <p:spPr/>
        <p:txBody>
          <a:bodyPr/>
          <a:lstStyle/>
          <a:p>
            <a:fld id="{DD4087D6-6149-4BBF-BCB4-6D6EADF3DECA}" type="slidenum">
              <a:rPr lang="en-ZA" smtClean="0">
                <a:solidFill>
                  <a:prstClr val="black">
                    <a:tint val="75000"/>
                  </a:prstClr>
                </a:solidFill>
              </a:rPr>
              <a:pPr/>
              <a:t>‹#›</a:t>
            </a:fld>
            <a:endParaRPr lang="en-ZA">
              <a:solidFill>
                <a:prstClr val="black">
                  <a:tint val="75000"/>
                </a:prstClr>
              </a:solidFill>
            </a:endParaRPr>
          </a:p>
        </p:txBody>
      </p:sp>
    </p:spTree>
    <p:extLst>
      <p:ext uri="{BB962C8B-B14F-4D97-AF65-F5344CB8AC3E}">
        <p14:creationId xmlns:p14="http://schemas.microsoft.com/office/powerpoint/2010/main" val="1319956075"/>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ZA"/>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7" name="Date Placeholder 6"/>
          <p:cNvSpPr>
            <a:spLocks noGrp="1"/>
          </p:cNvSpPr>
          <p:nvPr>
            <p:ph type="dt" sz="half" idx="10"/>
          </p:nvPr>
        </p:nvSpPr>
        <p:spPr/>
        <p:txBody>
          <a:bodyPr/>
          <a:lstStyle/>
          <a:p>
            <a:fld id="{9DAA358D-A5C6-4784-AE76-A8F33974E54C}" type="datetime1">
              <a:rPr lang="en-ZA" smtClean="0">
                <a:solidFill>
                  <a:prstClr val="black">
                    <a:tint val="75000"/>
                  </a:prstClr>
                </a:solidFill>
              </a:rPr>
              <a:pPr/>
              <a:t>2017-04-05</a:t>
            </a:fld>
            <a:endParaRPr lang="en-ZA">
              <a:solidFill>
                <a:prstClr val="black">
                  <a:tint val="75000"/>
                </a:prstClr>
              </a:solidFill>
            </a:endParaRPr>
          </a:p>
        </p:txBody>
      </p:sp>
      <p:sp>
        <p:nvSpPr>
          <p:cNvPr id="8" name="Footer Placeholder 7"/>
          <p:cNvSpPr>
            <a:spLocks noGrp="1"/>
          </p:cNvSpPr>
          <p:nvPr>
            <p:ph type="ftr" sz="quarter" idx="11"/>
          </p:nvPr>
        </p:nvSpPr>
        <p:spPr/>
        <p:txBody>
          <a:bodyPr/>
          <a:lstStyle/>
          <a:p>
            <a:endParaRPr lang="en-ZA">
              <a:solidFill>
                <a:prstClr val="black">
                  <a:tint val="75000"/>
                </a:prstClr>
              </a:solidFill>
            </a:endParaRPr>
          </a:p>
        </p:txBody>
      </p:sp>
      <p:sp>
        <p:nvSpPr>
          <p:cNvPr id="9" name="Slide Number Placeholder 8"/>
          <p:cNvSpPr>
            <a:spLocks noGrp="1"/>
          </p:cNvSpPr>
          <p:nvPr>
            <p:ph type="sldNum" sz="quarter" idx="12"/>
          </p:nvPr>
        </p:nvSpPr>
        <p:spPr/>
        <p:txBody>
          <a:bodyPr/>
          <a:lstStyle/>
          <a:p>
            <a:fld id="{DD4087D6-6149-4BBF-BCB4-6D6EADF3DECA}" type="slidenum">
              <a:rPr lang="en-ZA" smtClean="0">
                <a:solidFill>
                  <a:prstClr val="black">
                    <a:tint val="75000"/>
                  </a:prstClr>
                </a:solidFill>
              </a:rPr>
              <a:pPr/>
              <a:t>‹#›</a:t>
            </a:fld>
            <a:endParaRPr lang="en-ZA">
              <a:solidFill>
                <a:prstClr val="black">
                  <a:tint val="75000"/>
                </a:prstClr>
              </a:solidFill>
            </a:endParaRPr>
          </a:p>
        </p:txBody>
      </p:sp>
    </p:spTree>
    <p:extLst>
      <p:ext uri="{BB962C8B-B14F-4D97-AF65-F5344CB8AC3E}">
        <p14:creationId xmlns:p14="http://schemas.microsoft.com/office/powerpoint/2010/main" val="274535889"/>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ZA"/>
          </a:p>
        </p:txBody>
      </p:sp>
      <p:sp>
        <p:nvSpPr>
          <p:cNvPr id="3" name="Date Placeholder 2"/>
          <p:cNvSpPr>
            <a:spLocks noGrp="1"/>
          </p:cNvSpPr>
          <p:nvPr>
            <p:ph type="dt" sz="half" idx="10"/>
          </p:nvPr>
        </p:nvSpPr>
        <p:spPr/>
        <p:txBody>
          <a:bodyPr/>
          <a:lstStyle/>
          <a:p>
            <a:fld id="{4A910332-11E0-4D62-A6C6-EB853FA8800D}" type="datetime1">
              <a:rPr lang="en-ZA" smtClean="0">
                <a:solidFill>
                  <a:prstClr val="black">
                    <a:tint val="75000"/>
                  </a:prstClr>
                </a:solidFill>
              </a:rPr>
              <a:pPr/>
              <a:t>2017-04-05</a:t>
            </a:fld>
            <a:endParaRPr lang="en-ZA">
              <a:solidFill>
                <a:prstClr val="black">
                  <a:tint val="75000"/>
                </a:prstClr>
              </a:solidFill>
            </a:endParaRPr>
          </a:p>
        </p:txBody>
      </p:sp>
      <p:sp>
        <p:nvSpPr>
          <p:cNvPr id="4" name="Footer Placeholder 3"/>
          <p:cNvSpPr>
            <a:spLocks noGrp="1"/>
          </p:cNvSpPr>
          <p:nvPr>
            <p:ph type="ftr" sz="quarter" idx="11"/>
          </p:nvPr>
        </p:nvSpPr>
        <p:spPr/>
        <p:txBody>
          <a:bodyPr/>
          <a:lstStyle/>
          <a:p>
            <a:endParaRPr lang="en-ZA">
              <a:solidFill>
                <a:prstClr val="black">
                  <a:tint val="75000"/>
                </a:prstClr>
              </a:solidFill>
            </a:endParaRPr>
          </a:p>
        </p:txBody>
      </p:sp>
      <p:sp>
        <p:nvSpPr>
          <p:cNvPr id="5" name="Slide Number Placeholder 4"/>
          <p:cNvSpPr>
            <a:spLocks noGrp="1"/>
          </p:cNvSpPr>
          <p:nvPr>
            <p:ph type="sldNum" sz="quarter" idx="12"/>
          </p:nvPr>
        </p:nvSpPr>
        <p:spPr/>
        <p:txBody>
          <a:bodyPr/>
          <a:lstStyle/>
          <a:p>
            <a:fld id="{DD4087D6-6149-4BBF-BCB4-6D6EADF3DECA}" type="slidenum">
              <a:rPr lang="en-ZA" smtClean="0">
                <a:solidFill>
                  <a:prstClr val="black">
                    <a:tint val="75000"/>
                  </a:prstClr>
                </a:solidFill>
              </a:rPr>
              <a:pPr/>
              <a:t>‹#›</a:t>
            </a:fld>
            <a:endParaRPr lang="en-ZA">
              <a:solidFill>
                <a:prstClr val="black">
                  <a:tint val="75000"/>
                </a:prstClr>
              </a:solidFill>
            </a:endParaRPr>
          </a:p>
        </p:txBody>
      </p:sp>
    </p:spTree>
    <p:extLst>
      <p:ext uri="{BB962C8B-B14F-4D97-AF65-F5344CB8AC3E}">
        <p14:creationId xmlns:p14="http://schemas.microsoft.com/office/powerpoint/2010/main" val="1169804429"/>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ZA"/>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D77E72C-45AA-4751-9A73-0EC56B43DB17}" type="datetime1">
              <a:rPr lang="en-ZA" smtClean="0"/>
              <a:pPr/>
              <a:t>2017-04-05</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DD4087D6-6149-4BBF-BCB4-6D6EADF3DECA}" type="slidenum">
              <a:rPr lang="en-ZA" smtClean="0"/>
              <a:pPr/>
              <a:t>‹#›</a:t>
            </a:fld>
            <a:endParaRPr lang="en-ZA"/>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F0B2A50-2954-449B-97DF-62A89A8EF066}" type="datetime1">
              <a:rPr lang="en-ZA" smtClean="0">
                <a:solidFill>
                  <a:prstClr val="black">
                    <a:tint val="75000"/>
                  </a:prstClr>
                </a:solidFill>
              </a:rPr>
              <a:pPr/>
              <a:t>2017-04-05</a:t>
            </a:fld>
            <a:endParaRPr lang="en-ZA">
              <a:solidFill>
                <a:prstClr val="black">
                  <a:tint val="75000"/>
                </a:prstClr>
              </a:solidFill>
            </a:endParaRPr>
          </a:p>
        </p:txBody>
      </p:sp>
      <p:sp>
        <p:nvSpPr>
          <p:cNvPr id="3" name="Footer Placeholder 2"/>
          <p:cNvSpPr>
            <a:spLocks noGrp="1"/>
          </p:cNvSpPr>
          <p:nvPr>
            <p:ph type="ftr" sz="quarter" idx="11"/>
          </p:nvPr>
        </p:nvSpPr>
        <p:spPr/>
        <p:txBody>
          <a:bodyPr/>
          <a:lstStyle/>
          <a:p>
            <a:endParaRPr lang="en-ZA">
              <a:solidFill>
                <a:prstClr val="black">
                  <a:tint val="75000"/>
                </a:prstClr>
              </a:solidFill>
            </a:endParaRPr>
          </a:p>
        </p:txBody>
      </p:sp>
      <p:sp>
        <p:nvSpPr>
          <p:cNvPr id="4" name="Slide Number Placeholder 3"/>
          <p:cNvSpPr>
            <a:spLocks noGrp="1"/>
          </p:cNvSpPr>
          <p:nvPr>
            <p:ph type="sldNum" sz="quarter" idx="12"/>
          </p:nvPr>
        </p:nvSpPr>
        <p:spPr/>
        <p:txBody>
          <a:bodyPr/>
          <a:lstStyle/>
          <a:p>
            <a:fld id="{DD4087D6-6149-4BBF-BCB4-6D6EADF3DECA}" type="slidenum">
              <a:rPr lang="en-ZA" smtClean="0">
                <a:solidFill>
                  <a:prstClr val="black">
                    <a:tint val="75000"/>
                  </a:prstClr>
                </a:solidFill>
              </a:rPr>
              <a:pPr/>
              <a:t>‹#›</a:t>
            </a:fld>
            <a:endParaRPr lang="en-ZA">
              <a:solidFill>
                <a:prstClr val="black">
                  <a:tint val="75000"/>
                </a:prstClr>
              </a:solidFill>
            </a:endParaRPr>
          </a:p>
        </p:txBody>
      </p:sp>
    </p:spTree>
    <p:extLst>
      <p:ext uri="{BB962C8B-B14F-4D97-AF65-F5344CB8AC3E}">
        <p14:creationId xmlns:p14="http://schemas.microsoft.com/office/powerpoint/2010/main" val="1872885438"/>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ZA"/>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83F23E1-C72E-4E2A-A7D6-9028BB455BB4}" type="datetime1">
              <a:rPr lang="en-ZA" smtClean="0">
                <a:solidFill>
                  <a:prstClr val="black">
                    <a:tint val="75000"/>
                  </a:prstClr>
                </a:solidFill>
              </a:rPr>
              <a:pPr/>
              <a:t>2017-04-05</a:t>
            </a:fld>
            <a:endParaRPr lang="en-ZA">
              <a:solidFill>
                <a:prstClr val="black">
                  <a:tint val="75000"/>
                </a:prstClr>
              </a:solidFill>
            </a:endParaRPr>
          </a:p>
        </p:txBody>
      </p:sp>
      <p:sp>
        <p:nvSpPr>
          <p:cNvPr id="6" name="Footer Placeholder 5"/>
          <p:cNvSpPr>
            <a:spLocks noGrp="1"/>
          </p:cNvSpPr>
          <p:nvPr>
            <p:ph type="ftr" sz="quarter" idx="11"/>
          </p:nvPr>
        </p:nvSpPr>
        <p:spPr/>
        <p:txBody>
          <a:bodyPr/>
          <a:lstStyle/>
          <a:p>
            <a:endParaRPr lang="en-ZA">
              <a:solidFill>
                <a:prstClr val="black">
                  <a:tint val="75000"/>
                </a:prstClr>
              </a:solidFill>
            </a:endParaRPr>
          </a:p>
        </p:txBody>
      </p:sp>
      <p:sp>
        <p:nvSpPr>
          <p:cNvPr id="7" name="Slide Number Placeholder 6"/>
          <p:cNvSpPr>
            <a:spLocks noGrp="1"/>
          </p:cNvSpPr>
          <p:nvPr>
            <p:ph type="sldNum" sz="quarter" idx="12"/>
          </p:nvPr>
        </p:nvSpPr>
        <p:spPr/>
        <p:txBody>
          <a:bodyPr/>
          <a:lstStyle/>
          <a:p>
            <a:fld id="{DD4087D6-6149-4BBF-BCB4-6D6EADF3DECA}" type="slidenum">
              <a:rPr lang="en-ZA" smtClean="0">
                <a:solidFill>
                  <a:prstClr val="black">
                    <a:tint val="75000"/>
                  </a:prstClr>
                </a:solidFill>
              </a:rPr>
              <a:pPr/>
              <a:t>‹#›</a:t>
            </a:fld>
            <a:endParaRPr lang="en-ZA">
              <a:solidFill>
                <a:prstClr val="black">
                  <a:tint val="75000"/>
                </a:prstClr>
              </a:solidFill>
            </a:endParaRPr>
          </a:p>
        </p:txBody>
      </p:sp>
    </p:spTree>
    <p:extLst>
      <p:ext uri="{BB962C8B-B14F-4D97-AF65-F5344CB8AC3E}">
        <p14:creationId xmlns:p14="http://schemas.microsoft.com/office/powerpoint/2010/main" val="1443799675"/>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ZA"/>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ZA"/>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1F44A72-2144-4B29-9B9C-72F902418E2F}" type="datetime1">
              <a:rPr lang="en-ZA" smtClean="0">
                <a:solidFill>
                  <a:prstClr val="black">
                    <a:tint val="75000"/>
                  </a:prstClr>
                </a:solidFill>
              </a:rPr>
              <a:pPr/>
              <a:t>2017-04-05</a:t>
            </a:fld>
            <a:endParaRPr lang="en-ZA">
              <a:solidFill>
                <a:prstClr val="black">
                  <a:tint val="75000"/>
                </a:prstClr>
              </a:solidFill>
            </a:endParaRPr>
          </a:p>
        </p:txBody>
      </p:sp>
      <p:sp>
        <p:nvSpPr>
          <p:cNvPr id="6" name="Footer Placeholder 5"/>
          <p:cNvSpPr>
            <a:spLocks noGrp="1"/>
          </p:cNvSpPr>
          <p:nvPr>
            <p:ph type="ftr" sz="quarter" idx="11"/>
          </p:nvPr>
        </p:nvSpPr>
        <p:spPr/>
        <p:txBody>
          <a:bodyPr/>
          <a:lstStyle/>
          <a:p>
            <a:endParaRPr lang="en-ZA">
              <a:solidFill>
                <a:prstClr val="black">
                  <a:tint val="75000"/>
                </a:prstClr>
              </a:solidFill>
            </a:endParaRPr>
          </a:p>
        </p:txBody>
      </p:sp>
      <p:sp>
        <p:nvSpPr>
          <p:cNvPr id="7" name="Slide Number Placeholder 6"/>
          <p:cNvSpPr>
            <a:spLocks noGrp="1"/>
          </p:cNvSpPr>
          <p:nvPr>
            <p:ph type="sldNum" sz="quarter" idx="12"/>
          </p:nvPr>
        </p:nvSpPr>
        <p:spPr/>
        <p:txBody>
          <a:bodyPr/>
          <a:lstStyle/>
          <a:p>
            <a:fld id="{DD4087D6-6149-4BBF-BCB4-6D6EADF3DECA}" type="slidenum">
              <a:rPr lang="en-ZA" smtClean="0">
                <a:solidFill>
                  <a:prstClr val="black">
                    <a:tint val="75000"/>
                  </a:prstClr>
                </a:solidFill>
              </a:rPr>
              <a:pPr/>
              <a:t>‹#›</a:t>
            </a:fld>
            <a:endParaRPr lang="en-ZA">
              <a:solidFill>
                <a:prstClr val="black">
                  <a:tint val="75000"/>
                </a:prstClr>
              </a:solidFill>
            </a:endParaRPr>
          </a:p>
        </p:txBody>
      </p:sp>
    </p:spTree>
    <p:extLst>
      <p:ext uri="{BB962C8B-B14F-4D97-AF65-F5344CB8AC3E}">
        <p14:creationId xmlns:p14="http://schemas.microsoft.com/office/powerpoint/2010/main" val="694501454"/>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ZA"/>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Date Placeholder 3"/>
          <p:cNvSpPr>
            <a:spLocks noGrp="1"/>
          </p:cNvSpPr>
          <p:nvPr>
            <p:ph type="dt" sz="half" idx="10"/>
          </p:nvPr>
        </p:nvSpPr>
        <p:spPr/>
        <p:txBody>
          <a:bodyPr/>
          <a:lstStyle/>
          <a:p>
            <a:fld id="{EC4EC538-CDFB-407E-B972-2E8ABFBA0122}" type="datetime1">
              <a:rPr lang="en-ZA" smtClean="0">
                <a:solidFill>
                  <a:prstClr val="black">
                    <a:tint val="75000"/>
                  </a:prstClr>
                </a:solidFill>
              </a:rPr>
              <a:pPr/>
              <a:t>2017-04-05</a:t>
            </a:fld>
            <a:endParaRPr lang="en-ZA">
              <a:solidFill>
                <a:prstClr val="black">
                  <a:tint val="75000"/>
                </a:prstClr>
              </a:solidFill>
            </a:endParaRPr>
          </a:p>
        </p:txBody>
      </p:sp>
      <p:sp>
        <p:nvSpPr>
          <p:cNvPr id="5" name="Footer Placeholder 4"/>
          <p:cNvSpPr>
            <a:spLocks noGrp="1"/>
          </p:cNvSpPr>
          <p:nvPr>
            <p:ph type="ftr" sz="quarter" idx="11"/>
          </p:nvPr>
        </p:nvSpPr>
        <p:spPr/>
        <p:txBody>
          <a:bodyPr/>
          <a:lstStyle/>
          <a:p>
            <a:endParaRPr lang="en-ZA">
              <a:solidFill>
                <a:prstClr val="black">
                  <a:tint val="75000"/>
                </a:prstClr>
              </a:solidFill>
            </a:endParaRPr>
          </a:p>
        </p:txBody>
      </p:sp>
      <p:sp>
        <p:nvSpPr>
          <p:cNvPr id="6" name="Slide Number Placeholder 5"/>
          <p:cNvSpPr>
            <a:spLocks noGrp="1"/>
          </p:cNvSpPr>
          <p:nvPr>
            <p:ph type="sldNum" sz="quarter" idx="12"/>
          </p:nvPr>
        </p:nvSpPr>
        <p:spPr/>
        <p:txBody>
          <a:bodyPr/>
          <a:lstStyle/>
          <a:p>
            <a:fld id="{DD4087D6-6149-4BBF-BCB4-6D6EADF3DECA}" type="slidenum">
              <a:rPr lang="en-ZA" smtClean="0">
                <a:solidFill>
                  <a:prstClr val="black">
                    <a:tint val="75000"/>
                  </a:prstClr>
                </a:solidFill>
              </a:rPr>
              <a:pPr/>
              <a:t>‹#›</a:t>
            </a:fld>
            <a:endParaRPr lang="en-ZA">
              <a:solidFill>
                <a:prstClr val="black">
                  <a:tint val="75000"/>
                </a:prstClr>
              </a:solidFill>
            </a:endParaRPr>
          </a:p>
        </p:txBody>
      </p:sp>
    </p:spTree>
    <p:extLst>
      <p:ext uri="{BB962C8B-B14F-4D97-AF65-F5344CB8AC3E}">
        <p14:creationId xmlns:p14="http://schemas.microsoft.com/office/powerpoint/2010/main" val="408144307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ZA"/>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Date Placeholder 3"/>
          <p:cNvSpPr>
            <a:spLocks noGrp="1"/>
          </p:cNvSpPr>
          <p:nvPr>
            <p:ph type="dt" sz="half" idx="10"/>
          </p:nvPr>
        </p:nvSpPr>
        <p:spPr/>
        <p:txBody>
          <a:bodyPr/>
          <a:lstStyle/>
          <a:p>
            <a:fld id="{2D32DF26-EBB1-410E-BC69-3E5D4B52A0F4}" type="datetime1">
              <a:rPr lang="en-ZA" smtClean="0">
                <a:solidFill>
                  <a:prstClr val="black">
                    <a:tint val="75000"/>
                  </a:prstClr>
                </a:solidFill>
              </a:rPr>
              <a:pPr/>
              <a:t>2017-04-05</a:t>
            </a:fld>
            <a:endParaRPr lang="en-ZA">
              <a:solidFill>
                <a:prstClr val="black">
                  <a:tint val="75000"/>
                </a:prstClr>
              </a:solidFill>
            </a:endParaRPr>
          </a:p>
        </p:txBody>
      </p:sp>
      <p:sp>
        <p:nvSpPr>
          <p:cNvPr id="5" name="Footer Placeholder 4"/>
          <p:cNvSpPr>
            <a:spLocks noGrp="1"/>
          </p:cNvSpPr>
          <p:nvPr>
            <p:ph type="ftr" sz="quarter" idx="11"/>
          </p:nvPr>
        </p:nvSpPr>
        <p:spPr/>
        <p:txBody>
          <a:bodyPr/>
          <a:lstStyle/>
          <a:p>
            <a:endParaRPr lang="en-ZA">
              <a:solidFill>
                <a:prstClr val="black">
                  <a:tint val="75000"/>
                </a:prstClr>
              </a:solidFill>
            </a:endParaRPr>
          </a:p>
        </p:txBody>
      </p:sp>
      <p:sp>
        <p:nvSpPr>
          <p:cNvPr id="6" name="Slide Number Placeholder 5"/>
          <p:cNvSpPr>
            <a:spLocks noGrp="1"/>
          </p:cNvSpPr>
          <p:nvPr>
            <p:ph type="sldNum" sz="quarter" idx="12"/>
          </p:nvPr>
        </p:nvSpPr>
        <p:spPr/>
        <p:txBody>
          <a:bodyPr/>
          <a:lstStyle/>
          <a:p>
            <a:fld id="{DD4087D6-6149-4BBF-BCB4-6D6EADF3DECA}" type="slidenum">
              <a:rPr lang="en-ZA" smtClean="0">
                <a:solidFill>
                  <a:prstClr val="black">
                    <a:tint val="75000"/>
                  </a:prstClr>
                </a:solidFill>
              </a:rPr>
              <a:pPr/>
              <a:t>‹#›</a:t>
            </a:fld>
            <a:endParaRPr lang="en-ZA">
              <a:solidFill>
                <a:prstClr val="black">
                  <a:tint val="75000"/>
                </a:prstClr>
              </a:solidFill>
            </a:endParaRPr>
          </a:p>
        </p:txBody>
      </p:sp>
    </p:spTree>
    <p:extLst>
      <p:ext uri="{BB962C8B-B14F-4D97-AF65-F5344CB8AC3E}">
        <p14:creationId xmlns:p14="http://schemas.microsoft.com/office/powerpoint/2010/main" val="308853644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ZA"/>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5" name="Date Placeholder 4"/>
          <p:cNvSpPr>
            <a:spLocks noGrp="1"/>
          </p:cNvSpPr>
          <p:nvPr>
            <p:ph type="dt" sz="half" idx="10"/>
          </p:nvPr>
        </p:nvSpPr>
        <p:spPr/>
        <p:txBody>
          <a:bodyPr/>
          <a:lstStyle/>
          <a:p>
            <a:fld id="{7D403665-480E-46E9-BBAB-01F9D8A2BC03}" type="datetime1">
              <a:rPr lang="en-ZA" smtClean="0"/>
              <a:pPr/>
              <a:t>2017-04-05</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DD4087D6-6149-4BBF-BCB4-6D6EADF3DECA}" type="slidenum">
              <a:rPr lang="en-ZA" smtClean="0"/>
              <a:pPr/>
              <a:t>‹#›</a:t>
            </a:fld>
            <a:endParaRPr lang="en-ZA"/>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ZA"/>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7" name="Date Placeholder 6"/>
          <p:cNvSpPr>
            <a:spLocks noGrp="1"/>
          </p:cNvSpPr>
          <p:nvPr>
            <p:ph type="dt" sz="half" idx="10"/>
          </p:nvPr>
        </p:nvSpPr>
        <p:spPr/>
        <p:txBody>
          <a:bodyPr/>
          <a:lstStyle/>
          <a:p>
            <a:fld id="{9DAA358D-A5C6-4784-AE76-A8F33974E54C}" type="datetime1">
              <a:rPr lang="en-ZA" smtClean="0"/>
              <a:pPr/>
              <a:t>2017-04-05</a:t>
            </a:fld>
            <a:endParaRPr lang="en-ZA"/>
          </a:p>
        </p:txBody>
      </p:sp>
      <p:sp>
        <p:nvSpPr>
          <p:cNvPr id="8" name="Footer Placeholder 7"/>
          <p:cNvSpPr>
            <a:spLocks noGrp="1"/>
          </p:cNvSpPr>
          <p:nvPr>
            <p:ph type="ftr" sz="quarter" idx="11"/>
          </p:nvPr>
        </p:nvSpPr>
        <p:spPr/>
        <p:txBody>
          <a:bodyPr/>
          <a:lstStyle/>
          <a:p>
            <a:endParaRPr lang="en-ZA"/>
          </a:p>
        </p:txBody>
      </p:sp>
      <p:sp>
        <p:nvSpPr>
          <p:cNvPr id="9" name="Slide Number Placeholder 8"/>
          <p:cNvSpPr>
            <a:spLocks noGrp="1"/>
          </p:cNvSpPr>
          <p:nvPr>
            <p:ph type="sldNum" sz="quarter" idx="12"/>
          </p:nvPr>
        </p:nvSpPr>
        <p:spPr/>
        <p:txBody>
          <a:bodyPr/>
          <a:lstStyle/>
          <a:p>
            <a:fld id="{DD4087D6-6149-4BBF-BCB4-6D6EADF3DECA}" type="slidenum">
              <a:rPr lang="en-ZA" smtClean="0"/>
              <a:pPr/>
              <a:t>‹#›</a:t>
            </a:fld>
            <a:endParaRPr lang="en-ZA"/>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ZA"/>
          </a:p>
        </p:txBody>
      </p:sp>
      <p:sp>
        <p:nvSpPr>
          <p:cNvPr id="3" name="Date Placeholder 2"/>
          <p:cNvSpPr>
            <a:spLocks noGrp="1"/>
          </p:cNvSpPr>
          <p:nvPr>
            <p:ph type="dt" sz="half" idx="10"/>
          </p:nvPr>
        </p:nvSpPr>
        <p:spPr/>
        <p:txBody>
          <a:bodyPr/>
          <a:lstStyle/>
          <a:p>
            <a:fld id="{4A910332-11E0-4D62-A6C6-EB853FA8800D}" type="datetime1">
              <a:rPr lang="en-ZA" smtClean="0"/>
              <a:pPr/>
              <a:t>2017-04-05</a:t>
            </a:fld>
            <a:endParaRPr lang="en-ZA"/>
          </a:p>
        </p:txBody>
      </p:sp>
      <p:sp>
        <p:nvSpPr>
          <p:cNvPr id="4" name="Footer Placeholder 3"/>
          <p:cNvSpPr>
            <a:spLocks noGrp="1"/>
          </p:cNvSpPr>
          <p:nvPr>
            <p:ph type="ftr" sz="quarter" idx="11"/>
          </p:nvPr>
        </p:nvSpPr>
        <p:spPr/>
        <p:txBody>
          <a:bodyPr/>
          <a:lstStyle/>
          <a:p>
            <a:endParaRPr lang="en-ZA"/>
          </a:p>
        </p:txBody>
      </p:sp>
      <p:sp>
        <p:nvSpPr>
          <p:cNvPr id="5" name="Slide Number Placeholder 4"/>
          <p:cNvSpPr>
            <a:spLocks noGrp="1"/>
          </p:cNvSpPr>
          <p:nvPr>
            <p:ph type="sldNum" sz="quarter" idx="12"/>
          </p:nvPr>
        </p:nvSpPr>
        <p:spPr/>
        <p:txBody>
          <a:bodyPr/>
          <a:lstStyle/>
          <a:p>
            <a:fld id="{DD4087D6-6149-4BBF-BCB4-6D6EADF3DECA}" type="slidenum">
              <a:rPr lang="en-ZA" smtClean="0"/>
              <a:pPr/>
              <a:t>‹#›</a:t>
            </a:fld>
            <a:endParaRPr lang="en-ZA"/>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F0B2A50-2954-449B-97DF-62A89A8EF066}" type="datetime1">
              <a:rPr lang="en-ZA" smtClean="0"/>
              <a:pPr/>
              <a:t>2017-04-05</a:t>
            </a:fld>
            <a:endParaRPr lang="en-ZA"/>
          </a:p>
        </p:txBody>
      </p:sp>
      <p:sp>
        <p:nvSpPr>
          <p:cNvPr id="3" name="Footer Placeholder 2"/>
          <p:cNvSpPr>
            <a:spLocks noGrp="1"/>
          </p:cNvSpPr>
          <p:nvPr>
            <p:ph type="ftr" sz="quarter" idx="11"/>
          </p:nvPr>
        </p:nvSpPr>
        <p:spPr/>
        <p:txBody>
          <a:bodyPr/>
          <a:lstStyle/>
          <a:p>
            <a:endParaRPr lang="en-ZA"/>
          </a:p>
        </p:txBody>
      </p:sp>
      <p:sp>
        <p:nvSpPr>
          <p:cNvPr id="4" name="Slide Number Placeholder 3"/>
          <p:cNvSpPr>
            <a:spLocks noGrp="1"/>
          </p:cNvSpPr>
          <p:nvPr>
            <p:ph type="sldNum" sz="quarter" idx="12"/>
          </p:nvPr>
        </p:nvSpPr>
        <p:spPr/>
        <p:txBody>
          <a:bodyPr/>
          <a:lstStyle/>
          <a:p>
            <a:fld id="{DD4087D6-6149-4BBF-BCB4-6D6EADF3DECA}" type="slidenum">
              <a:rPr lang="en-ZA" smtClean="0"/>
              <a:pPr/>
              <a:t>‹#›</a:t>
            </a:fld>
            <a:endParaRPr lang="en-ZA"/>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ZA"/>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83F23E1-C72E-4E2A-A7D6-9028BB455BB4}" type="datetime1">
              <a:rPr lang="en-ZA" smtClean="0"/>
              <a:pPr/>
              <a:t>2017-04-05</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DD4087D6-6149-4BBF-BCB4-6D6EADF3DECA}" type="slidenum">
              <a:rPr lang="en-ZA" smtClean="0"/>
              <a:pPr/>
              <a:t>‹#›</a:t>
            </a:fld>
            <a:endParaRPr lang="en-ZA"/>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ZA"/>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ZA"/>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1F44A72-2144-4B29-9B9C-72F902418E2F}" type="datetime1">
              <a:rPr lang="en-ZA" smtClean="0"/>
              <a:pPr/>
              <a:t>2017-04-05</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DD4087D6-6149-4BBF-BCB4-6D6EADF3DECA}" type="slidenum">
              <a:rPr lang="en-ZA" smtClean="0"/>
              <a:pPr/>
              <a:t>‹#›</a:t>
            </a:fld>
            <a:endParaRPr lang="en-ZA"/>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ZA"/>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FC3E710-EBCF-47EA-8D69-9DCD509ED548}" type="datetime1">
              <a:rPr lang="en-ZA" smtClean="0"/>
              <a:pPr/>
              <a:t>2017-04-05</a:t>
            </a:fld>
            <a:endParaRPr lang="en-ZA"/>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ZA"/>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D4087D6-6149-4BBF-BCB4-6D6EADF3DECA}" type="slidenum">
              <a:rPr lang="en-ZA" smtClean="0"/>
              <a:pPr/>
              <a:t>‹#›</a:t>
            </a:fld>
            <a:endParaRPr lang="en-ZA"/>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a:lvl1pPr>
          </a:lstStyle>
          <a:p>
            <a:pPr fontAlgn="base">
              <a:spcBef>
                <a:spcPct val="0"/>
              </a:spcBef>
              <a:spcAft>
                <a:spcPct val="0"/>
              </a:spcAft>
              <a:defRPr/>
            </a:pPr>
            <a:endParaRPr lang="en-US">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lgn="ctr" fontAlgn="base">
              <a:spcBef>
                <a:spcPct val="0"/>
              </a:spcBef>
              <a:spcAft>
                <a:spcPct val="0"/>
              </a:spcAft>
              <a:defRPr/>
            </a:pPr>
            <a:endParaRPr lang="en-U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defRPr/>
            </a:pPr>
            <a:fld id="{BC55D8F2-E43D-4A8F-96CE-59B855324361}" type="slidenum">
              <a:rPr lang="en-US">
                <a:solidFill>
                  <a:srgbClr val="000000"/>
                </a:solidFill>
              </a:rPr>
              <a:pPr fontAlgn="base">
                <a:spcBef>
                  <a:spcPct val="0"/>
                </a:spcBef>
                <a:spcAft>
                  <a:spcPct val="0"/>
                </a:spcAft>
                <a:defRPr/>
              </a:pPr>
              <a:t>‹#›</a:t>
            </a:fld>
            <a:endParaRPr lang="en-US">
              <a:solidFill>
                <a:srgbClr val="000000"/>
              </a:solidFill>
            </a:endParaRPr>
          </a:p>
        </p:txBody>
      </p:sp>
    </p:spTree>
    <p:extLst>
      <p:ext uri="{BB962C8B-B14F-4D97-AF65-F5344CB8AC3E}">
        <p14:creationId xmlns:p14="http://schemas.microsoft.com/office/powerpoint/2010/main" val="2908463429"/>
      </p:ext>
    </p:extLst>
  </p:cSld>
  <p:clrMap bg1="lt1" tx1="dk1" bg2="lt2" tx2="dk2" accent1="accent1" accent2="accent2" accent3="accent3" accent4="accent4" accent5="accent5" accent6="accent6" hlink="hlink" folHlink="folHlink"/>
  <p:sldLayoutIdLst>
    <p:sldLayoutId id="2147483957" r:id="rId1"/>
    <p:sldLayoutId id="2147483958" r:id="rId2"/>
    <p:sldLayoutId id="2147483959" r:id="rId3"/>
    <p:sldLayoutId id="2147483960" r:id="rId4"/>
    <p:sldLayoutId id="2147483961" r:id="rId5"/>
    <p:sldLayoutId id="2147483962" r:id="rId6"/>
    <p:sldLayoutId id="2147483963" r:id="rId7"/>
    <p:sldLayoutId id="2147483964" r:id="rId8"/>
    <p:sldLayoutId id="2147483965" r:id="rId9"/>
    <p:sldLayoutId id="2147483966" r:id="rId10"/>
    <p:sldLayoutId id="2147483980" r:id="rId11"/>
    <p:sldLayoutId id="2147483981" r:id="rId12"/>
  </p:sldLayoutIdLst>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xStyles>
    <p:titleStyle>
      <a:lvl1pPr algn="ctr" rtl="0" eaLnBrk="0" fontAlgn="base" hangingPunct="0">
        <a:spcBef>
          <a:spcPct val="0"/>
        </a:spcBef>
        <a:spcAft>
          <a:spcPct val="0"/>
        </a:spcAft>
        <a:defRPr sz="3600">
          <a:solidFill>
            <a:schemeClr val="tx2"/>
          </a:solidFill>
          <a:latin typeface="+mj-lt"/>
          <a:ea typeface="+mj-ea"/>
          <a:cs typeface="+mj-cs"/>
        </a:defRPr>
      </a:lvl1pPr>
      <a:lvl2pPr algn="ctr" rtl="0" eaLnBrk="0" fontAlgn="base" hangingPunct="0">
        <a:spcBef>
          <a:spcPct val="0"/>
        </a:spcBef>
        <a:spcAft>
          <a:spcPct val="0"/>
        </a:spcAft>
        <a:defRPr sz="3600">
          <a:solidFill>
            <a:schemeClr val="tx2"/>
          </a:solidFill>
          <a:latin typeface="Arial" charset="0"/>
          <a:cs typeface="Arial" charset="0"/>
        </a:defRPr>
      </a:lvl2pPr>
      <a:lvl3pPr algn="ctr" rtl="0" eaLnBrk="0" fontAlgn="base" hangingPunct="0">
        <a:spcBef>
          <a:spcPct val="0"/>
        </a:spcBef>
        <a:spcAft>
          <a:spcPct val="0"/>
        </a:spcAft>
        <a:defRPr sz="3600">
          <a:solidFill>
            <a:schemeClr val="tx2"/>
          </a:solidFill>
          <a:latin typeface="Arial" charset="0"/>
          <a:cs typeface="Arial" charset="0"/>
        </a:defRPr>
      </a:lvl3pPr>
      <a:lvl4pPr algn="ctr" rtl="0" eaLnBrk="0" fontAlgn="base" hangingPunct="0">
        <a:spcBef>
          <a:spcPct val="0"/>
        </a:spcBef>
        <a:spcAft>
          <a:spcPct val="0"/>
        </a:spcAft>
        <a:defRPr sz="3600">
          <a:solidFill>
            <a:schemeClr val="tx2"/>
          </a:solidFill>
          <a:latin typeface="Arial" charset="0"/>
          <a:cs typeface="Arial" charset="0"/>
        </a:defRPr>
      </a:lvl4pPr>
      <a:lvl5pPr algn="ctr" rtl="0" eaLnBrk="0" fontAlgn="base" hangingPunct="0">
        <a:spcBef>
          <a:spcPct val="0"/>
        </a:spcBef>
        <a:spcAft>
          <a:spcPct val="0"/>
        </a:spcAft>
        <a:defRPr sz="3600">
          <a:solidFill>
            <a:schemeClr val="tx2"/>
          </a:solidFill>
          <a:latin typeface="Arial" charset="0"/>
          <a:cs typeface="Arial" charset="0"/>
        </a:defRPr>
      </a:lvl5pPr>
      <a:lvl6pPr marL="457200" algn="ctr" rtl="0" fontAlgn="base">
        <a:spcBef>
          <a:spcPct val="0"/>
        </a:spcBef>
        <a:spcAft>
          <a:spcPct val="0"/>
        </a:spcAft>
        <a:defRPr sz="3600">
          <a:solidFill>
            <a:schemeClr val="tx2"/>
          </a:solidFill>
          <a:latin typeface="Arial" charset="0"/>
          <a:cs typeface="Arial" charset="0"/>
        </a:defRPr>
      </a:lvl6pPr>
      <a:lvl7pPr marL="914400" algn="ctr" rtl="0" fontAlgn="base">
        <a:spcBef>
          <a:spcPct val="0"/>
        </a:spcBef>
        <a:spcAft>
          <a:spcPct val="0"/>
        </a:spcAft>
        <a:defRPr sz="3600">
          <a:solidFill>
            <a:schemeClr val="tx2"/>
          </a:solidFill>
          <a:latin typeface="Arial" charset="0"/>
          <a:cs typeface="Arial" charset="0"/>
        </a:defRPr>
      </a:lvl7pPr>
      <a:lvl8pPr marL="1371600" algn="ctr" rtl="0" fontAlgn="base">
        <a:spcBef>
          <a:spcPct val="0"/>
        </a:spcBef>
        <a:spcAft>
          <a:spcPct val="0"/>
        </a:spcAft>
        <a:defRPr sz="3600">
          <a:solidFill>
            <a:schemeClr val="tx2"/>
          </a:solidFill>
          <a:latin typeface="Arial" charset="0"/>
          <a:cs typeface="Arial" charset="0"/>
        </a:defRPr>
      </a:lvl8pPr>
      <a:lvl9pPr marL="1828800" algn="ctr" rtl="0" fontAlgn="base">
        <a:spcBef>
          <a:spcPct val="0"/>
        </a:spcBef>
        <a:spcAft>
          <a:spcPct val="0"/>
        </a:spcAft>
        <a:defRPr sz="36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ZA"/>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FC3E710-EBCF-47EA-8D69-9DCD509ED548}" type="datetime1">
              <a:rPr lang="en-ZA" smtClean="0">
                <a:solidFill>
                  <a:prstClr val="black">
                    <a:tint val="75000"/>
                  </a:prstClr>
                </a:solidFill>
              </a:rPr>
              <a:pPr/>
              <a:t>2017-04-05</a:t>
            </a:fld>
            <a:endParaRPr lang="en-ZA">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ZA">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D4087D6-6149-4BBF-BCB4-6D6EADF3DECA}" type="slidenum">
              <a:rPr lang="en-ZA" smtClean="0">
                <a:solidFill>
                  <a:prstClr val="black">
                    <a:tint val="75000"/>
                  </a:prstClr>
                </a:solidFill>
              </a:rPr>
              <a:pPr/>
              <a:t>‹#›</a:t>
            </a:fld>
            <a:endParaRPr lang="en-ZA">
              <a:solidFill>
                <a:prstClr val="black">
                  <a:tint val="75000"/>
                </a:prstClr>
              </a:solidFill>
            </a:endParaRPr>
          </a:p>
        </p:txBody>
      </p:sp>
    </p:spTree>
    <p:extLst>
      <p:ext uri="{BB962C8B-B14F-4D97-AF65-F5344CB8AC3E}">
        <p14:creationId xmlns:p14="http://schemas.microsoft.com/office/powerpoint/2010/main" val="830866067"/>
      </p:ext>
    </p:extLst>
  </p:cSld>
  <p:clrMap bg1="lt1" tx1="dk1" bg2="lt2" tx2="dk2" accent1="accent1" accent2="accent2" accent3="accent3" accent4="accent4" accent5="accent5" accent6="accent6" hlink="hlink" folHlink="folHlink"/>
  <p:sldLayoutIdLst>
    <p:sldLayoutId id="2147483983" r:id="rId1"/>
    <p:sldLayoutId id="2147483984" r:id="rId2"/>
    <p:sldLayoutId id="2147483985" r:id="rId3"/>
    <p:sldLayoutId id="2147483986" r:id="rId4"/>
    <p:sldLayoutId id="2147483987" r:id="rId5"/>
    <p:sldLayoutId id="2147483988" r:id="rId6"/>
    <p:sldLayoutId id="2147483989" r:id="rId7"/>
    <p:sldLayoutId id="2147483990" r:id="rId8"/>
    <p:sldLayoutId id="2147483991" r:id="rId9"/>
    <p:sldLayoutId id="2147483992" r:id="rId10"/>
    <p:sldLayoutId id="2147483993" r:id="rId11"/>
  </p:sldLayoutIdLst>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2.gif"/></Relationships>
</file>

<file path=ppt/slides/_rels/slide1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5.xml"/><Relationship Id="rId1" Type="http://schemas.openxmlformats.org/officeDocument/2006/relationships/slideLayout" Target="../slideLayouts/slideLayout12.xml"/><Relationship Id="rId6" Type="http://schemas.openxmlformats.org/officeDocument/2006/relationships/image" Target="../media/image20.png"/><Relationship Id="rId5" Type="http://schemas.openxmlformats.org/officeDocument/2006/relationships/image" Target="../media/image23.jpeg"/><Relationship Id="rId4" Type="http://schemas.openxmlformats.org/officeDocument/2006/relationships/image" Target="../media/image22.jpeg"/></Relationships>
</file>

<file path=ppt/slides/_rels/slide11.xml.rels><?xml version="1.0" encoding="UTF-8" standalone="yes"?>
<Relationships xmlns="http://schemas.openxmlformats.org/package/2006/relationships"><Relationship Id="rId8" Type="http://schemas.openxmlformats.org/officeDocument/2006/relationships/oleObject" Target="../embeddings/oleObject4.bin"/><Relationship Id="rId3" Type="http://schemas.openxmlformats.org/officeDocument/2006/relationships/tags" Target="../tags/tag10.xml"/><Relationship Id="rId7" Type="http://schemas.openxmlformats.org/officeDocument/2006/relationships/notesSlide" Target="../notesSlides/notesSlide6.xml"/><Relationship Id="rId12" Type="http://schemas.openxmlformats.org/officeDocument/2006/relationships/image" Target="../media/image3.png"/><Relationship Id="rId2" Type="http://schemas.openxmlformats.org/officeDocument/2006/relationships/tags" Target="../tags/tag9.xml"/><Relationship Id="rId1" Type="http://schemas.openxmlformats.org/officeDocument/2006/relationships/vmlDrawing" Target="../drawings/vmlDrawing4.vml"/><Relationship Id="rId6" Type="http://schemas.openxmlformats.org/officeDocument/2006/relationships/slideLayout" Target="../slideLayouts/slideLayout14.xml"/><Relationship Id="rId11" Type="http://schemas.openxmlformats.org/officeDocument/2006/relationships/image" Target="../media/image26.jpeg"/><Relationship Id="rId5" Type="http://schemas.openxmlformats.org/officeDocument/2006/relationships/tags" Target="../tags/tag12.xml"/><Relationship Id="rId10" Type="http://schemas.openxmlformats.org/officeDocument/2006/relationships/image" Target="../media/image25.jpeg"/><Relationship Id="rId4" Type="http://schemas.openxmlformats.org/officeDocument/2006/relationships/tags" Target="../tags/tag11.xml"/><Relationship Id="rId9" Type="http://schemas.openxmlformats.org/officeDocument/2006/relationships/image" Target="../media/image24.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chart" Target="../charts/chart1.xml"/><Relationship Id="rId7"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jpeg"/></Relationships>
</file>

<file path=ppt/slides/_rels/slide1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9.xml"/><Relationship Id="rId1" Type="http://schemas.openxmlformats.org/officeDocument/2006/relationships/slideLayout" Target="../slideLayouts/slideLayout12.xml"/><Relationship Id="rId5" Type="http://schemas.openxmlformats.org/officeDocument/2006/relationships/image" Target="../media/image3.png"/><Relationship Id="rId4" Type="http://schemas.openxmlformats.org/officeDocument/2006/relationships/image" Target="../media/image30.jpe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gif"/><Relationship Id="rId1" Type="http://schemas.openxmlformats.org/officeDocument/2006/relationships/slideLayout" Target="../slideLayouts/slideLayout2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12.xml"/><Relationship Id="rId4" Type="http://schemas.openxmlformats.org/officeDocument/2006/relationships/image" Target="../media/image33.jpeg"/></Relationships>
</file>

<file path=ppt/slides/_rels/slide18.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12.xml"/><Relationship Id="rId4" Type="http://schemas.openxmlformats.org/officeDocument/2006/relationships/image" Target="../media/image36.jpeg"/></Relationships>
</file>

<file path=ppt/slides/_rels/slide19.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png"/><Relationship Id="rId1" Type="http://schemas.openxmlformats.org/officeDocument/2006/relationships/slideLayout" Target="../slideLayouts/slideLayout12.xml"/><Relationship Id="rId5" Type="http://schemas.openxmlformats.org/officeDocument/2006/relationships/image" Target="../media/image39.jpeg"/><Relationship Id="rId4" Type="http://schemas.openxmlformats.org/officeDocument/2006/relationships/image" Target="../media/image38.jpe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2.xml"/><Relationship Id="rId5" Type="http://schemas.openxmlformats.org/officeDocument/2006/relationships/image" Target="../media/image6.png"/><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png"/><Relationship Id="rId1" Type="http://schemas.openxmlformats.org/officeDocument/2006/relationships/slideLayout" Target="../slideLayouts/slideLayout12.xml"/><Relationship Id="rId5" Type="http://schemas.openxmlformats.org/officeDocument/2006/relationships/image" Target="../media/image41.jpeg"/><Relationship Id="rId4" Type="http://schemas.openxmlformats.org/officeDocument/2006/relationships/image" Target="../media/image40.jpeg"/></Relationships>
</file>

<file path=ppt/slides/_rels/slide21.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3.png"/><Relationship Id="rId1" Type="http://schemas.openxmlformats.org/officeDocument/2006/relationships/slideLayout" Target="../slideLayouts/slideLayout12.xml"/><Relationship Id="rId5" Type="http://schemas.openxmlformats.org/officeDocument/2006/relationships/image" Target="../media/image44.jpeg"/><Relationship Id="rId4" Type="http://schemas.openxmlformats.org/officeDocument/2006/relationships/image" Target="../media/image43.jpeg"/></Relationships>
</file>

<file path=ppt/slides/_rels/slide22.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3.png"/><Relationship Id="rId1" Type="http://schemas.openxmlformats.org/officeDocument/2006/relationships/slideLayout" Target="../slideLayouts/slideLayout12.xml"/><Relationship Id="rId5" Type="http://schemas.openxmlformats.org/officeDocument/2006/relationships/image" Target="../media/image47.jpeg"/><Relationship Id="rId4" Type="http://schemas.openxmlformats.org/officeDocument/2006/relationships/image" Target="../media/image46.jpeg"/></Relationships>
</file>

<file path=ppt/slides/_rels/slide23.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48.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5.jpeg"/><Relationship Id="rId7"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9.png"/><Relationship Id="rId5" Type="http://schemas.openxmlformats.org/officeDocument/2006/relationships/image" Target="../media/image8.png"/><Relationship Id="rId10" Type="http://schemas.openxmlformats.org/officeDocument/2006/relationships/image" Target="../media/image3.png"/><Relationship Id="rId4" Type="http://schemas.openxmlformats.org/officeDocument/2006/relationships/image" Target="../media/image7.png"/><Relationship Id="rId9" Type="http://schemas.openxmlformats.org/officeDocument/2006/relationships/image" Target="../media/image11.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2.xml"/><Relationship Id="rId7" Type="http://schemas.openxmlformats.org/officeDocument/2006/relationships/image" Target="../media/image3.png"/><Relationship Id="rId2" Type="http://schemas.openxmlformats.org/officeDocument/2006/relationships/tags" Target="../tags/tag3.xml"/><Relationship Id="rId1" Type="http://schemas.openxmlformats.org/officeDocument/2006/relationships/vmlDrawing" Target="../drawings/vmlDrawing1.vml"/><Relationship Id="rId6" Type="http://schemas.openxmlformats.org/officeDocument/2006/relationships/image" Target="../media/image12.png"/><Relationship Id="rId5" Type="http://schemas.openxmlformats.org/officeDocument/2006/relationships/oleObject" Target="../embeddings/oleObject1.bin"/><Relationship Id="rId4" Type="http://schemas.openxmlformats.org/officeDocument/2006/relationships/notesSlide" Target="../notesSlides/notesSlide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3.xml"/><Relationship Id="rId7" Type="http://schemas.openxmlformats.org/officeDocument/2006/relationships/image" Target="../media/image3.png"/><Relationship Id="rId2" Type="http://schemas.openxmlformats.org/officeDocument/2006/relationships/tags" Target="../tags/tag5.xml"/><Relationship Id="rId1" Type="http://schemas.openxmlformats.org/officeDocument/2006/relationships/vmlDrawing" Target="../drawings/vmlDrawing2.vml"/><Relationship Id="rId6" Type="http://schemas.openxmlformats.org/officeDocument/2006/relationships/image" Target="../media/image13.jpeg"/><Relationship Id="rId5" Type="http://schemas.openxmlformats.org/officeDocument/2006/relationships/oleObject" Target="../embeddings/oleObject2.bin"/><Relationship Id="rId4" Type="http://schemas.openxmlformats.org/officeDocument/2006/relationships/notesSlide" Target="../notesSlides/notesSlide3.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tags" Target="../tags/tag8.xml"/><Relationship Id="rId7" Type="http://schemas.openxmlformats.org/officeDocument/2006/relationships/image" Target="../media/image17.jpeg"/><Relationship Id="rId2" Type="http://schemas.openxmlformats.org/officeDocument/2006/relationships/tags" Target="../tags/tag7.xml"/><Relationship Id="rId1" Type="http://schemas.openxmlformats.org/officeDocument/2006/relationships/vmlDrawing" Target="../drawings/vmlDrawing3.vml"/><Relationship Id="rId6" Type="http://schemas.openxmlformats.org/officeDocument/2006/relationships/oleObject" Target="../embeddings/oleObject3.bin"/><Relationship Id="rId5" Type="http://schemas.openxmlformats.org/officeDocument/2006/relationships/notesSlide" Target="../notesSlides/notesSlide4.xml"/><Relationship Id="rId10" Type="http://schemas.openxmlformats.org/officeDocument/2006/relationships/image" Target="../media/image20.png"/><Relationship Id="rId4" Type="http://schemas.openxmlformats.org/officeDocument/2006/relationships/slideLayout" Target="../slideLayouts/slideLayout15.xml"/><Relationship Id="rId9" Type="http://schemas.openxmlformats.org/officeDocument/2006/relationships/image" Target="../media/image1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APN_008493"/>
          <p:cNvPicPr>
            <a:picLocks noChangeAspect="1" noChangeArrowheads="1"/>
          </p:cNvPicPr>
          <p:nvPr/>
        </p:nvPicPr>
        <p:blipFill>
          <a:blip r:embed="rId3">
            <a:extLst>
              <a:ext uri="{28A0092B-C50C-407E-A947-70E740481C1C}">
                <a14:useLocalDpi xmlns:a14="http://schemas.microsoft.com/office/drawing/2010/main" val="0"/>
              </a:ext>
            </a:extLst>
          </a:blip>
          <a:srcRect l="3883" r="8600"/>
          <a:stretch>
            <a:fillRect/>
          </a:stretch>
        </p:blipFill>
        <p:spPr bwMode="auto">
          <a:xfrm>
            <a:off x="0" y="3284984"/>
            <a:ext cx="9166648" cy="35730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pic>
      <p:sp>
        <p:nvSpPr>
          <p:cNvPr id="8" name="TextBox 7"/>
          <p:cNvSpPr txBox="1"/>
          <p:nvPr/>
        </p:nvSpPr>
        <p:spPr>
          <a:xfrm>
            <a:off x="0" y="1240624"/>
            <a:ext cx="9036496" cy="584775"/>
          </a:xfrm>
          <a:prstGeom prst="rect">
            <a:avLst/>
          </a:prstGeom>
          <a:solidFill>
            <a:srgbClr val="336600">
              <a:alpha val="0"/>
            </a:srgbClr>
          </a:solidFill>
        </p:spPr>
        <p:txBody>
          <a:bodyPr wrap="square" rtlCol="0">
            <a:spAutoFit/>
          </a:bodyPr>
          <a:lstStyle/>
          <a:p>
            <a:pPr algn="ctr" fontAlgn="base">
              <a:spcBef>
                <a:spcPct val="0"/>
              </a:spcBef>
              <a:spcAft>
                <a:spcPct val="0"/>
              </a:spcAft>
            </a:pPr>
            <a:endParaRPr lang="en-GB" sz="3200" b="1" dirty="0">
              <a:solidFill>
                <a:schemeClr val="tx2">
                  <a:alpha val="64000"/>
                </a:schemeClr>
              </a:solidFill>
              <a:latin typeface="Times" pitchFamily="18" charset="0"/>
            </a:endParaRPr>
          </a:p>
        </p:txBody>
      </p:sp>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63888" y="1534988"/>
            <a:ext cx="1584176" cy="1603942"/>
          </a:xfrm>
          <a:prstGeom prst="rect">
            <a:avLst/>
          </a:prstGeom>
        </p:spPr>
      </p:pic>
      <p:sp>
        <p:nvSpPr>
          <p:cNvPr id="4" name="Rectangle 3"/>
          <p:cNvSpPr/>
          <p:nvPr/>
        </p:nvSpPr>
        <p:spPr bwMode="auto">
          <a:xfrm>
            <a:off x="0" y="0"/>
            <a:ext cx="9197752" cy="1455511"/>
          </a:xfrm>
          <a:prstGeom prst="rect">
            <a:avLst/>
          </a:prstGeom>
          <a:solidFill>
            <a:srgbClr val="336600"/>
          </a:solidFill>
          <a:ln w="12700" cap="rnd"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dirty="0">
                <a:ln>
                  <a:noFill/>
                </a:ln>
                <a:solidFill>
                  <a:schemeClr val="bg1"/>
                </a:solidFill>
                <a:effectLst/>
                <a:latin typeface="Arial" charset="0"/>
                <a:cs typeface="Arial" charset="0"/>
              </a:rPr>
              <a:t>Partnership between Governments and African Parks in Development of National Parks and Wildlife Reserves: </a:t>
            </a:r>
          </a:p>
          <a:p>
            <a:pPr marL="0" marR="0" indent="0" algn="ctr"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dirty="0">
                <a:ln>
                  <a:noFill/>
                </a:ln>
                <a:solidFill>
                  <a:schemeClr val="bg1"/>
                </a:solidFill>
                <a:effectLst/>
                <a:latin typeface="Arial" charset="0"/>
                <a:cs typeface="Arial" charset="0"/>
              </a:rPr>
              <a:t>A </a:t>
            </a:r>
            <a:r>
              <a:rPr lang="en-US" sz="2800" dirty="0">
                <a:solidFill>
                  <a:schemeClr val="bg1"/>
                </a:solidFill>
                <a:latin typeface="Arial" charset="0"/>
                <a:cs typeface="Arial" charset="0"/>
              </a:rPr>
              <a:t>F</a:t>
            </a:r>
            <a:r>
              <a:rPr kumimoji="0" lang="en-US" sz="2800" b="0" i="0" u="none" strike="noStrike" cap="none" normalizeH="0" baseline="0" dirty="0">
                <a:ln>
                  <a:noFill/>
                </a:ln>
                <a:solidFill>
                  <a:schemeClr val="bg1"/>
                </a:solidFill>
                <a:effectLst/>
                <a:latin typeface="Arial" charset="0"/>
                <a:cs typeface="Arial" charset="0"/>
              </a:rPr>
              <a:t>uture for </a:t>
            </a:r>
            <a:r>
              <a:rPr kumimoji="0" lang="en-US" sz="3200" b="0" i="0" u="none" strike="noStrike" cap="none" normalizeH="0" baseline="0" dirty="0">
                <a:ln>
                  <a:noFill/>
                </a:ln>
                <a:solidFill>
                  <a:schemeClr val="bg1"/>
                </a:solidFill>
                <a:effectLst/>
                <a:latin typeface="Arial" charset="0"/>
                <a:cs typeface="Arial" charset="0"/>
              </a:rPr>
              <a:t>Conservation and Tourism?</a:t>
            </a:r>
          </a:p>
        </p:txBody>
      </p:sp>
    </p:spTree>
    <p:extLst>
      <p:ext uri="{BB962C8B-B14F-4D97-AF65-F5344CB8AC3E}">
        <p14:creationId xmlns:p14="http://schemas.microsoft.com/office/powerpoint/2010/main" val="624581736"/>
      </p:ext>
    </p:extLst>
  </p:cSld>
  <p:clrMapOvr>
    <a:masterClrMapping/>
  </p:clrMapOvr>
  <mc:AlternateContent xmlns:mc="http://schemas.openxmlformats.org/markup-compatibility/2006" xmlns:p14="http://schemas.microsoft.com/office/powerpoint/2010/main">
    <mc:Choice Requires="p14">
      <p:transition>
        <p14:warp dir="in"/>
      </p:transition>
    </mc:Choice>
    <mc:Fallback xmlns="">
      <p:transition>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3"/>
          <p:cNvSpPr>
            <a:spLocks noGrp="1" noChangeArrowheads="1"/>
          </p:cNvSpPr>
          <p:nvPr>
            <p:ph type="body" idx="1"/>
          </p:nvPr>
        </p:nvSpPr>
        <p:spPr>
          <a:xfrm>
            <a:off x="0" y="1412777"/>
            <a:ext cx="9143999" cy="3310140"/>
          </a:xfrm>
        </p:spPr>
        <p:txBody>
          <a:bodyPr/>
          <a:lstStyle/>
          <a:p>
            <a:pPr marL="285750" indent="-285750">
              <a:buFont typeface="Arial" pitchFamily="34" charset="0"/>
              <a:buChar char="•"/>
              <a:defRPr/>
            </a:pPr>
            <a:r>
              <a:rPr lang="en-ZA" sz="1800" dirty="0">
                <a:cs typeface="Times New Roman" pitchFamily="18" charset="0"/>
              </a:rPr>
              <a:t>We take total long-term responsibility (20 years +)  for managing a park  in partnership with Governments and communities </a:t>
            </a:r>
          </a:p>
          <a:p>
            <a:pPr marL="285750" indent="-285750">
              <a:buFont typeface="Arial" pitchFamily="34" charset="0"/>
              <a:buChar char="•"/>
              <a:defRPr/>
            </a:pPr>
            <a:r>
              <a:rPr lang="en-ZA" sz="1800" dirty="0">
                <a:cs typeface="Times New Roman" pitchFamily="18" charset="0"/>
              </a:rPr>
              <a:t>We have a strong law enforcement emphasis – “boots on the ground and Community participation”</a:t>
            </a:r>
          </a:p>
          <a:p>
            <a:pPr marL="285750" indent="-285750">
              <a:buFont typeface="Arial" pitchFamily="34" charset="0"/>
              <a:buChar char="•"/>
              <a:defRPr/>
            </a:pPr>
            <a:r>
              <a:rPr lang="en-ZA" sz="1800" dirty="0">
                <a:cs typeface="Times New Roman" pitchFamily="18" charset="0"/>
              </a:rPr>
              <a:t>We adopt a business approach – insisting on high standards of professional management and striving for economic sustainability </a:t>
            </a:r>
          </a:p>
          <a:p>
            <a:pPr marL="285750" indent="-285750">
              <a:buFont typeface="Arial" pitchFamily="34" charset="0"/>
              <a:buChar char="•"/>
              <a:defRPr/>
            </a:pPr>
            <a:r>
              <a:rPr lang="en-ZA" sz="1800" dirty="0">
                <a:cs typeface="Times New Roman" pitchFamily="18" charset="0"/>
              </a:rPr>
              <a:t>Donor funds raised are deployed on the ground - zero leakage from the park  </a:t>
            </a:r>
          </a:p>
          <a:p>
            <a:pPr marL="285750" indent="-285750">
              <a:buFont typeface="Arial" pitchFamily="34" charset="0"/>
              <a:buChar char="•"/>
              <a:defRPr/>
            </a:pPr>
            <a:r>
              <a:rPr lang="en-ZA" sz="1800" dirty="0">
                <a:cs typeface="Times New Roman" pitchFamily="18" charset="0"/>
              </a:rPr>
              <a:t>We create jobs, social infrastructure &amp; economic opportunities for local communities in remote rural areas</a:t>
            </a:r>
          </a:p>
          <a:p>
            <a:pPr marL="285750" indent="-285750">
              <a:buFont typeface="Arial" pitchFamily="34" charset="0"/>
              <a:buChar char="•"/>
              <a:defRPr/>
            </a:pPr>
            <a:r>
              <a:rPr lang="en-ZA" sz="1800" dirty="0">
                <a:cs typeface="Times New Roman" pitchFamily="18" charset="0"/>
              </a:rPr>
              <a:t>We demonstrate full accountability for how funds are deployed and for results </a:t>
            </a:r>
          </a:p>
          <a:p>
            <a:pPr marL="0" indent="0" algn="just" eaLnBrk="1" hangingPunct="1">
              <a:spcBef>
                <a:spcPct val="0"/>
              </a:spcBef>
              <a:buNone/>
            </a:pPr>
            <a:endParaRPr lang="en-US" sz="1400" dirty="0">
              <a:cs typeface="Times New Roman" pitchFamily="18" charset="0"/>
            </a:endParaRPr>
          </a:p>
        </p:txBody>
      </p:sp>
      <p:sp>
        <p:nvSpPr>
          <p:cNvPr id="13" name="Line 9"/>
          <p:cNvSpPr>
            <a:spLocks noChangeShapeType="1"/>
          </p:cNvSpPr>
          <p:nvPr/>
        </p:nvSpPr>
        <p:spPr bwMode="auto">
          <a:xfrm>
            <a:off x="0" y="4797425"/>
            <a:ext cx="9144000" cy="0"/>
          </a:xfrm>
          <a:prstGeom prst="line">
            <a:avLst/>
          </a:prstGeom>
          <a:noFill/>
          <a:ln w="19050" cap="rnd">
            <a:solidFill>
              <a:schemeClr val="tx1"/>
            </a:solidFill>
            <a:round/>
            <a:headEnd/>
            <a:tailEnd/>
          </a:ln>
          <a:effectLst/>
        </p:spPr>
        <p:txBody>
          <a:bodyPr/>
          <a:lstStyle/>
          <a:p>
            <a:pPr algn="ctr" fontAlgn="base">
              <a:spcBef>
                <a:spcPct val="0"/>
              </a:spcBef>
              <a:spcAft>
                <a:spcPct val="0"/>
              </a:spcAft>
            </a:pPr>
            <a:endParaRPr lang="en-GB">
              <a:solidFill>
                <a:srgbClr val="000000"/>
              </a:solidFill>
            </a:endParaRPr>
          </a:p>
        </p:txBody>
      </p:sp>
      <p:pic>
        <p:nvPicPr>
          <p:cNvPr id="10" name="Picture 2" descr="C:\Users\lizal\Desktop\Jane US Presentations\APN_003796.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55575" y="4732441"/>
            <a:ext cx="2760242" cy="200892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3" descr="C:\Users\lizal\Desktop\Jane US Presentations\APN_004998.jp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5962650" y="4722916"/>
            <a:ext cx="2974802" cy="2018452"/>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C:\Users\lizal\Desktop\Jane US Presentations\APN_000270.jpg"/>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3038477" y="4722919"/>
            <a:ext cx="2685652" cy="2018450"/>
          </a:xfrm>
          <a:prstGeom prst="rect">
            <a:avLst/>
          </a:prstGeom>
          <a:noFill/>
          <a:extLst>
            <a:ext uri="{909E8E84-426E-40DD-AFC4-6F175D3DCCD1}">
              <a14:hiddenFill xmlns:a14="http://schemas.microsoft.com/office/drawing/2010/main">
                <a:solidFill>
                  <a:srgbClr val="FFFFFF"/>
                </a:solidFill>
              </a14:hiddenFill>
            </a:ext>
          </a:extLst>
        </p:spPr>
      </p:pic>
      <p:sp>
        <p:nvSpPr>
          <p:cNvPr id="2" name="AutoShape 2" descr="Image result for european union logo"/>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ZA">
              <a:solidFill>
                <a:srgbClr val="000000"/>
              </a:solidFill>
            </a:endParaRPr>
          </a:p>
        </p:txBody>
      </p:sp>
      <p:sp>
        <p:nvSpPr>
          <p:cNvPr id="15" name="Rectangle 2"/>
          <p:cNvSpPr>
            <a:spLocks noGrp="1" noChangeArrowheads="1"/>
          </p:cNvSpPr>
          <p:nvPr>
            <p:ph type="title"/>
          </p:nvPr>
        </p:nvSpPr>
        <p:spPr>
          <a:xfrm>
            <a:off x="0" y="-1"/>
            <a:ext cx="9144000" cy="1152526"/>
          </a:xfrm>
          <a:solidFill>
            <a:srgbClr val="336600"/>
          </a:solidFill>
          <a:ln w="9525">
            <a:noFill/>
            <a:miter lim="800000"/>
            <a:headEnd/>
            <a:tailEnd/>
          </a:ln>
        </p:spPr>
        <p:txBody>
          <a:bodyPr vert="horz" wrap="square" lIns="91440" tIns="45720" rIns="91440" bIns="45720" numCol="1" anchor="ctr" anchorCtr="0" compatLnSpc="1">
            <a:prstTxWarp prst="textNoShape">
              <a:avLst/>
            </a:prstTxWarp>
          </a:bodyPr>
          <a:lstStyle/>
          <a:p>
            <a:pPr algn="ctr"/>
            <a:r>
              <a:rPr lang="en-US" sz="2800" b="1" dirty="0">
                <a:solidFill>
                  <a:schemeClr val="bg1"/>
                </a:solidFill>
              </a:rPr>
              <a:t> </a:t>
            </a:r>
            <a:r>
              <a:rPr lang="en-US" sz="3200" dirty="0">
                <a:solidFill>
                  <a:schemeClr val="bg1"/>
                </a:solidFill>
              </a:rPr>
              <a:t>Our approach  </a:t>
            </a:r>
            <a:endParaRPr lang="nl-NL" sz="3200" dirty="0">
              <a:solidFill>
                <a:schemeClr val="bg1"/>
              </a:solidFill>
            </a:endParaRPr>
          </a:p>
        </p:txBody>
      </p:sp>
      <p:pic>
        <p:nvPicPr>
          <p:cNvPr id="17"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56377" y="79374"/>
            <a:ext cx="981075" cy="993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09339194"/>
      </p:ext>
    </p:extLst>
  </p:cSld>
  <p:clrMapOvr>
    <a:masterClrMapping/>
  </p:clrMapOvr>
  <mc:AlternateContent xmlns:mc="http://schemas.openxmlformats.org/markup-compatibility/2006" xmlns:p14="http://schemas.microsoft.com/office/powerpoint/2010/main">
    <mc:Choice Requires="p14">
      <p:transition>
        <p14:warp dir="in"/>
      </p:transition>
    </mc:Choice>
    <mc:Fallback xmlns="">
      <p:transition>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5890" name="Rectangle 16" hidden="1"/>
          <p:cNvGraphicFramePr>
            <a:graphicFrameLocks/>
          </p:cNvGraphicFramePr>
          <p:nvPr>
            <p:custDataLst>
              <p:tags r:id="rId2"/>
            </p:custData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087" name="think-cell Slide" r:id="rId8" imgW="0" imgH="0" progId="">
                  <p:embed/>
                </p:oleObj>
              </mc:Choice>
              <mc:Fallback>
                <p:oleObj name="think-cell Slide" r:id="rId8" imgW="0" imgH="0" progId="">
                  <p:embed/>
                  <p:pic>
                    <p:nvPicPr>
                      <p:cNvPr id="0" name=""/>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65895" name="Rectangle 3"/>
          <p:cNvSpPr>
            <a:spLocks noChangeArrowheads="1"/>
          </p:cNvSpPr>
          <p:nvPr>
            <p:custDataLst>
              <p:tags r:id="rId3"/>
            </p:custDataLst>
          </p:nvPr>
        </p:nvSpPr>
        <p:spPr bwMode="auto">
          <a:xfrm>
            <a:off x="522289" y="2616200"/>
            <a:ext cx="3489325" cy="1117600"/>
          </a:xfrm>
          <a:prstGeom prst="rect">
            <a:avLst/>
          </a:prstGeom>
          <a:noFill/>
          <a:ln w="9525">
            <a:noFill/>
            <a:miter lim="800000"/>
            <a:headEnd/>
            <a:tailEnd/>
          </a:ln>
        </p:spPr>
        <p:txBody>
          <a:bodyPr/>
          <a:lstStyle/>
          <a:p>
            <a:pPr eaLnBrk="0" fontAlgn="base" hangingPunct="0">
              <a:spcBef>
                <a:spcPct val="20000"/>
              </a:spcBef>
              <a:spcAft>
                <a:spcPct val="0"/>
              </a:spcAft>
            </a:pPr>
            <a:endParaRPr lang="nl-NL" sz="1600" b="1">
              <a:solidFill>
                <a:srgbClr val="000000"/>
              </a:solidFill>
              <a:latin typeface="Times New Roman" pitchFamily="18" charset="0"/>
              <a:cs typeface="Times New Roman" pitchFamily="18" charset="0"/>
            </a:endParaRPr>
          </a:p>
        </p:txBody>
      </p:sp>
      <p:sp>
        <p:nvSpPr>
          <p:cNvPr id="165896" name="Rectangle 3"/>
          <p:cNvSpPr>
            <a:spLocks noChangeArrowheads="1"/>
          </p:cNvSpPr>
          <p:nvPr>
            <p:custDataLst>
              <p:tags r:id="rId4"/>
            </p:custDataLst>
          </p:nvPr>
        </p:nvSpPr>
        <p:spPr bwMode="auto">
          <a:xfrm>
            <a:off x="522289" y="4183063"/>
            <a:ext cx="3489325" cy="1117600"/>
          </a:xfrm>
          <a:prstGeom prst="rect">
            <a:avLst/>
          </a:prstGeom>
          <a:noFill/>
          <a:ln w="9525">
            <a:noFill/>
            <a:miter lim="800000"/>
            <a:headEnd/>
            <a:tailEnd/>
          </a:ln>
        </p:spPr>
        <p:txBody>
          <a:bodyPr/>
          <a:lstStyle/>
          <a:p>
            <a:pPr eaLnBrk="0" fontAlgn="base" hangingPunct="0">
              <a:spcBef>
                <a:spcPct val="20000"/>
              </a:spcBef>
              <a:spcAft>
                <a:spcPct val="0"/>
              </a:spcAft>
            </a:pPr>
            <a:endParaRPr lang="nl-NL" sz="1600" b="1">
              <a:solidFill>
                <a:srgbClr val="000000"/>
              </a:solidFill>
              <a:latin typeface="Times New Roman" pitchFamily="18" charset="0"/>
              <a:cs typeface="Times New Roman" pitchFamily="18" charset="0"/>
            </a:endParaRPr>
          </a:p>
        </p:txBody>
      </p:sp>
      <p:sp>
        <p:nvSpPr>
          <p:cNvPr id="165897" name="Rectangle 3"/>
          <p:cNvSpPr>
            <a:spLocks noChangeArrowheads="1"/>
          </p:cNvSpPr>
          <p:nvPr>
            <p:custDataLst>
              <p:tags r:id="rId5"/>
            </p:custDataLst>
          </p:nvPr>
        </p:nvSpPr>
        <p:spPr bwMode="auto">
          <a:xfrm>
            <a:off x="4740276" y="2843213"/>
            <a:ext cx="3489325" cy="1117600"/>
          </a:xfrm>
          <a:prstGeom prst="rect">
            <a:avLst/>
          </a:prstGeom>
          <a:noFill/>
          <a:ln w="9525">
            <a:noFill/>
            <a:miter lim="800000"/>
            <a:headEnd/>
            <a:tailEnd/>
          </a:ln>
        </p:spPr>
        <p:txBody>
          <a:bodyPr/>
          <a:lstStyle/>
          <a:p>
            <a:pPr eaLnBrk="0" fontAlgn="base" hangingPunct="0">
              <a:spcBef>
                <a:spcPct val="20000"/>
              </a:spcBef>
              <a:spcAft>
                <a:spcPct val="0"/>
              </a:spcAft>
            </a:pPr>
            <a:endParaRPr lang="en-US" sz="1400" b="1" i="1">
              <a:solidFill>
                <a:srgbClr val="000000"/>
              </a:solidFill>
              <a:latin typeface="Times New Roman" pitchFamily="18" charset="0"/>
              <a:cs typeface="Times New Roman" pitchFamily="18" charset="0"/>
            </a:endParaRPr>
          </a:p>
          <a:p>
            <a:pPr eaLnBrk="0" fontAlgn="base" hangingPunct="0">
              <a:spcBef>
                <a:spcPct val="20000"/>
              </a:spcBef>
              <a:spcAft>
                <a:spcPct val="0"/>
              </a:spcAft>
            </a:pPr>
            <a:endParaRPr lang="en-US" sz="1400" b="1" i="1">
              <a:solidFill>
                <a:srgbClr val="000000"/>
              </a:solidFill>
              <a:latin typeface="Times New Roman" pitchFamily="18" charset="0"/>
              <a:cs typeface="Times New Roman" pitchFamily="18" charset="0"/>
            </a:endParaRPr>
          </a:p>
        </p:txBody>
      </p:sp>
      <p:pic>
        <p:nvPicPr>
          <p:cNvPr id="14" name="Picture 36" descr="C:\Users\lizal\Desktop\Jane US Presentations\APN_004972.jpg"/>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5999022" y="4891670"/>
            <a:ext cx="2965466" cy="1836006"/>
          </a:xfrm>
          <a:prstGeom prst="rect">
            <a:avLst/>
          </a:prstGeom>
          <a:noFill/>
          <a:extLst>
            <a:ext uri="{909E8E84-426E-40DD-AFC4-6F175D3DCCD1}">
              <a14:hiddenFill xmlns:a14="http://schemas.microsoft.com/office/drawing/2010/main">
                <a:solidFill>
                  <a:srgbClr val="FFFFFF"/>
                </a:solidFill>
              </a14:hiddenFill>
            </a:ext>
          </a:extLst>
        </p:spPr>
      </p:pic>
      <p:pic>
        <p:nvPicPr>
          <p:cNvPr id="43022" name="Picture 14" descr="C:\Users\lizal\Desktop\Jane US Presentations\APN_006254.jpg"/>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179619" y="4891670"/>
            <a:ext cx="2583340" cy="1836005"/>
          </a:xfrm>
          <a:prstGeom prst="rect">
            <a:avLst/>
          </a:prstGeom>
          <a:noFill/>
          <a:extLst>
            <a:ext uri="{909E8E84-426E-40DD-AFC4-6F175D3DCCD1}">
              <a14:hiddenFill xmlns:a14="http://schemas.microsoft.com/office/drawing/2010/main">
                <a:solidFill>
                  <a:srgbClr val="FFFFFF"/>
                </a:solidFill>
              </a14:hiddenFill>
            </a:ext>
          </a:extLst>
        </p:spPr>
      </p:pic>
      <p:pic>
        <p:nvPicPr>
          <p:cNvPr id="43020" name="Picture 12" descr="C:\Users\lizal\Desktop\Jane US Presentations\APN_003496.jpg"/>
          <p:cNvPicPr>
            <a:picLocks noChangeAspect="1" noChangeArrowheads="1"/>
          </p:cNvPicPr>
          <p:nvPr/>
        </p:nvPicPr>
        <p:blipFill>
          <a:blip r:embed="rId11" cstate="screen">
            <a:extLst>
              <a:ext uri="{28A0092B-C50C-407E-A947-70E740481C1C}">
                <a14:useLocalDpi xmlns:a14="http://schemas.microsoft.com/office/drawing/2010/main"/>
              </a:ext>
            </a:extLst>
          </a:blip>
          <a:srcRect/>
          <a:stretch>
            <a:fillRect/>
          </a:stretch>
        </p:blipFill>
        <p:spPr bwMode="auto">
          <a:xfrm>
            <a:off x="2882075" y="4891670"/>
            <a:ext cx="2986069" cy="1836006"/>
          </a:xfrm>
          <a:prstGeom prst="rect">
            <a:avLst/>
          </a:prstGeom>
          <a:noFill/>
          <a:extLst>
            <a:ext uri="{909E8E84-426E-40DD-AFC4-6F175D3DCCD1}">
              <a14:hiddenFill xmlns:a14="http://schemas.microsoft.com/office/drawing/2010/main">
                <a:solidFill>
                  <a:srgbClr val="FFFFFF"/>
                </a:solidFill>
              </a14:hiddenFill>
            </a:ext>
          </a:extLst>
        </p:spPr>
      </p:pic>
      <p:sp>
        <p:nvSpPr>
          <p:cNvPr id="12" name="Text Placeholder 18"/>
          <p:cNvSpPr txBox="1">
            <a:spLocks/>
          </p:cNvSpPr>
          <p:nvPr/>
        </p:nvSpPr>
        <p:spPr bwMode="auto">
          <a:xfrm>
            <a:off x="82550" y="1239210"/>
            <a:ext cx="9061450" cy="325783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a:lstStyle>
          <a:p>
            <a:pPr>
              <a:spcAft>
                <a:spcPts val="300"/>
              </a:spcAft>
              <a:buFont typeface="Arial" panose="020B0604020202020204" pitchFamily="34" charset="0"/>
              <a:buChar char="•"/>
            </a:pPr>
            <a:r>
              <a:rPr lang="en-US" sz="1800" dirty="0">
                <a:solidFill>
                  <a:srgbClr val="000000"/>
                </a:solidFill>
              </a:rPr>
              <a:t>Poaching can only succeed:</a:t>
            </a:r>
          </a:p>
          <a:p>
            <a:pPr marL="800100" lvl="1" indent="-342900">
              <a:spcAft>
                <a:spcPts val="300"/>
              </a:spcAft>
              <a:buFont typeface="Arial" panose="020B0604020202020204" pitchFamily="34" charset="0"/>
              <a:buChar char="•"/>
            </a:pPr>
            <a:r>
              <a:rPr lang="en-US" sz="1800" dirty="0">
                <a:solidFill>
                  <a:srgbClr val="000000"/>
                </a:solidFill>
              </a:rPr>
              <a:t>Where poachers can act with impunity</a:t>
            </a:r>
          </a:p>
          <a:p>
            <a:pPr marL="800100" lvl="1" indent="-342900">
              <a:spcAft>
                <a:spcPts val="300"/>
              </a:spcAft>
              <a:buFont typeface="Arial" panose="020B0604020202020204" pitchFamily="34" charset="0"/>
              <a:buChar char="•"/>
            </a:pPr>
            <a:r>
              <a:rPr lang="en-US" sz="1800" dirty="0">
                <a:solidFill>
                  <a:srgbClr val="000000"/>
                </a:solidFill>
              </a:rPr>
              <a:t>Where lawlessness is accepted</a:t>
            </a:r>
          </a:p>
          <a:p>
            <a:pPr marL="800100" lvl="1" indent="-342900">
              <a:spcAft>
                <a:spcPts val="300"/>
              </a:spcAft>
              <a:buFont typeface="Arial" panose="020B0604020202020204" pitchFamily="34" charset="0"/>
              <a:buChar char="•"/>
            </a:pPr>
            <a:r>
              <a:rPr lang="en-US" sz="1800" dirty="0">
                <a:solidFill>
                  <a:srgbClr val="000000"/>
                </a:solidFill>
              </a:rPr>
              <a:t>Where corruption and complicity are common-place</a:t>
            </a:r>
          </a:p>
          <a:p>
            <a:pPr marL="800100" lvl="1" indent="-342900">
              <a:spcAft>
                <a:spcPts val="300"/>
              </a:spcAft>
              <a:buFont typeface="Arial" panose="020B0604020202020204" pitchFamily="34" charset="0"/>
              <a:buChar char="•"/>
            </a:pPr>
            <a:r>
              <a:rPr lang="en-US" sz="1800" dirty="0">
                <a:solidFill>
                  <a:srgbClr val="000000"/>
                </a:solidFill>
              </a:rPr>
              <a:t>Where international boundaries are porous</a:t>
            </a:r>
          </a:p>
          <a:p>
            <a:pPr marL="800100" lvl="1" indent="-342900">
              <a:spcAft>
                <a:spcPts val="300"/>
              </a:spcAft>
              <a:buFont typeface="Arial" panose="020B0604020202020204" pitchFamily="34" charset="0"/>
              <a:buChar char="•"/>
            </a:pPr>
            <a:r>
              <a:rPr lang="en-US" sz="1800" dirty="0">
                <a:solidFill>
                  <a:srgbClr val="000000"/>
                </a:solidFill>
              </a:rPr>
              <a:t>Where illegal firearms and ammunition are readily available</a:t>
            </a:r>
          </a:p>
          <a:p>
            <a:pPr marL="800100" lvl="1" indent="-342900">
              <a:spcAft>
                <a:spcPts val="300"/>
              </a:spcAft>
              <a:buFont typeface="Arial" panose="020B0604020202020204" pitchFamily="34" charset="0"/>
              <a:buChar char="•"/>
            </a:pPr>
            <a:r>
              <a:rPr lang="en-US" sz="1800" dirty="0">
                <a:solidFill>
                  <a:srgbClr val="000000"/>
                </a:solidFill>
              </a:rPr>
              <a:t>Where crime has become embedded as an illegitimate economy</a:t>
            </a:r>
          </a:p>
          <a:p>
            <a:pPr>
              <a:buFont typeface="Arial" panose="020B0604020202020204" pitchFamily="34" charset="0"/>
              <a:buChar char="•"/>
            </a:pPr>
            <a:r>
              <a:rPr lang="en-US" sz="1800" dirty="0">
                <a:solidFill>
                  <a:srgbClr val="000000"/>
                </a:solidFill>
              </a:rPr>
              <a:t>Addressing the above, through effective park management, not only protects wildlife but makes adjoining communities safer places to live</a:t>
            </a:r>
          </a:p>
          <a:p>
            <a:endParaRPr lang="en-ZA" sz="1600" dirty="0">
              <a:solidFill>
                <a:srgbClr val="000000"/>
              </a:solidFill>
            </a:endParaRPr>
          </a:p>
          <a:p>
            <a:endParaRPr lang="en-ZA" sz="1600" b="1" dirty="0">
              <a:solidFill>
                <a:srgbClr val="000000"/>
              </a:solidFill>
            </a:endParaRPr>
          </a:p>
        </p:txBody>
      </p:sp>
      <p:sp>
        <p:nvSpPr>
          <p:cNvPr id="13" name="Rectangle 43"/>
          <p:cNvSpPr>
            <a:spLocks noChangeArrowheads="1"/>
          </p:cNvSpPr>
          <p:nvPr/>
        </p:nvSpPr>
        <p:spPr bwMode="auto">
          <a:xfrm>
            <a:off x="1" y="256595"/>
            <a:ext cx="188459" cy="340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3286" tIns="46643" rIns="93286" bIns="46643" anchor="ctr">
            <a:spAutoFit/>
          </a:bodyPr>
          <a:lstStyle>
            <a:lvl1pPr eaLnBrk="0" hangingPunct="0">
              <a:defRPr sz="1600">
                <a:solidFill>
                  <a:schemeClr val="tx1"/>
                </a:solidFill>
                <a:latin typeface="Arial" pitchFamily="34" charset="0"/>
                <a:cs typeface="Arial" pitchFamily="34" charset="0"/>
              </a:defRPr>
            </a:lvl1pPr>
            <a:lvl2pPr marL="742950" indent="-285750" eaLnBrk="0" hangingPunct="0">
              <a:defRPr sz="1600">
                <a:solidFill>
                  <a:schemeClr val="tx1"/>
                </a:solidFill>
                <a:latin typeface="Arial" pitchFamily="34" charset="0"/>
                <a:cs typeface="Arial" pitchFamily="34" charset="0"/>
              </a:defRPr>
            </a:lvl2pPr>
            <a:lvl3pPr marL="1143000" indent="-228600" eaLnBrk="0" hangingPunct="0">
              <a:defRPr sz="1600">
                <a:solidFill>
                  <a:schemeClr val="tx1"/>
                </a:solidFill>
                <a:latin typeface="Arial" pitchFamily="34" charset="0"/>
                <a:cs typeface="Arial" pitchFamily="34" charset="0"/>
              </a:defRPr>
            </a:lvl3pPr>
            <a:lvl4pPr marL="1600200" indent="-228600" eaLnBrk="0" hangingPunct="0">
              <a:defRPr sz="1600">
                <a:solidFill>
                  <a:schemeClr val="tx1"/>
                </a:solidFill>
                <a:latin typeface="Arial" pitchFamily="34" charset="0"/>
                <a:cs typeface="Arial" pitchFamily="34" charset="0"/>
              </a:defRPr>
            </a:lvl4pPr>
            <a:lvl5pPr marL="2057400" indent="-228600" eaLnBrk="0" hangingPunct="0">
              <a:defRPr sz="16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cs typeface="Arial" pitchFamily="34" charset="0"/>
              </a:defRPr>
            </a:lvl9pPr>
          </a:lstStyle>
          <a:p>
            <a:pPr eaLnBrk="1" fontAlgn="base" hangingPunct="1">
              <a:spcBef>
                <a:spcPct val="0"/>
              </a:spcBef>
              <a:spcAft>
                <a:spcPct val="0"/>
              </a:spcAft>
            </a:pPr>
            <a:endParaRPr lang="en-US" altLang="en-US">
              <a:solidFill>
                <a:srgbClr val="000000"/>
              </a:solidFill>
              <a:latin typeface="Times New Roman" pitchFamily="18" charset="0"/>
              <a:cs typeface="Times New Roman" pitchFamily="18" charset="0"/>
            </a:endParaRPr>
          </a:p>
        </p:txBody>
      </p:sp>
      <p:sp>
        <p:nvSpPr>
          <p:cNvPr id="15" name="Rectangle 2"/>
          <p:cNvSpPr txBox="1">
            <a:spLocks noChangeArrowheads="1"/>
          </p:cNvSpPr>
          <p:nvPr/>
        </p:nvSpPr>
        <p:spPr>
          <a:xfrm>
            <a:off x="0" y="0"/>
            <a:ext cx="9144000" cy="1151999"/>
          </a:xfrm>
          <a:prstGeom prst="rect">
            <a:avLst/>
          </a:prstGeom>
          <a:solidFill>
            <a:srgbClr val="336600"/>
          </a:solidFill>
        </p:spPr>
        <p:txBody>
          <a:bodyPr anchor="ctr"/>
          <a:lstStyle>
            <a:lvl1pPr algn="ctr" rtl="0" eaLnBrk="0" fontAlgn="base" hangingPunct="0">
              <a:spcBef>
                <a:spcPct val="0"/>
              </a:spcBef>
              <a:spcAft>
                <a:spcPct val="0"/>
              </a:spcAft>
              <a:defRPr sz="3600">
                <a:solidFill>
                  <a:schemeClr val="tx2"/>
                </a:solidFill>
                <a:latin typeface="+mj-lt"/>
                <a:ea typeface="+mj-ea"/>
                <a:cs typeface="+mj-cs"/>
              </a:defRPr>
            </a:lvl1pPr>
            <a:lvl2pPr algn="ctr" rtl="0" eaLnBrk="0" fontAlgn="base" hangingPunct="0">
              <a:spcBef>
                <a:spcPct val="0"/>
              </a:spcBef>
              <a:spcAft>
                <a:spcPct val="0"/>
              </a:spcAft>
              <a:defRPr sz="3600">
                <a:solidFill>
                  <a:schemeClr val="tx2"/>
                </a:solidFill>
                <a:latin typeface="Arial" charset="0"/>
                <a:cs typeface="Arial" charset="0"/>
              </a:defRPr>
            </a:lvl2pPr>
            <a:lvl3pPr algn="ctr" rtl="0" eaLnBrk="0" fontAlgn="base" hangingPunct="0">
              <a:spcBef>
                <a:spcPct val="0"/>
              </a:spcBef>
              <a:spcAft>
                <a:spcPct val="0"/>
              </a:spcAft>
              <a:defRPr sz="3600">
                <a:solidFill>
                  <a:schemeClr val="tx2"/>
                </a:solidFill>
                <a:latin typeface="Arial" charset="0"/>
                <a:cs typeface="Arial" charset="0"/>
              </a:defRPr>
            </a:lvl3pPr>
            <a:lvl4pPr algn="ctr" rtl="0" eaLnBrk="0" fontAlgn="base" hangingPunct="0">
              <a:spcBef>
                <a:spcPct val="0"/>
              </a:spcBef>
              <a:spcAft>
                <a:spcPct val="0"/>
              </a:spcAft>
              <a:defRPr sz="3600">
                <a:solidFill>
                  <a:schemeClr val="tx2"/>
                </a:solidFill>
                <a:latin typeface="Arial" charset="0"/>
                <a:cs typeface="Arial" charset="0"/>
              </a:defRPr>
            </a:lvl4pPr>
            <a:lvl5pPr algn="ctr" rtl="0" eaLnBrk="0" fontAlgn="base" hangingPunct="0">
              <a:spcBef>
                <a:spcPct val="0"/>
              </a:spcBef>
              <a:spcAft>
                <a:spcPct val="0"/>
              </a:spcAft>
              <a:defRPr sz="3600">
                <a:solidFill>
                  <a:schemeClr val="tx2"/>
                </a:solidFill>
                <a:latin typeface="Arial" charset="0"/>
                <a:cs typeface="Arial" charset="0"/>
              </a:defRPr>
            </a:lvl5pPr>
            <a:lvl6pPr marL="457200" algn="ctr" rtl="0" fontAlgn="base">
              <a:spcBef>
                <a:spcPct val="0"/>
              </a:spcBef>
              <a:spcAft>
                <a:spcPct val="0"/>
              </a:spcAft>
              <a:defRPr sz="3600">
                <a:solidFill>
                  <a:schemeClr val="tx2"/>
                </a:solidFill>
                <a:latin typeface="Arial" charset="0"/>
                <a:cs typeface="Arial" charset="0"/>
              </a:defRPr>
            </a:lvl6pPr>
            <a:lvl7pPr marL="914400" algn="ctr" rtl="0" fontAlgn="base">
              <a:spcBef>
                <a:spcPct val="0"/>
              </a:spcBef>
              <a:spcAft>
                <a:spcPct val="0"/>
              </a:spcAft>
              <a:defRPr sz="3600">
                <a:solidFill>
                  <a:schemeClr val="tx2"/>
                </a:solidFill>
                <a:latin typeface="Arial" charset="0"/>
                <a:cs typeface="Arial" charset="0"/>
              </a:defRPr>
            </a:lvl7pPr>
            <a:lvl8pPr marL="1371600" algn="ctr" rtl="0" fontAlgn="base">
              <a:spcBef>
                <a:spcPct val="0"/>
              </a:spcBef>
              <a:spcAft>
                <a:spcPct val="0"/>
              </a:spcAft>
              <a:defRPr sz="3600">
                <a:solidFill>
                  <a:schemeClr val="tx2"/>
                </a:solidFill>
                <a:latin typeface="Arial" charset="0"/>
                <a:cs typeface="Arial" charset="0"/>
              </a:defRPr>
            </a:lvl8pPr>
            <a:lvl9pPr marL="1828800" algn="ctr" rtl="0" fontAlgn="base">
              <a:spcBef>
                <a:spcPct val="0"/>
              </a:spcBef>
              <a:spcAft>
                <a:spcPct val="0"/>
              </a:spcAft>
              <a:defRPr sz="3600">
                <a:solidFill>
                  <a:schemeClr val="tx2"/>
                </a:solidFill>
                <a:latin typeface="Arial" charset="0"/>
                <a:cs typeface="Arial" charset="0"/>
              </a:defRPr>
            </a:lvl9pPr>
          </a:lstStyle>
          <a:p>
            <a:pPr marL="898525" indent="-365125" defTabSz="625475"/>
            <a:r>
              <a:rPr lang="en-US" sz="3200" kern="0" dirty="0">
                <a:solidFill>
                  <a:srgbClr val="FFFFFF"/>
                </a:solidFill>
                <a:latin typeface="+mn-lt"/>
                <a:cs typeface="Times New Roman" panose="02020603050405020304" pitchFamily="18" charset="0"/>
              </a:rPr>
              <a:t>OUR MOTIVATION </a:t>
            </a:r>
          </a:p>
          <a:p>
            <a:pPr marL="898525" indent="-365125" defTabSz="625475"/>
            <a:r>
              <a:rPr lang="en-US" sz="3200" kern="0" dirty="0">
                <a:solidFill>
                  <a:srgbClr val="FFFFFF"/>
                </a:solidFill>
                <a:latin typeface="+mn-lt"/>
                <a:cs typeface="Times New Roman" panose="02020603050405020304" pitchFamily="18" charset="0"/>
              </a:rPr>
              <a:t>Good for wildlife = good for people </a:t>
            </a:r>
            <a:endParaRPr lang="nl-NL" sz="3200" kern="0" dirty="0">
              <a:solidFill>
                <a:srgbClr val="FFFFFF"/>
              </a:solidFill>
              <a:latin typeface="+mn-lt"/>
              <a:cs typeface="Times New Roman" panose="02020603050405020304" pitchFamily="18" charset="0"/>
            </a:endParaRPr>
          </a:p>
        </p:txBody>
      </p:sp>
      <p:sp>
        <p:nvSpPr>
          <p:cNvPr id="16" name="Rectangle 43"/>
          <p:cNvSpPr>
            <a:spLocks noChangeArrowheads="1"/>
          </p:cNvSpPr>
          <p:nvPr/>
        </p:nvSpPr>
        <p:spPr bwMode="auto">
          <a:xfrm>
            <a:off x="1" y="256595"/>
            <a:ext cx="188459" cy="340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3286" tIns="46643" rIns="93286" bIns="46643" anchor="ctr">
            <a:spAutoFit/>
          </a:bodyPr>
          <a:lstStyle>
            <a:lvl1pPr eaLnBrk="0" hangingPunct="0">
              <a:defRPr sz="1600">
                <a:solidFill>
                  <a:schemeClr val="tx1"/>
                </a:solidFill>
                <a:latin typeface="Arial" pitchFamily="34" charset="0"/>
                <a:cs typeface="Arial" pitchFamily="34" charset="0"/>
              </a:defRPr>
            </a:lvl1pPr>
            <a:lvl2pPr marL="742950" indent="-285750" eaLnBrk="0" hangingPunct="0">
              <a:defRPr sz="1600">
                <a:solidFill>
                  <a:schemeClr val="tx1"/>
                </a:solidFill>
                <a:latin typeface="Arial" pitchFamily="34" charset="0"/>
                <a:cs typeface="Arial" pitchFamily="34" charset="0"/>
              </a:defRPr>
            </a:lvl2pPr>
            <a:lvl3pPr marL="1143000" indent="-228600" eaLnBrk="0" hangingPunct="0">
              <a:defRPr sz="1600">
                <a:solidFill>
                  <a:schemeClr val="tx1"/>
                </a:solidFill>
                <a:latin typeface="Arial" pitchFamily="34" charset="0"/>
                <a:cs typeface="Arial" pitchFamily="34" charset="0"/>
              </a:defRPr>
            </a:lvl3pPr>
            <a:lvl4pPr marL="1600200" indent="-228600" eaLnBrk="0" hangingPunct="0">
              <a:defRPr sz="1600">
                <a:solidFill>
                  <a:schemeClr val="tx1"/>
                </a:solidFill>
                <a:latin typeface="Arial" pitchFamily="34" charset="0"/>
                <a:cs typeface="Arial" pitchFamily="34" charset="0"/>
              </a:defRPr>
            </a:lvl4pPr>
            <a:lvl5pPr marL="2057400" indent="-228600" eaLnBrk="0" hangingPunct="0">
              <a:defRPr sz="16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cs typeface="Arial" pitchFamily="34" charset="0"/>
              </a:defRPr>
            </a:lvl9pPr>
          </a:lstStyle>
          <a:p>
            <a:pPr eaLnBrk="1" fontAlgn="base" hangingPunct="1">
              <a:spcBef>
                <a:spcPct val="0"/>
              </a:spcBef>
              <a:spcAft>
                <a:spcPct val="0"/>
              </a:spcAft>
            </a:pPr>
            <a:endParaRPr lang="en-US" altLang="en-US">
              <a:solidFill>
                <a:srgbClr val="000000"/>
              </a:solidFill>
              <a:latin typeface="Times New Roman" pitchFamily="18" charset="0"/>
              <a:cs typeface="Times New Roman" pitchFamily="18" charset="0"/>
            </a:endParaRPr>
          </a:p>
        </p:txBody>
      </p:sp>
      <p:sp>
        <p:nvSpPr>
          <p:cNvPr id="17" name="Rectangle 43"/>
          <p:cNvSpPr>
            <a:spLocks noChangeArrowheads="1"/>
          </p:cNvSpPr>
          <p:nvPr/>
        </p:nvSpPr>
        <p:spPr bwMode="auto">
          <a:xfrm>
            <a:off x="1" y="256595"/>
            <a:ext cx="188459" cy="340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3286" tIns="46643" rIns="93286" bIns="46643" anchor="ctr">
            <a:spAutoFit/>
          </a:bodyPr>
          <a:lstStyle>
            <a:lvl1pPr eaLnBrk="0" hangingPunct="0">
              <a:defRPr sz="1600">
                <a:solidFill>
                  <a:schemeClr val="tx1"/>
                </a:solidFill>
                <a:latin typeface="Arial" pitchFamily="34" charset="0"/>
                <a:cs typeface="Arial" pitchFamily="34" charset="0"/>
              </a:defRPr>
            </a:lvl1pPr>
            <a:lvl2pPr marL="742950" indent="-285750" eaLnBrk="0" hangingPunct="0">
              <a:defRPr sz="1600">
                <a:solidFill>
                  <a:schemeClr val="tx1"/>
                </a:solidFill>
                <a:latin typeface="Arial" pitchFamily="34" charset="0"/>
                <a:cs typeface="Arial" pitchFamily="34" charset="0"/>
              </a:defRPr>
            </a:lvl2pPr>
            <a:lvl3pPr marL="1143000" indent="-228600" eaLnBrk="0" hangingPunct="0">
              <a:defRPr sz="1600">
                <a:solidFill>
                  <a:schemeClr val="tx1"/>
                </a:solidFill>
                <a:latin typeface="Arial" pitchFamily="34" charset="0"/>
                <a:cs typeface="Arial" pitchFamily="34" charset="0"/>
              </a:defRPr>
            </a:lvl3pPr>
            <a:lvl4pPr marL="1600200" indent="-228600" eaLnBrk="0" hangingPunct="0">
              <a:defRPr sz="1600">
                <a:solidFill>
                  <a:schemeClr val="tx1"/>
                </a:solidFill>
                <a:latin typeface="Arial" pitchFamily="34" charset="0"/>
                <a:cs typeface="Arial" pitchFamily="34" charset="0"/>
              </a:defRPr>
            </a:lvl4pPr>
            <a:lvl5pPr marL="2057400" indent="-228600" eaLnBrk="0" hangingPunct="0">
              <a:defRPr sz="16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cs typeface="Arial" pitchFamily="34" charset="0"/>
              </a:defRPr>
            </a:lvl9pPr>
          </a:lstStyle>
          <a:p>
            <a:pPr eaLnBrk="1" fontAlgn="base" hangingPunct="1">
              <a:spcBef>
                <a:spcPct val="0"/>
              </a:spcBef>
              <a:spcAft>
                <a:spcPct val="0"/>
              </a:spcAft>
            </a:pPr>
            <a:endParaRPr lang="en-US" altLang="en-US">
              <a:solidFill>
                <a:srgbClr val="000000"/>
              </a:solidFill>
              <a:latin typeface="Times New Roman" pitchFamily="18" charset="0"/>
              <a:cs typeface="Times New Roman" pitchFamily="18" charset="0"/>
            </a:endParaRPr>
          </a:p>
        </p:txBody>
      </p:sp>
      <p:pic>
        <p:nvPicPr>
          <p:cNvPr id="19" name="Picture 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959948" y="169385"/>
            <a:ext cx="792088" cy="8132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23740132"/>
      </p:ext>
    </p:extLst>
  </p:cSld>
  <p:clrMapOvr>
    <a:masterClrMapping/>
  </p:clrMapOvr>
  <mc:AlternateContent xmlns:mc="http://schemas.openxmlformats.org/markup-compatibility/2006" xmlns:p14="http://schemas.microsoft.com/office/powerpoint/2010/main">
    <mc:Choice Requires="p14">
      <p:transition>
        <p14:warp dir="in"/>
      </p:transition>
    </mc:Choice>
    <mc:Fallback xmlns="">
      <p:transition>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0" y="0"/>
            <a:ext cx="9144000" cy="1021882"/>
          </a:xfrm>
          <a:solidFill>
            <a:srgbClr val="336600"/>
          </a:solidFill>
        </p:spPr>
        <p:txBody>
          <a:bodyPr>
            <a:noAutofit/>
          </a:bodyPr>
          <a:lstStyle/>
          <a:p>
            <a:pPr eaLnBrk="1" hangingPunct="1"/>
            <a:r>
              <a:rPr lang="en-US" altLang="en-US" sz="3200" dirty="0">
                <a:solidFill>
                  <a:schemeClr val="bg1"/>
                </a:solidFill>
                <a:cs typeface="Tunga" pitchFamily="34" charset="0"/>
              </a:rPr>
              <a:t>Creating a wildlife based tourism product through Restocking </a:t>
            </a:r>
            <a:r>
              <a:rPr lang="en-US" altLang="en-US" sz="3200" dirty="0" smtClean="0">
                <a:solidFill>
                  <a:schemeClr val="bg1"/>
                </a:solidFill>
                <a:cs typeface="Tunga" pitchFamily="34" charset="0"/>
              </a:rPr>
              <a:t>–Lessons from </a:t>
            </a:r>
            <a:r>
              <a:rPr lang="en-US" altLang="en-US" sz="3200" dirty="0" err="1" smtClean="0">
                <a:solidFill>
                  <a:schemeClr val="bg1"/>
                </a:solidFill>
                <a:cs typeface="Tunga" pitchFamily="34" charset="0"/>
              </a:rPr>
              <a:t>Majete</a:t>
            </a:r>
            <a:r>
              <a:rPr lang="en-US" altLang="en-US" sz="3200" dirty="0" smtClean="0">
                <a:solidFill>
                  <a:schemeClr val="bg1"/>
                </a:solidFill>
                <a:cs typeface="Tunga" pitchFamily="34" charset="0"/>
              </a:rPr>
              <a:t>.</a:t>
            </a:r>
            <a:endParaRPr lang="en-US" altLang="en-US" sz="3200" dirty="0">
              <a:solidFill>
                <a:schemeClr val="bg1"/>
              </a:solidFill>
              <a:cs typeface="Tunga"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103017721"/>
              </p:ext>
            </p:extLst>
          </p:nvPr>
        </p:nvGraphicFramePr>
        <p:xfrm>
          <a:off x="539552" y="1208347"/>
          <a:ext cx="8352928" cy="5653011"/>
        </p:xfrm>
        <a:graphic>
          <a:graphicData uri="http://schemas.openxmlformats.org/drawingml/2006/table">
            <a:tbl>
              <a:tblPr firstRow="1" firstCol="1" bandRow="1">
                <a:tableStyleId>{5940675A-B579-460E-94D1-54222C63F5DA}</a:tableStyleId>
              </a:tblPr>
              <a:tblGrid>
                <a:gridCol w="3552001">
                  <a:extLst>
                    <a:ext uri="{9D8B030D-6E8A-4147-A177-3AD203B41FA5}">
                      <a16:colId xmlns:a16="http://schemas.microsoft.com/office/drawing/2014/main" xmlns="" val="20000"/>
                    </a:ext>
                  </a:extLst>
                </a:gridCol>
                <a:gridCol w="2456322">
                  <a:extLst>
                    <a:ext uri="{9D8B030D-6E8A-4147-A177-3AD203B41FA5}">
                      <a16:colId xmlns:a16="http://schemas.microsoft.com/office/drawing/2014/main" xmlns="" val="20001"/>
                    </a:ext>
                  </a:extLst>
                </a:gridCol>
                <a:gridCol w="2344605">
                  <a:extLst>
                    <a:ext uri="{9D8B030D-6E8A-4147-A177-3AD203B41FA5}">
                      <a16:colId xmlns:a16="http://schemas.microsoft.com/office/drawing/2014/main" xmlns="" val="20002"/>
                    </a:ext>
                  </a:extLst>
                </a:gridCol>
              </a:tblGrid>
              <a:tr h="316035">
                <a:tc>
                  <a:txBody>
                    <a:bodyPr/>
                    <a:lstStyle/>
                    <a:p>
                      <a:pPr algn="l">
                        <a:lnSpc>
                          <a:spcPct val="115000"/>
                        </a:lnSpc>
                        <a:spcAft>
                          <a:spcPts val="0"/>
                        </a:spcAft>
                      </a:pPr>
                      <a:r>
                        <a:rPr lang="fr-FR" sz="1600" b="1" dirty="0">
                          <a:solidFill>
                            <a:schemeClr val="bg1"/>
                          </a:solidFill>
                          <a:effectLst/>
                        </a:rPr>
                        <a:t>Species</a:t>
                      </a:r>
                      <a:endParaRPr lang="en-ZA" sz="1600" b="1"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41741" marR="41741" marT="0" marB="0" anchor="b">
                    <a:solidFill>
                      <a:srgbClr val="336600"/>
                    </a:solidFill>
                  </a:tcPr>
                </a:tc>
                <a:tc>
                  <a:txBody>
                    <a:bodyPr/>
                    <a:lstStyle/>
                    <a:p>
                      <a:pPr algn="ctr">
                        <a:lnSpc>
                          <a:spcPct val="115000"/>
                        </a:lnSpc>
                        <a:spcAft>
                          <a:spcPts val="0"/>
                        </a:spcAft>
                      </a:pPr>
                      <a:r>
                        <a:rPr lang="en-ZA" sz="1600" dirty="0">
                          <a:solidFill>
                            <a:schemeClr val="bg1"/>
                          </a:solidFill>
                          <a:effectLst/>
                        </a:rPr>
                        <a:t>Int</a:t>
                      </a:r>
                      <a:r>
                        <a:rPr lang="en-ZA" sz="1600" b="1" dirty="0">
                          <a:solidFill>
                            <a:schemeClr val="bg1"/>
                          </a:solidFill>
                          <a:effectLst/>
                        </a:rPr>
                        <a:t>roductions </a:t>
                      </a:r>
                      <a:endParaRPr lang="en-ZA" sz="1600" b="1"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41741" marR="41741" marT="0" marB="0">
                    <a:solidFill>
                      <a:srgbClr val="336600"/>
                    </a:solidFill>
                  </a:tcPr>
                </a:tc>
                <a:tc>
                  <a:txBody>
                    <a:bodyPr/>
                    <a:lstStyle/>
                    <a:p>
                      <a:pPr algn="r">
                        <a:lnSpc>
                          <a:spcPct val="115000"/>
                        </a:lnSpc>
                        <a:spcAft>
                          <a:spcPts val="0"/>
                        </a:spcAft>
                      </a:pPr>
                      <a:r>
                        <a:rPr lang="fr-FR" sz="1600" b="1" dirty="0">
                          <a:solidFill>
                            <a:schemeClr val="bg1"/>
                          </a:solidFill>
                          <a:effectLst/>
                        </a:rPr>
                        <a:t>2015 Estimâtes</a:t>
                      </a:r>
                      <a:endParaRPr lang="en-ZA" sz="1600" b="1"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41741" marR="41741" marT="0" marB="0">
                    <a:solidFill>
                      <a:srgbClr val="336600"/>
                    </a:solidFill>
                  </a:tcPr>
                </a:tc>
                <a:extLst>
                  <a:ext uri="{0D108BD9-81ED-4DB2-BD59-A6C34878D82A}">
                    <a16:rowId xmlns:a16="http://schemas.microsoft.com/office/drawing/2014/main" xmlns="" val="10000"/>
                  </a:ext>
                </a:extLst>
              </a:tr>
              <a:tr h="316035">
                <a:tc>
                  <a:txBody>
                    <a:bodyPr/>
                    <a:lstStyle/>
                    <a:p>
                      <a:pPr algn="l">
                        <a:lnSpc>
                          <a:spcPct val="115000"/>
                        </a:lnSpc>
                        <a:spcAft>
                          <a:spcPts val="0"/>
                        </a:spcAft>
                      </a:pPr>
                      <a:r>
                        <a:rPr lang="fr-FR" sz="1600" dirty="0">
                          <a:effectLst/>
                        </a:rPr>
                        <a:t>Black rhino</a:t>
                      </a:r>
                      <a:endParaRPr lang="en-ZA"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1741" marR="41741" marT="0" marB="0" anchor="b"/>
                </a:tc>
                <a:tc>
                  <a:txBody>
                    <a:bodyPr/>
                    <a:lstStyle/>
                    <a:p>
                      <a:pPr algn="ctr">
                        <a:lnSpc>
                          <a:spcPct val="115000"/>
                        </a:lnSpc>
                        <a:spcAft>
                          <a:spcPts val="0"/>
                        </a:spcAft>
                      </a:pPr>
                      <a:r>
                        <a:rPr lang="en-ZA" sz="1600" dirty="0">
                          <a:effectLst/>
                        </a:rPr>
                        <a:t>7</a:t>
                      </a:r>
                      <a:endParaRPr lang="en-ZA"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1741" marR="41741" marT="0" marB="0"/>
                </a:tc>
                <a:tc>
                  <a:txBody>
                    <a:bodyPr/>
                    <a:lstStyle/>
                    <a:p>
                      <a:pPr algn="r">
                        <a:lnSpc>
                          <a:spcPct val="115000"/>
                        </a:lnSpc>
                        <a:spcAft>
                          <a:spcPts val="0"/>
                        </a:spcAft>
                      </a:pPr>
                      <a:r>
                        <a:rPr lang="fr-FR" sz="1600" dirty="0">
                          <a:effectLst/>
                        </a:rPr>
                        <a:t>15</a:t>
                      </a:r>
                      <a:endParaRPr lang="en-ZA"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1741" marR="41741" marT="0" marB="0"/>
                </a:tc>
                <a:extLst>
                  <a:ext uri="{0D108BD9-81ED-4DB2-BD59-A6C34878D82A}">
                    <a16:rowId xmlns:a16="http://schemas.microsoft.com/office/drawing/2014/main" xmlns="" val="10001"/>
                  </a:ext>
                </a:extLst>
              </a:tr>
              <a:tr h="316035">
                <a:tc>
                  <a:txBody>
                    <a:bodyPr/>
                    <a:lstStyle/>
                    <a:p>
                      <a:pPr algn="l">
                        <a:lnSpc>
                          <a:spcPct val="115000"/>
                        </a:lnSpc>
                        <a:spcAft>
                          <a:spcPts val="0"/>
                        </a:spcAft>
                      </a:pPr>
                      <a:r>
                        <a:rPr lang="fr-FR" sz="1600">
                          <a:effectLst/>
                        </a:rPr>
                        <a:t>Buffalo</a:t>
                      </a:r>
                      <a:endParaRPr lang="en-ZA" sz="1600">
                        <a:effectLst/>
                        <a:latin typeface="Calibri" panose="020F0502020204030204" pitchFamily="34" charset="0"/>
                        <a:ea typeface="Calibri" panose="020F0502020204030204" pitchFamily="34" charset="0"/>
                        <a:cs typeface="Times New Roman" panose="02020603050405020304" pitchFamily="18" charset="0"/>
                      </a:endParaRPr>
                    </a:p>
                  </a:txBody>
                  <a:tcPr marL="41741" marR="41741" marT="0" marB="0" anchor="b"/>
                </a:tc>
                <a:tc>
                  <a:txBody>
                    <a:bodyPr/>
                    <a:lstStyle/>
                    <a:p>
                      <a:pPr algn="ctr">
                        <a:lnSpc>
                          <a:spcPct val="115000"/>
                        </a:lnSpc>
                        <a:spcAft>
                          <a:spcPts val="0"/>
                        </a:spcAft>
                      </a:pPr>
                      <a:r>
                        <a:rPr lang="en-ZA" sz="1600" dirty="0">
                          <a:effectLst/>
                        </a:rPr>
                        <a:t>306</a:t>
                      </a:r>
                      <a:endParaRPr lang="en-ZA"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1741" marR="41741" marT="0" marB="0"/>
                </a:tc>
                <a:tc>
                  <a:txBody>
                    <a:bodyPr/>
                    <a:lstStyle/>
                    <a:p>
                      <a:pPr algn="r">
                        <a:lnSpc>
                          <a:spcPct val="115000"/>
                        </a:lnSpc>
                        <a:spcAft>
                          <a:spcPts val="0"/>
                        </a:spcAft>
                      </a:pPr>
                      <a:r>
                        <a:rPr lang="fr-FR" sz="1600" dirty="0">
                          <a:effectLst/>
                        </a:rPr>
                        <a:t>1319</a:t>
                      </a:r>
                      <a:endParaRPr lang="en-ZA"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1741" marR="41741" marT="0" marB="0"/>
                </a:tc>
                <a:extLst>
                  <a:ext uri="{0D108BD9-81ED-4DB2-BD59-A6C34878D82A}">
                    <a16:rowId xmlns:a16="http://schemas.microsoft.com/office/drawing/2014/main" xmlns="" val="10002"/>
                  </a:ext>
                </a:extLst>
              </a:tr>
              <a:tr h="316035">
                <a:tc>
                  <a:txBody>
                    <a:bodyPr/>
                    <a:lstStyle/>
                    <a:p>
                      <a:pPr algn="l">
                        <a:lnSpc>
                          <a:spcPct val="115000"/>
                        </a:lnSpc>
                        <a:spcAft>
                          <a:spcPts val="0"/>
                        </a:spcAft>
                      </a:pPr>
                      <a:r>
                        <a:rPr lang="fr-FR" sz="1600" dirty="0">
                          <a:effectLst/>
                        </a:rPr>
                        <a:t>Eland</a:t>
                      </a:r>
                      <a:endParaRPr lang="en-ZA"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1741" marR="41741" marT="0" marB="0" anchor="b"/>
                </a:tc>
                <a:tc>
                  <a:txBody>
                    <a:bodyPr/>
                    <a:lstStyle/>
                    <a:p>
                      <a:pPr algn="ctr">
                        <a:lnSpc>
                          <a:spcPct val="115000"/>
                        </a:lnSpc>
                        <a:spcAft>
                          <a:spcPts val="0"/>
                        </a:spcAft>
                      </a:pPr>
                      <a:r>
                        <a:rPr lang="en-ZA" sz="1600" dirty="0">
                          <a:effectLst/>
                        </a:rPr>
                        <a:t>78</a:t>
                      </a:r>
                      <a:endParaRPr lang="en-ZA"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1741" marR="41741" marT="0" marB="0"/>
                </a:tc>
                <a:tc>
                  <a:txBody>
                    <a:bodyPr/>
                    <a:lstStyle/>
                    <a:p>
                      <a:pPr algn="r">
                        <a:lnSpc>
                          <a:spcPct val="115000"/>
                        </a:lnSpc>
                        <a:spcAft>
                          <a:spcPts val="0"/>
                        </a:spcAft>
                      </a:pPr>
                      <a:r>
                        <a:rPr lang="fr-FR" sz="1600" dirty="0">
                          <a:effectLst/>
                        </a:rPr>
                        <a:t>320</a:t>
                      </a:r>
                      <a:endParaRPr lang="en-ZA"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1741" marR="41741" marT="0" marB="0"/>
                </a:tc>
                <a:extLst>
                  <a:ext uri="{0D108BD9-81ED-4DB2-BD59-A6C34878D82A}">
                    <a16:rowId xmlns:a16="http://schemas.microsoft.com/office/drawing/2014/main" xmlns="" val="10003"/>
                  </a:ext>
                </a:extLst>
              </a:tr>
              <a:tr h="316035">
                <a:tc>
                  <a:txBody>
                    <a:bodyPr/>
                    <a:lstStyle/>
                    <a:p>
                      <a:pPr algn="l">
                        <a:lnSpc>
                          <a:spcPct val="115000"/>
                        </a:lnSpc>
                        <a:spcAft>
                          <a:spcPts val="0"/>
                        </a:spcAft>
                      </a:pPr>
                      <a:r>
                        <a:rPr lang="fr-FR" sz="1600">
                          <a:effectLst/>
                        </a:rPr>
                        <a:t>Elephant</a:t>
                      </a:r>
                      <a:endParaRPr lang="en-ZA" sz="1600">
                        <a:effectLst/>
                        <a:latin typeface="Calibri" panose="020F0502020204030204" pitchFamily="34" charset="0"/>
                        <a:ea typeface="Calibri" panose="020F0502020204030204" pitchFamily="34" charset="0"/>
                        <a:cs typeface="Times New Roman" panose="02020603050405020304" pitchFamily="18" charset="0"/>
                      </a:endParaRPr>
                    </a:p>
                  </a:txBody>
                  <a:tcPr marL="41741" marR="41741" marT="0" marB="0" anchor="b"/>
                </a:tc>
                <a:tc>
                  <a:txBody>
                    <a:bodyPr/>
                    <a:lstStyle/>
                    <a:p>
                      <a:pPr algn="ctr">
                        <a:lnSpc>
                          <a:spcPct val="115000"/>
                        </a:lnSpc>
                        <a:spcAft>
                          <a:spcPts val="0"/>
                        </a:spcAft>
                      </a:pPr>
                      <a:r>
                        <a:rPr lang="en-ZA" sz="1600" dirty="0">
                          <a:effectLst/>
                        </a:rPr>
                        <a:t>217</a:t>
                      </a:r>
                      <a:endParaRPr lang="en-ZA"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1741" marR="41741" marT="0" marB="0"/>
                </a:tc>
                <a:tc>
                  <a:txBody>
                    <a:bodyPr/>
                    <a:lstStyle/>
                    <a:p>
                      <a:pPr algn="r">
                        <a:lnSpc>
                          <a:spcPct val="115000"/>
                        </a:lnSpc>
                        <a:spcAft>
                          <a:spcPts val="0"/>
                        </a:spcAft>
                      </a:pPr>
                      <a:r>
                        <a:rPr lang="fr-FR" sz="1600">
                          <a:effectLst/>
                        </a:rPr>
                        <a:t>389</a:t>
                      </a:r>
                      <a:endParaRPr lang="en-ZA" sz="1600">
                        <a:effectLst/>
                        <a:latin typeface="Calibri" panose="020F0502020204030204" pitchFamily="34" charset="0"/>
                        <a:ea typeface="Calibri" panose="020F0502020204030204" pitchFamily="34" charset="0"/>
                        <a:cs typeface="Times New Roman" panose="02020603050405020304" pitchFamily="18" charset="0"/>
                      </a:endParaRPr>
                    </a:p>
                  </a:txBody>
                  <a:tcPr marL="41741" marR="41741" marT="0" marB="0"/>
                </a:tc>
                <a:extLst>
                  <a:ext uri="{0D108BD9-81ED-4DB2-BD59-A6C34878D82A}">
                    <a16:rowId xmlns:a16="http://schemas.microsoft.com/office/drawing/2014/main" xmlns="" val="10004"/>
                  </a:ext>
                </a:extLst>
              </a:tr>
              <a:tr h="316035">
                <a:tc>
                  <a:txBody>
                    <a:bodyPr/>
                    <a:lstStyle/>
                    <a:p>
                      <a:pPr algn="l">
                        <a:lnSpc>
                          <a:spcPct val="115000"/>
                        </a:lnSpc>
                        <a:spcAft>
                          <a:spcPts val="0"/>
                        </a:spcAft>
                      </a:pPr>
                      <a:r>
                        <a:rPr lang="fr-FR" sz="1600" dirty="0" err="1">
                          <a:effectLst/>
                        </a:rPr>
                        <a:t>Hippo</a:t>
                      </a:r>
                      <a:endParaRPr lang="en-ZA"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1741" marR="41741" marT="0" marB="0" anchor="b"/>
                </a:tc>
                <a:tc>
                  <a:txBody>
                    <a:bodyPr/>
                    <a:lstStyle/>
                    <a:p>
                      <a:pPr algn="ctr">
                        <a:lnSpc>
                          <a:spcPct val="115000"/>
                        </a:lnSpc>
                        <a:spcAft>
                          <a:spcPts val="0"/>
                        </a:spcAft>
                      </a:pPr>
                      <a:r>
                        <a:rPr lang="en-ZA" sz="1600" dirty="0">
                          <a:effectLst/>
                        </a:rPr>
                        <a:t>-</a:t>
                      </a:r>
                      <a:endParaRPr lang="en-ZA"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1741" marR="41741" marT="0" marB="0"/>
                </a:tc>
                <a:tc>
                  <a:txBody>
                    <a:bodyPr/>
                    <a:lstStyle/>
                    <a:p>
                      <a:pPr algn="r">
                        <a:lnSpc>
                          <a:spcPct val="115000"/>
                        </a:lnSpc>
                        <a:spcAft>
                          <a:spcPts val="0"/>
                        </a:spcAft>
                      </a:pPr>
                      <a:r>
                        <a:rPr lang="fr-FR" sz="1600">
                          <a:effectLst/>
                        </a:rPr>
                        <a:t>85</a:t>
                      </a:r>
                      <a:endParaRPr lang="en-ZA" sz="1600">
                        <a:effectLst/>
                        <a:latin typeface="Calibri" panose="020F0502020204030204" pitchFamily="34" charset="0"/>
                        <a:ea typeface="Calibri" panose="020F0502020204030204" pitchFamily="34" charset="0"/>
                        <a:cs typeface="Times New Roman" panose="02020603050405020304" pitchFamily="18" charset="0"/>
                      </a:endParaRPr>
                    </a:p>
                  </a:txBody>
                  <a:tcPr marL="41741" marR="41741" marT="0" marB="0"/>
                </a:tc>
                <a:extLst>
                  <a:ext uri="{0D108BD9-81ED-4DB2-BD59-A6C34878D82A}">
                    <a16:rowId xmlns:a16="http://schemas.microsoft.com/office/drawing/2014/main" xmlns="" val="10005"/>
                  </a:ext>
                </a:extLst>
              </a:tr>
              <a:tr h="316035">
                <a:tc>
                  <a:txBody>
                    <a:bodyPr/>
                    <a:lstStyle/>
                    <a:p>
                      <a:pPr algn="l">
                        <a:lnSpc>
                          <a:spcPct val="115000"/>
                        </a:lnSpc>
                        <a:spcAft>
                          <a:spcPts val="0"/>
                        </a:spcAft>
                      </a:pPr>
                      <a:r>
                        <a:rPr lang="fr-FR" sz="1600" dirty="0">
                          <a:effectLst/>
                        </a:rPr>
                        <a:t>Impala</a:t>
                      </a:r>
                      <a:endParaRPr lang="en-ZA"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1741" marR="41741" marT="0" marB="0" anchor="b"/>
                </a:tc>
                <a:tc>
                  <a:txBody>
                    <a:bodyPr/>
                    <a:lstStyle/>
                    <a:p>
                      <a:pPr algn="ctr">
                        <a:lnSpc>
                          <a:spcPct val="115000"/>
                        </a:lnSpc>
                        <a:spcAft>
                          <a:spcPts val="0"/>
                        </a:spcAft>
                      </a:pPr>
                      <a:r>
                        <a:rPr lang="en-ZA" sz="1600" dirty="0">
                          <a:effectLst/>
                        </a:rPr>
                        <a:t>742</a:t>
                      </a:r>
                      <a:endParaRPr lang="en-ZA"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1741" marR="41741" marT="0" marB="0"/>
                </a:tc>
                <a:tc>
                  <a:txBody>
                    <a:bodyPr/>
                    <a:lstStyle/>
                    <a:p>
                      <a:pPr algn="r">
                        <a:lnSpc>
                          <a:spcPct val="115000"/>
                        </a:lnSpc>
                        <a:spcAft>
                          <a:spcPts val="0"/>
                        </a:spcAft>
                      </a:pPr>
                      <a:r>
                        <a:rPr lang="fr-FR" sz="1600">
                          <a:effectLst/>
                        </a:rPr>
                        <a:t>2000</a:t>
                      </a:r>
                      <a:endParaRPr lang="en-ZA" sz="1600">
                        <a:effectLst/>
                        <a:latin typeface="Calibri" panose="020F0502020204030204" pitchFamily="34" charset="0"/>
                        <a:ea typeface="Calibri" panose="020F0502020204030204" pitchFamily="34" charset="0"/>
                        <a:cs typeface="Times New Roman" panose="02020603050405020304" pitchFamily="18" charset="0"/>
                      </a:endParaRPr>
                    </a:p>
                  </a:txBody>
                  <a:tcPr marL="41741" marR="41741" marT="0" marB="0"/>
                </a:tc>
                <a:extLst>
                  <a:ext uri="{0D108BD9-81ED-4DB2-BD59-A6C34878D82A}">
                    <a16:rowId xmlns:a16="http://schemas.microsoft.com/office/drawing/2014/main" xmlns="" val="10006"/>
                  </a:ext>
                </a:extLst>
              </a:tr>
              <a:tr h="316035">
                <a:tc>
                  <a:txBody>
                    <a:bodyPr/>
                    <a:lstStyle/>
                    <a:p>
                      <a:pPr algn="l">
                        <a:lnSpc>
                          <a:spcPct val="115000"/>
                        </a:lnSpc>
                        <a:spcAft>
                          <a:spcPts val="0"/>
                        </a:spcAft>
                      </a:pPr>
                      <a:r>
                        <a:rPr lang="fr-FR" sz="1600" dirty="0">
                          <a:effectLst/>
                        </a:rPr>
                        <a:t>Kudu</a:t>
                      </a:r>
                      <a:endParaRPr lang="en-ZA"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1741" marR="41741" marT="0" marB="0" anchor="b"/>
                </a:tc>
                <a:tc>
                  <a:txBody>
                    <a:bodyPr/>
                    <a:lstStyle/>
                    <a:p>
                      <a:pPr algn="ctr">
                        <a:lnSpc>
                          <a:spcPct val="115000"/>
                        </a:lnSpc>
                        <a:spcAft>
                          <a:spcPts val="0"/>
                        </a:spcAft>
                      </a:pPr>
                      <a:r>
                        <a:rPr lang="en-ZA" sz="1600" dirty="0">
                          <a:effectLst/>
                        </a:rPr>
                        <a:t>-</a:t>
                      </a:r>
                      <a:endParaRPr lang="en-ZA"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1741" marR="41741" marT="0" marB="0"/>
                </a:tc>
                <a:tc>
                  <a:txBody>
                    <a:bodyPr/>
                    <a:lstStyle/>
                    <a:p>
                      <a:pPr algn="r">
                        <a:lnSpc>
                          <a:spcPct val="115000"/>
                        </a:lnSpc>
                        <a:spcAft>
                          <a:spcPts val="0"/>
                        </a:spcAft>
                      </a:pPr>
                      <a:r>
                        <a:rPr lang="fr-FR" sz="1600">
                          <a:effectLst/>
                        </a:rPr>
                        <a:t>1022</a:t>
                      </a:r>
                      <a:endParaRPr lang="en-ZA" sz="1600">
                        <a:effectLst/>
                        <a:latin typeface="Calibri" panose="020F0502020204030204" pitchFamily="34" charset="0"/>
                        <a:ea typeface="Calibri" panose="020F0502020204030204" pitchFamily="34" charset="0"/>
                        <a:cs typeface="Times New Roman" panose="02020603050405020304" pitchFamily="18" charset="0"/>
                      </a:endParaRPr>
                    </a:p>
                  </a:txBody>
                  <a:tcPr marL="41741" marR="41741" marT="0" marB="0"/>
                </a:tc>
                <a:extLst>
                  <a:ext uri="{0D108BD9-81ED-4DB2-BD59-A6C34878D82A}">
                    <a16:rowId xmlns:a16="http://schemas.microsoft.com/office/drawing/2014/main" xmlns="" val="10007"/>
                  </a:ext>
                </a:extLst>
              </a:tr>
              <a:tr h="316035">
                <a:tc>
                  <a:txBody>
                    <a:bodyPr/>
                    <a:lstStyle/>
                    <a:p>
                      <a:pPr algn="l">
                        <a:lnSpc>
                          <a:spcPct val="115000"/>
                        </a:lnSpc>
                        <a:spcAft>
                          <a:spcPts val="0"/>
                        </a:spcAft>
                      </a:pPr>
                      <a:r>
                        <a:rPr lang="fr-FR" sz="1600">
                          <a:effectLst/>
                        </a:rPr>
                        <a:t>Leopard</a:t>
                      </a:r>
                      <a:endParaRPr lang="en-ZA" sz="1600">
                        <a:effectLst/>
                        <a:latin typeface="Calibri" panose="020F0502020204030204" pitchFamily="34" charset="0"/>
                        <a:ea typeface="Calibri" panose="020F0502020204030204" pitchFamily="34" charset="0"/>
                        <a:cs typeface="Times New Roman" panose="02020603050405020304" pitchFamily="18" charset="0"/>
                      </a:endParaRPr>
                    </a:p>
                  </a:txBody>
                  <a:tcPr marL="41741" marR="41741" marT="0" marB="0" anchor="b"/>
                </a:tc>
                <a:tc>
                  <a:txBody>
                    <a:bodyPr/>
                    <a:lstStyle/>
                    <a:p>
                      <a:pPr algn="ctr">
                        <a:lnSpc>
                          <a:spcPct val="115000"/>
                        </a:lnSpc>
                        <a:spcAft>
                          <a:spcPts val="0"/>
                        </a:spcAft>
                      </a:pPr>
                      <a:r>
                        <a:rPr lang="en-ZA" sz="1600" dirty="0">
                          <a:effectLst/>
                        </a:rPr>
                        <a:t>6</a:t>
                      </a:r>
                      <a:endParaRPr lang="en-ZA"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1741" marR="41741" marT="0" marB="0"/>
                </a:tc>
                <a:tc>
                  <a:txBody>
                    <a:bodyPr/>
                    <a:lstStyle/>
                    <a:p>
                      <a:pPr algn="r">
                        <a:lnSpc>
                          <a:spcPct val="115000"/>
                        </a:lnSpc>
                        <a:spcAft>
                          <a:spcPts val="0"/>
                        </a:spcAft>
                      </a:pPr>
                      <a:r>
                        <a:rPr lang="fr-FR" sz="1600">
                          <a:effectLst/>
                        </a:rPr>
                        <a:t>12</a:t>
                      </a:r>
                      <a:endParaRPr lang="en-ZA" sz="1600">
                        <a:effectLst/>
                        <a:latin typeface="Calibri" panose="020F0502020204030204" pitchFamily="34" charset="0"/>
                        <a:ea typeface="Calibri" panose="020F0502020204030204" pitchFamily="34" charset="0"/>
                        <a:cs typeface="Times New Roman" panose="02020603050405020304" pitchFamily="18" charset="0"/>
                      </a:endParaRPr>
                    </a:p>
                  </a:txBody>
                  <a:tcPr marL="41741" marR="41741" marT="0" marB="0"/>
                </a:tc>
                <a:extLst>
                  <a:ext uri="{0D108BD9-81ED-4DB2-BD59-A6C34878D82A}">
                    <a16:rowId xmlns:a16="http://schemas.microsoft.com/office/drawing/2014/main" xmlns="" val="10008"/>
                  </a:ext>
                </a:extLst>
              </a:tr>
              <a:tr h="316035">
                <a:tc>
                  <a:txBody>
                    <a:bodyPr/>
                    <a:lstStyle/>
                    <a:p>
                      <a:pPr algn="l">
                        <a:lnSpc>
                          <a:spcPct val="115000"/>
                        </a:lnSpc>
                        <a:spcAft>
                          <a:spcPts val="0"/>
                        </a:spcAft>
                      </a:pPr>
                      <a:r>
                        <a:rPr lang="fr-FR" sz="1600">
                          <a:effectLst/>
                        </a:rPr>
                        <a:t>Lichtenstein hartebeest</a:t>
                      </a:r>
                      <a:endParaRPr lang="en-ZA" sz="1600">
                        <a:effectLst/>
                        <a:latin typeface="Calibri" panose="020F0502020204030204" pitchFamily="34" charset="0"/>
                        <a:ea typeface="Calibri" panose="020F0502020204030204" pitchFamily="34" charset="0"/>
                        <a:cs typeface="Times New Roman" panose="02020603050405020304" pitchFamily="18" charset="0"/>
                      </a:endParaRPr>
                    </a:p>
                  </a:txBody>
                  <a:tcPr marL="41741" marR="41741" marT="0" marB="0" anchor="b"/>
                </a:tc>
                <a:tc>
                  <a:txBody>
                    <a:bodyPr/>
                    <a:lstStyle/>
                    <a:p>
                      <a:pPr algn="ctr">
                        <a:lnSpc>
                          <a:spcPct val="115000"/>
                        </a:lnSpc>
                        <a:spcAft>
                          <a:spcPts val="0"/>
                        </a:spcAft>
                      </a:pPr>
                      <a:r>
                        <a:rPr lang="en-ZA" sz="1600" dirty="0">
                          <a:effectLst/>
                        </a:rPr>
                        <a:t>58</a:t>
                      </a:r>
                      <a:endParaRPr lang="en-ZA"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1741" marR="41741" marT="0" marB="0"/>
                </a:tc>
                <a:tc>
                  <a:txBody>
                    <a:bodyPr/>
                    <a:lstStyle/>
                    <a:p>
                      <a:pPr algn="r">
                        <a:lnSpc>
                          <a:spcPct val="115000"/>
                        </a:lnSpc>
                        <a:spcAft>
                          <a:spcPts val="0"/>
                        </a:spcAft>
                      </a:pPr>
                      <a:r>
                        <a:rPr lang="fr-FR" sz="1600">
                          <a:effectLst/>
                        </a:rPr>
                        <a:t>80</a:t>
                      </a:r>
                      <a:endParaRPr lang="en-ZA" sz="1600">
                        <a:effectLst/>
                        <a:latin typeface="Calibri" panose="020F0502020204030204" pitchFamily="34" charset="0"/>
                        <a:ea typeface="Calibri" panose="020F0502020204030204" pitchFamily="34" charset="0"/>
                        <a:cs typeface="Times New Roman" panose="02020603050405020304" pitchFamily="18" charset="0"/>
                      </a:endParaRPr>
                    </a:p>
                  </a:txBody>
                  <a:tcPr marL="41741" marR="41741" marT="0" marB="0"/>
                </a:tc>
                <a:extLst>
                  <a:ext uri="{0D108BD9-81ED-4DB2-BD59-A6C34878D82A}">
                    <a16:rowId xmlns:a16="http://schemas.microsoft.com/office/drawing/2014/main" xmlns="" val="10009"/>
                  </a:ext>
                </a:extLst>
              </a:tr>
              <a:tr h="316035">
                <a:tc>
                  <a:txBody>
                    <a:bodyPr/>
                    <a:lstStyle/>
                    <a:p>
                      <a:pPr algn="l">
                        <a:lnSpc>
                          <a:spcPct val="115000"/>
                        </a:lnSpc>
                        <a:spcAft>
                          <a:spcPts val="0"/>
                        </a:spcAft>
                      </a:pPr>
                      <a:r>
                        <a:rPr lang="fr-FR" sz="1600">
                          <a:effectLst/>
                        </a:rPr>
                        <a:t>Lion</a:t>
                      </a:r>
                      <a:endParaRPr lang="en-ZA" sz="1600">
                        <a:effectLst/>
                        <a:latin typeface="Calibri" panose="020F0502020204030204" pitchFamily="34" charset="0"/>
                        <a:ea typeface="Calibri" panose="020F0502020204030204" pitchFamily="34" charset="0"/>
                        <a:cs typeface="Times New Roman" panose="02020603050405020304" pitchFamily="18" charset="0"/>
                      </a:endParaRPr>
                    </a:p>
                  </a:txBody>
                  <a:tcPr marL="41741" marR="41741" marT="0" marB="0" anchor="b"/>
                </a:tc>
                <a:tc>
                  <a:txBody>
                    <a:bodyPr/>
                    <a:lstStyle/>
                    <a:p>
                      <a:pPr algn="ctr">
                        <a:lnSpc>
                          <a:spcPct val="115000"/>
                        </a:lnSpc>
                        <a:spcAft>
                          <a:spcPts val="0"/>
                        </a:spcAft>
                      </a:pPr>
                      <a:r>
                        <a:rPr lang="en-ZA" sz="1600" dirty="0">
                          <a:effectLst/>
                        </a:rPr>
                        <a:t>3</a:t>
                      </a:r>
                      <a:endParaRPr lang="en-ZA"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1741" marR="41741" marT="0" marB="0"/>
                </a:tc>
                <a:tc>
                  <a:txBody>
                    <a:bodyPr/>
                    <a:lstStyle/>
                    <a:p>
                      <a:pPr algn="r">
                        <a:lnSpc>
                          <a:spcPct val="115000"/>
                        </a:lnSpc>
                        <a:spcAft>
                          <a:spcPts val="0"/>
                        </a:spcAft>
                      </a:pPr>
                      <a:r>
                        <a:rPr lang="fr-FR" sz="1600">
                          <a:effectLst/>
                        </a:rPr>
                        <a:t>5</a:t>
                      </a:r>
                      <a:endParaRPr lang="en-ZA" sz="1600">
                        <a:effectLst/>
                        <a:latin typeface="Calibri" panose="020F0502020204030204" pitchFamily="34" charset="0"/>
                        <a:ea typeface="Calibri" panose="020F0502020204030204" pitchFamily="34" charset="0"/>
                        <a:cs typeface="Times New Roman" panose="02020603050405020304" pitchFamily="18" charset="0"/>
                      </a:endParaRPr>
                    </a:p>
                  </a:txBody>
                  <a:tcPr marL="41741" marR="41741" marT="0" marB="0"/>
                </a:tc>
                <a:extLst>
                  <a:ext uri="{0D108BD9-81ED-4DB2-BD59-A6C34878D82A}">
                    <a16:rowId xmlns:a16="http://schemas.microsoft.com/office/drawing/2014/main" xmlns="" val="10010"/>
                  </a:ext>
                </a:extLst>
              </a:tr>
              <a:tr h="316035">
                <a:tc>
                  <a:txBody>
                    <a:bodyPr/>
                    <a:lstStyle/>
                    <a:p>
                      <a:pPr algn="l">
                        <a:lnSpc>
                          <a:spcPct val="115000"/>
                        </a:lnSpc>
                        <a:spcAft>
                          <a:spcPts val="0"/>
                        </a:spcAft>
                      </a:pPr>
                      <a:r>
                        <a:rPr lang="fr-FR" sz="1600" dirty="0">
                          <a:effectLst/>
                        </a:rPr>
                        <a:t>Nyala</a:t>
                      </a:r>
                      <a:endParaRPr lang="en-ZA"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1741" marR="41741" marT="0" marB="0" anchor="b"/>
                </a:tc>
                <a:tc>
                  <a:txBody>
                    <a:bodyPr/>
                    <a:lstStyle/>
                    <a:p>
                      <a:pPr algn="ctr">
                        <a:lnSpc>
                          <a:spcPct val="115000"/>
                        </a:lnSpc>
                        <a:spcAft>
                          <a:spcPts val="0"/>
                        </a:spcAft>
                      </a:pPr>
                      <a:r>
                        <a:rPr lang="en-ZA" sz="1600" dirty="0">
                          <a:effectLst/>
                        </a:rPr>
                        <a:t>58</a:t>
                      </a:r>
                      <a:endParaRPr lang="en-ZA"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1741" marR="41741" marT="0" marB="0"/>
                </a:tc>
                <a:tc>
                  <a:txBody>
                    <a:bodyPr/>
                    <a:lstStyle/>
                    <a:p>
                      <a:pPr algn="r">
                        <a:lnSpc>
                          <a:spcPct val="115000"/>
                        </a:lnSpc>
                        <a:spcAft>
                          <a:spcPts val="0"/>
                        </a:spcAft>
                      </a:pPr>
                      <a:r>
                        <a:rPr lang="fr-FR" sz="1600">
                          <a:effectLst/>
                        </a:rPr>
                        <a:t>300</a:t>
                      </a:r>
                      <a:endParaRPr lang="en-ZA" sz="1600">
                        <a:effectLst/>
                        <a:latin typeface="Calibri" panose="020F0502020204030204" pitchFamily="34" charset="0"/>
                        <a:ea typeface="Calibri" panose="020F0502020204030204" pitchFamily="34" charset="0"/>
                        <a:cs typeface="Times New Roman" panose="02020603050405020304" pitchFamily="18" charset="0"/>
                      </a:endParaRPr>
                    </a:p>
                  </a:txBody>
                  <a:tcPr marL="41741" marR="41741" marT="0" marB="0"/>
                </a:tc>
                <a:extLst>
                  <a:ext uri="{0D108BD9-81ED-4DB2-BD59-A6C34878D82A}">
                    <a16:rowId xmlns:a16="http://schemas.microsoft.com/office/drawing/2014/main" xmlns="" val="10011"/>
                  </a:ext>
                </a:extLst>
              </a:tr>
              <a:tr h="316035">
                <a:tc>
                  <a:txBody>
                    <a:bodyPr/>
                    <a:lstStyle/>
                    <a:p>
                      <a:pPr algn="l">
                        <a:lnSpc>
                          <a:spcPct val="115000"/>
                        </a:lnSpc>
                        <a:spcAft>
                          <a:spcPts val="0"/>
                        </a:spcAft>
                      </a:pPr>
                      <a:r>
                        <a:rPr lang="fr-FR" sz="1600" dirty="0">
                          <a:effectLst/>
                        </a:rPr>
                        <a:t>Reed </a:t>
                      </a:r>
                      <a:r>
                        <a:rPr lang="fr-FR" sz="1600" dirty="0" err="1">
                          <a:effectLst/>
                        </a:rPr>
                        <a:t>buck</a:t>
                      </a:r>
                      <a:endParaRPr lang="en-ZA"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1741" marR="41741" marT="0" marB="0" anchor="b"/>
                </a:tc>
                <a:tc>
                  <a:txBody>
                    <a:bodyPr/>
                    <a:lstStyle/>
                    <a:p>
                      <a:pPr algn="ctr">
                        <a:lnSpc>
                          <a:spcPct val="115000"/>
                        </a:lnSpc>
                        <a:spcAft>
                          <a:spcPts val="0"/>
                        </a:spcAft>
                      </a:pPr>
                      <a:r>
                        <a:rPr lang="en-ZA" sz="1600" dirty="0">
                          <a:effectLst/>
                        </a:rPr>
                        <a:t>-</a:t>
                      </a:r>
                      <a:endParaRPr lang="en-ZA"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1741" marR="41741" marT="0" marB="0"/>
                </a:tc>
                <a:tc>
                  <a:txBody>
                    <a:bodyPr/>
                    <a:lstStyle/>
                    <a:p>
                      <a:pPr algn="r">
                        <a:lnSpc>
                          <a:spcPct val="115000"/>
                        </a:lnSpc>
                        <a:spcAft>
                          <a:spcPts val="0"/>
                        </a:spcAft>
                      </a:pPr>
                      <a:r>
                        <a:rPr lang="fr-FR" sz="1600">
                          <a:effectLst/>
                        </a:rPr>
                        <a:t>400</a:t>
                      </a:r>
                      <a:endParaRPr lang="en-ZA" sz="1600">
                        <a:effectLst/>
                        <a:latin typeface="Calibri" panose="020F0502020204030204" pitchFamily="34" charset="0"/>
                        <a:ea typeface="Calibri" panose="020F0502020204030204" pitchFamily="34" charset="0"/>
                        <a:cs typeface="Times New Roman" panose="02020603050405020304" pitchFamily="18" charset="0"/>
                      </a:endParaRPr>
                    </a:p>
                  </a:txBody>
                  <a:tcPr marL="41741" marR="41741" marT="0" marB="0"/>
                </a:tc>
                <a:extLst>
                  <a:ext uri="{0D108BD9-81ED-4DB2-BD59-A6C34878D82A}">
                    <a16:rowId xmlns:a16="http://schemas.microsoft.com/office/drawing/2014/main" xmlns="" val="10012"/>
                  </a:ext>
                </a:extLst>
              </a:tr>
              <a:tr h="316035">
                <a:tc>
                  <a:txBody>
                    <a:bodyPr/>
                    <a:lstStyle/>
                    <a:p>
                      <a:pPr algn="l">
                        <a:lnSpc>
                          <a:spcPct val="115000"/>
                        </a:lnSpc>
                        <a:spcAft>
                          <a:spcPts val="0"/>
                        </a:spcAft>
                      </a:pPr>
                      <a:r>
                        <a:rPr lang="fr-FR" sz="1600" dirty="0">
                          <a:effectLst/>
                        </a:rPr>
                        <a:t>Sable</a:t>
                      </a:r>
                      <a:endParaRPr lang="en-ZA"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1741" marR="41741" marT="0" marB="0" anchor="b"/>
                </a:tc>
                <a:tc>
                  <a:txBody>
                    <a:bodyPr/>
                    <a:lstStyle/>
                    <a:p>
                      <a:pPr algn="ctr">
                        <a:lnSpc>
                          <a:spcPct val="115000"/>
                        </a:lnSpc>
                        <a:spcAft>
                          <a:spcPts val="0"/>
                        </a:spcAft>
                      </a:pPr>
                      <a:r>
                        <a:rPr lang="en-ZA" sz="1600" dirty="0">
                          <a:effectLst/>
                        </a:rPr>
                        <a:t>359</a:t>
                      </a:r>
                      <a:endParaRPr lang="en-ZA"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1741" marR="41741" marT="0" marB="0"/>
                </a:tc>
                <a:tc>
                  <a:txBody>
                    <a:bodyPr/>
                    <a:lstStyle/>
                    <a:p>
                      <a:pPr algn="r">
                        <a:lnSpc>
                          <a:spcPct val="115000"/>
                        </a:lnSpc>
                        <a:spcAft>
                          <a:spcPts val="0"/>
                        </a:spcAft>
                      </a:pPr>
                      <a:r>
                        <a:rPr lang="fr-FR" sz="1600">
                          <a:effectLst/>
                        </a:rPr>
                        <a:t>1337</a:t>
                      </a:r>
                      <a:endParaRPr lang="en-ZA" sz="1600">
                        <a:effectLst/>
                        <a:latin typeface="Calibri" panose="020F0502020204030204" pitchFamily="34" charset="0"/>
                        <a:ea typeface="Calibri" panose="020F0502020204030204" pitchFamily="34" charset="0"/>
                        <a:cs typeface="Times New Roman" panose="02020603050405020304" pitchFamily="18" charset="0"/>
                      </a:endParaRPr>
                    </a:p>
                  </a:txBody>
                  <a:tcPr marL="41741" marR="41741" marT="0" marB="0"/>
                </a:tc>
                <a:extLst>
                  <a:ext uri="{0D108BD9-81ED-4DB2-BD59-A6C34878D82A}">
                    <a16:rowId xmlns:a16="http://schemas.microsoft.com/office/drawing/2014/main" xmlns="" val="10013"/>
                  </a:ext>
                </a:extLst>
              </a:tr>
              <a:tr h="316035">
                <a:tc>
                  <a:txBody>
                    <a:bodyPr/>
                    <a:lstStyle/>
                    <a:p>
                      <a:pPr algn="l">
                        <a:lnSpc>
                          <a:spcPct val="115000"/>
                        </a:lnSpc>
                        <a:spcAft>
                          <a:spcPts val="0"/>
                        </a:spcAft>
                      </a:pPr>
                      <a:r>
                        <a:rPr lang="fr-FR" sz="1600">
                          <a:effectLst/>
                        </a:rPr>
                        <a:t>Warthog</a:t>
                      </a:r>
                      <a:endParaRPr lang="en-ZA" sz="1600">
                        <a:effectLst/>
                        <a:latin typeface="Calibri" panose="020F0502020204030204" pitchFamily="34" charset="0"/>
                        <a:ea typeface="Calibri" panose="020F0502020204030204" pitchFamily="34" charset="0"/>
                        <a:cs typeface="Times New Roman" panose="02020603050405020304" pitchFamily="18" charset="0"/>
                      </a:endParaRPr>
                    </a:p>
                  </a:txBody>
                  <a:tcPr marL="41741" marR="41741" marT="0" marB="0" anchor="b"/>
                </a:tc>
                <a:tc>
                  <a:txBody>
                    <a:bodyPr/>
                    <a:lstStyle/>
                    <a:p>
                      <a:pPr algn="ctr">
                        <a:lnSpc>
                          <a:spcPct val="115000"/>
                        </a:lnSpc>
                        <a:spcAft>
                          <a:spcPts val="0"/>
                        </a:spcAft>
                      </a:pPr>
                      <a:r>
                        <a:rPr lang="en-ZA" sz="1600" dirty="0">
                          <a:effectLst/>
                        </a:rPr>
                        <a:t>158</a:t>
                      </a:r>
                      <a:endParaRPr lang="en-ZA"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1741" marR="41741" marT="0" marB="0"/>
                </a:tc>
                <a:tc>
                  <a:txBody>
                    <a:bodyPr/>
                    <a:lstStyle/>
                    <a:p>
                      <a:pPr algn="r">
                        <a:lnSpc>
                          <a:spcPct val="115000"/>
                        </a:lnSpc>
                        <a:spcAft>
                          <a:spcPts val="0"/>
                        </a:spcAft>
                      </a:pPr>
                      <a:r>
                        <a:rPr lang="fr-FR" sz="1600" dirty="0">
                          <a:effectLst/>
                        </a:rPr>
                        <a:t>800</a:t>
                      </a:r>
                      <a:endParaRPr lang="en-ZA"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1741" marR="41741" marT="0" marB="0"/>
                </a:tc>
                <a:extLst>
                  <a:ext uri="{0D108BD9-81ED-4DB2-BD59-A6C34878D82A}">
                    <a16:rowId xmlns:a16="http://schemas.microsoft.com/office/drawing/2014/main" xmlns="" val="10014"/>
                  </a:ext>
                </a:extLst>
              </a:tr>
              <a:tr h="316035">
                <a:tc>
                  <a:txBody>
                    <a:bodyPr/>
                    <a:lstStyle/>
                    <a:p>
                      <a:pPr algn="l">
                        <a:lnSpc>
                          <a:spcPct val="115000"/>
                        </a:lnSpc>
                        <a:spcAft>
                          <a:spcPts val="0"/>
                        </a:spcAft>
                      </a:pPr>
                      <a:r>
                        <a:rPr lang="fr-FR" sz="1600">
                          <a:effectLst/>
                        </a:rPr>
                        <a:t>Waterbuck</a:t>
                      </a:r>
                      <a:endParaRPr lang="en-ZA" sz="1600">
                        <a:effectLst/>
                        <a:latin typeface="Calibri" panose="020F0502020204030204" pitchFamily="34" charset="0"/>
                        <a:ea typeface="Calibri" panose="020F0502020204030204" pitchFamily="34" charset="0"/>
                        <a:cs typeface="Times New Roman" panose="02020603050405020304" pitchFamily="18" charset="0"/>
                      </a:endParaRPr>
                    </a:p>
                  </a:txBody>
                  <a:tcPr marL="41741" marR="41741" marT="0" marB="0" anchor="b"/>
                </a:tc>
                <a:tc>
                  <a:txBody>
                    <a:bodyPr/>
                    <a:lstStyle/>
                    <a:p>
                      <a:pPr algn="ctr">
                        <a:lnSpc>
                          <a:spcPct val="115000"/>
                        </a:lnSpc>
                        <a:spcAft>
                          <a:spcPts val="0"/>
                        </a:spcAft>
                      </a:pPr>
                      <a:r>
                        <a:rPr lang="en-ZA" sz="1600" dirty="0">
                          <a:effectLst/>
                        </a:rPr>
                        <a:t>391</a:t>
                      </a:r>
                      <a:endParaRPr lang="en-ZA"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1741" marR="41741" marT="0" marB="0"/>
                </a:tc>
                <a:tc>
                  <a:txBody>
                    <a:bodyPr/>
                    <a:lstStyle/>
                    <a:p>
                      <a:pPr algn="r">
                        <a:lnSpc>
                          <a:spcPct val="115000"/>
                        </a:lnSpc>
                        <a:spcAft>
                          <a:spcPts val="0"/>
                        </a:spcAft>
                      </a:pPr>
                      <a:r>
                        <a:rPr lang="fr-FR" sz="1600">
                          <a:effectLst/>
                        </a:rPr>
                        <a:t>1782</a:t>
                      </a:r>
                      <a:endParaRPr lang="en-ZA" sz="1600">
                        <a:effectLst/>
                        <a:latin typeface="Calibri" panose="020F0502020204030204" pitchFamily="34" charset="0"/>
                        <a:ea typeface="Calibri" panose="020F0502020204030204" pitchFamily="34" charset="0"/>
                        <a:cs typeface="Times New Roman" panose="02020603050405020304" pitchFamily="18" charset="0"/>
                      </a:endParaRPr>
                    </a:p>
                  </a:txBody>
                  <a:tcPr marL="41741" marR="41741" marT="0" marB="0"/>
                </a:tc>
                <a:extLst>
                  <a:ext uri="{0D108BD9-81ED-4DB2-BD59-A6C34878D82A}">
                    <a16:rowId xmlns:a16="http://schemas.microsoft.com/office/drawing/2014/main" xmlns="" val="10015"/>
                  </a:ext>
                </a:extLst>
              </a:tr>
              <a:tr h="316035">
                <a:tc>
                  <a:txBody>
                    <a:bodyPr/>
                    <a:lstStyle/>
                    <a:p>
                      <a:pPr algn="l">
                        <a:lnSpc>
                          <a:spcPct val="115000"/>
                        </a:lnSpc>
                        <a:spcAft>
                          <a:spcPts val="0"/>
                        </a:spcAft>
                      </a:pPr>
                      <a:r>
                        <a:rPr lang="fr-FR" sz="1600" dirty="0" err="1">
                          <a:solidFill>
                            <a:schemeClr val="tx1"/>
                          </a:solidFill>
                          <a:effectLst/>
                        </a:rPr>
                        <a:t>Zebra</a:t>
                      </a:r>
                      <a:endParaRPr lang="en-ZA" sz="1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41741" marR="41741" marT="0" marB="0" anchor="b"/>
                </a:tc>
                <a:tc>
                  <a:txBody>
                    <a:bodyPr/>
                    <a:lstStyle/>
                    <a:p>
                      <a:pPr algn="ctr">
                        <a:lnSpc>
                          <a:spcPct val="115000"/>
                        </a:lnSpc>
                        <a:spcAft>
                          <a:spcPts val="0"/>
                        </a:spcAft>
                      </a:pPr>
                      <a:r>
                        <a:rPr lang="en-ZA" sz="1600" dirty="0">
                          <a:solidFill>
                            <a:schemeClr val="tx1"/>
                          </a:solidFill>
                          <a:effectLst/>
                        </a:rPr>
                        <a:t>177</a:t>
                      </a:r>
                      <a:endParaRPr lang="en-ZA" sz="1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41741" marR="41741" marT="0" marB="0"/>
                </a:tc>
                <a:tc>
                  <a:txBody>
                    <a:bodyPr/>
                    <a:lstStyle/>
                    <a:p>
                      <a:pPr algn="r">
                        <a:lnSpc>
                          <a:spcPct val="115000"/>
                        </a:lnSpc>
                        <a:spcAft>
                          <a:spcPts val="0"/>
                        </a:spcAft>
                      </a:pPr>
                      <a:r>
                        <a:rPr lang="fr-FR" sz="1600" dirty="0">
                          <a:solidFill>
                            <a:schemeClr val="tx1"/>
                          </a:solidFill>
                          <a:effectLst/>
                        </a:rPr>
                        <a:t>571</a:t>
                      </a:r>
                      <a:endParaRPr lang="en-ZA" sz="1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41741" marR="41741" marT="0" marB="0"/>
                </a:tc>
                <a:extLst>
                  <a:ext uri="{0D108BD9-81ED-4DB2-BD59-A6C34878D82A}">
                    <a16:rowId xmlns:a16="http://schemas.microsoft.com/office/drawing/2014/main" xmlns="" val="10016"/>
                  </a:ext>
                </a:extLst>
              </a:tr>
              <a:tr h="67535">
                <a:tc>
                  <a:txBody>
                    <a:bodyPr/>
                    <a:lstStyle/>
                    <a:p>
                      <a:pPr algn="l">
                        <a:lnSpc>
                          <a:spcPct val="115000"/>
                        </a:lnSpc>
                        <a:spcAft>
                          <a:spcPts val="0"/>
                        </a:spcAft>
                      </a:pPr>
                      <a:r>
                        <a:rPr lang="en-ZA" sz="1600" b="1" dirty="0">
                          <a:solidFill>
                            <a:schemeClr val="bg1"/>
                          </a:solidFill>
                          <a:effectLst/>
                        </a:rPr>
                        <a:t>Totals</a:t>
                      </a:r>
                      <a:endParaRPr lang="en-ZA" sz="1600" b="1"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41741" marR="41741" marT="0" marB="0" anchor="b">
                    <a:solidFill>
                      <a:srgbClr val="336600"/>
                    </a:solidFill>
                  </a:tcPr>
                </a:tc>
                <a:tc>
                  <a:txBody>
                    <a:bodyPr/>
                    <a:lstStyle/>
                    <a:p>
                      <a:pPr algn="ctr">
                        <a:lnSpc>
                          <a:spcPct val="115000"/>
                        </a:lnSpc>
                        <a:spcAft>
                          <a:spcPts val="0"/>
                        </a:spcAft>
                      </a:pPr>
                      <a:r>
                        <a:rPr lang="en-ZA" sz="1600" b="1" dirty="0">
                          <a:solidFill>
                            <a:schemeClr val="bg1"/>
                          </a:solidFill>
                          <a:effectLst/>
                        </a:rPr>
                        <a:t>2559</a:t>
                      </a:r>
                      <a:endParaRPr lang="en-ZA" sz="1600" b="1"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41741" marR="41741" marT="0" marB="0">
                    <a:solidFill>
                      <a:srgbClr val="336600"/>
                    </a:solidFill>
                  </a:tcPr>
                </a:tc>
                <a:tc>
                  <a:txBody>
                    <a:bodyPr/>
                    <a:lstStyle/>
                    <a:p>
                      <a:pPr algn="r">
                        <a:lnSpc>
                          <a:spcPct val="115000"/>
                        </a:lnSpc>
                        <a:spcAft>
                          <a:spcPts val="0"/>
                        </a:spcAft>
                      </a:pPr>
                      <a:r>
                        <a:rPr lang="en-ZA" sz="1600" b="1" dirty="0">
                          <a:solidFill>
                            <a:schemeClr val="bg1"/>
                          </a:solidFill>
                          <a:effectLst/>
                        </a:rPr>
                        <a:t>10,437</a:t>
                      </a:r>
                      <a:endParaRPr lang="en-ZA" sz="1600" b="1"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41741" marR="41741" marT="0" marB="0">
                    <a:solidFill>
                      <a:srgbClr val="336600"/>
                    </a:solidFill>
                  </a:tcPr>
                </a:tc>
                <a:extLst>
                  <a:ext uri="{0D108BD9-81ED-4DB2-BD59-A6C34878D82A}">
                    <a16:rowId xmlns:a16="http://schemas.microsoft.com/office/drawing/2014/main" xmlns="" val="10017"/>
                  </a:ext>
                </a:extLst>
              </a:tr>
            </a:tbl>
          </a:graphicData>
        </a:graphic>
      </p:graphicFrame>
    </p:spTree>
    <p:extLst>
      <p:ext uri="{BB962C8B-B14F-4D97-AF65-F5344CB8AC3E}">
        <p14:creationId xmlns:p14="http://schemas.microsoft.com/office/powerpoint/2010/main" val="2575625755"/>
      </p:ext>
    </p:extLst>
  </p:cSld>
  <p:clrMapOvr>
    <a:masterClrMapping/>
  </p:clrMapOvr>
  <mc:AlternateContent xmlns:mc="http://schemas.openxmlformats.org/markup-compatibility/2006" xmlns:p14="http://schemas.microsoft.com/office/powerpoint/2010/main">
    <mc:Choice Requires="p14">
      <p:transition>
        <p14:warp dir="in"/>
      </p:transition>
    </mc:Choice>
    <mc:Fallback xmlns="">
      <p:transition>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hart 4"/>
          <p:cNvGraphicFramePr>
            <a:graphicFrameLocks/>
          </p:cNvGraphicFramePr>
          <p:nvPr>
            <p:extLst>
              <p:ext uri="{D42A27DB-BD31-4B8C-83A1-F6EECF244321}">
                <p14:modId xmlns:p14="http://schemas.microsoft.com/office/powerpoint/2010/main" val="2166720172"/>
              </p:ext>
            </p:extLst>
          </p:nvPr>
        </p:nvGraphicFramePr>
        <p:xfrm>
          <a:off x="527555" y="1098933"/>
          <a:ext cx="8034879" cy="5103008"/>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p:cNvSpPr txBox="1"/>
          <p:nvPr/>
        </p:nvSpPr>
        <p:spPr>
          <a:xfrm rot="16200000">
            <a:off x="-1061267" y="2650522"/>
            <a:ext cx="2808312" cy="369332"/>
          </a:xfrm>
          <a:prstGeom prst="rect">
            <a:avLst/>
          </a:prstGeom>
          <a:noFill/>
        </p:spPr>
        <p:txBody>
          <a:bodyPr wrap="square" rtlCol="0">
            <a:spAutoFit/>
          </a:bodyPr>
          <a:lstStyle/>
          <a:p>
            <a:r>
              <a:rPr lang="en-ZA" dirty="0"/>
              <a:t>Revenue US $</a:t>
            </a:r>
          </a:p>
        </p:txBody>
      </p:sp>
      <p:sp>
        <p:nvSpPr>
          <p:cNvPr id="8" name="TextBox 7"/>
          <p:cNvSpPr txBox="1"/>
          <p:nvPr/>
        </p:nvSpPr>
        <p:spPr>
          <a:xfrm rot="16200000">
            <a:off x="7074546" y="2650522"/>
            <a:ext cx="3384376" cy="369332"/>
          </a:xfrm>
          <a:prstGeom prst="rect">
            <a:avLst/>
          </a:prstGeom>
          <a:noFill/>
        </p:spPr>
        <p:txBody>
          <a:bodyPr wrap="square" rtlCol="0">
            <a:spAutoFit/>
          </a:bodyPr>
          <a:lstStyle/>
          <a:p>
            <a:r>
              <a:rPr lang="en-ZA" dirty="0"/>
              <a:t>Annual Tourist numbers</a:t>
            </a:r>
          </a:p>
        </p:txBody>
      </p:sp>
      <p:sp>
        <p:nvSpPr>
          <p:cNvPr id="9" name="Text Box 5"/>
          <p:cNvSpPr txBox="1">
            <a:spLocks noChangeArrowheads="1"/>
          </p:cNvSpPr>
          <p:nvPr/>
        </p:nvSpPr>
        <p:spPr bwMode="auto">
          <a:xfrm>
            <a:off x="0" y="0"/>
            <a:ext cx="9173311" cy="1077218"/>
          </a:xfrm>
          <a:prstGeom prst="rect">
            <a:avLst/>
          </a:prstGeom>
          <a:solidFill>
            <a:srgbClr val="336600"/>
          </a:solidFill>
          <a:ln>
            <a:noFill/>
          </a:ln>
          <a:extLst/>
        </p:spPr>
        <p:txBody>
          <a:bodyPr wrap="square">
            <a:spAutoFit/>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lgn="ctr" eaLnBrk="1" fontAlgn="base" hangingPunct="1">
              <a:spcBef>
                <a:spcPct val="0"/>
              </a:spcBef>
              <a:spcAft>
                <a:spcPct val="0"/>
              </a:spcAft>
              <a:buClrTx/>
              <a:buSzTx/>
              <a:buFontTx/>
              <a:buNone/>
            </a:pPr>
            <a:r>
              <a:rPr lang="en-US" altLang="en-US" sz="3200" dirty="0">
                <a:solidFill>
                  <a:schemeClr val="bg1"/>
                </a:solidFill>
                <a:latin typeface="+mn-lt"/>
                <a:cs typeface="Times New Roman" pitchFamily="18" charset="0"/>
              </a:rPr>
              <a:t>Tourism and Park Income</a:t>
            </a:r>
          </a:p>
          <a:p>
            <a:pPr algn="ctr" eaLnBrk="1" fontAlgn="base" hangingPunct="1">
              <a:spcBef>
                <a:spcPct val="0"/>
              </a:spcBef>
              <a:spcAft>
                <a:spcPct val="0"/>
              </a:spcAft>
              <a:buClrTx/>
              <a:buSzTx/>
              <a:buFontTx/>
              <a:buNone/>
            </a:pPr>
            <a:endParaRPr lang="en-US" altLang="en-US" sz="3200" dirty="0">
              <a:solidFill>
                <a:schemeClr val="bg1"/>
              </a:solidFill>
              <a:latin typeface="Times New Roman" pitchFamily="18" charset="0"/>
              <a:cs typeface="Times New Roman" pitchFamily="18" charset="0"/>
            </a:endParaRPr>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5949280"/>
            <a:ext cx="2483768" cy="892065"/>
          </a:xfrm>
          <a:prstGeom prst="rect">
            <a:avLst/>
          </a:prstGeom>
        </p:spPr>
      </p:pic>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308304" y="5930816"/>
            <a:ext cx="1835696" cy="910530"/>
          </a:xfrm>
          <a:prstGeom prst="rect">
            <a:avLst/>
          </a:prstGeom>
        </p:spPr>
      </p:pic>
      <p:pic>
        <p:nvPicPr>
          <p:cNvPr id="11" name="Picture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367619" y="5949280"/>
            <a:ext cx="4969532" cy="908720"/>
          </a:xfrm>
          <a:prstGeom prst="rect">
            <a:avLst/>
          </a:prstGeom>
        </p:spPr>
      </p:pic>
      <p:pic>
        <p:nvPicPr>
          <p:cNvPr id="12"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956376" y="144727"/>
            <a:ext cx="781293" cy="724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08312280"/>
      </p:ext>
    </p:extLst>
  </p:cSld>
  <p:clrMapOvr>
    <a:masterClrMapping/>
  </p:clrMapOvr>
  <mc:AlternateContent xmlns:mc="http://schemas.openxmlformats.org/markup-compatibility/2006" xmlns:p14="http://schemas.microsoft.com/office/powerpoint/2010/main">
    <mc:Choice Requires="p14">
      <p:transition>
        <p14:warp dir="in"/>
      </p:transition>
    </mc:Choice>
    <mc:Fallback xmlns="">
      <p:transition>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ontent Placeholder 1"/>
          <p:cNvGraphicFramePr>
            <a:graphicFrameLocks noGrp="1"/>
          </p:cNvGraphicFramePr>
          <p:nvPr>
            <p:ph idx="1"/>
            <p:extLst>
              <p:ext uri="{D42A27DB-BD31-4B8C-83A1-F6EECF244321}">
                <p14:modId xmlns:p14="http://schemas.microsoft.com/office/powerpoint/2010/main" val="332311461"/>
              </p:ext>
            </p:extLst>
          </p:nvPr>
        </p:nvGraphicFramePr>
        <p:xfrm>
          <a:off x="152399" y="5229200"/>
          <a:ext cx="4059562" cy="868680"/>
        </p:xfrm>
        <a:graphic>
          <a:graphicData uri="http://schemas.openxmlformats.org/drawingml/2006/table">
            <a:tbl>
              <a:tblPr>
                <a:tableStyleId>{5C22544A-7EE6-4342-B048-85BDC9FD1C3A}</a:tableStyleId>
              </a:tblPr>
              <a:tblGrid>
                <a:gridCol w="1877823">
                  <a:extLst>
                    <a:ext uri="{9D8B030D-6E8A-4147-A177-3AD203B41FA5}">
                      <a16:colId xmlns:a16="http://schemas.microsoft.com/office/drawing/2014/main" xmlns="" val="20000"/>
                    </a:ext>
                  </a:extLst>
                </a:gridCol>
                <a:gridCol w="645123">
                  <a:extLst>
                    <a:ext uri="{9D8B030D-6E8A-4147-A177-3AD203B41FA5}">
                      <a16:colId xmlns:a16="http://schemas.microsoft.com/office/drawing/2014/main" xmlns="" val="20001"/>
                    </a:ext>
                  </a:extLst>
                </a:gridCol>
                <a:gridCol w="645123">
                  <a:extLst>
                    <a:ext uri="{9D8B030D-6E8A-4147-A177-3AD203B41FA5}">
                      <a16:colId xmlns:a16="http://schemas.microsoft.com/office/drawing/2014/main" xmlns="" val="20002"/>
                    </a:ext>
                  </a:extLst>
                </a:gridCol>
                <a:gridCol w="891493">
                  <a:extLst>
                    <a:ext uri="{9D8B030D-6E8A-4147-A177-3AD203B41FA5}">
                      <a16:colId xmlns:a16="http://schemas.microsoft.com/office/drawing/2014/main" xmlns="" val="20003"/>
                    </a:ext>
                  </a:extLst>
                </a:gridCol>
              </a:tblGrid>
              <a:tr h="289560">
                <a:tc>
                  <a:txBody>
                    <a:bodyPr/>
                    <a:lstStyle/>
                    <a:p>
                      <a:pPr algn="r" fontAlgn="b"/>
                      <a:endParaRPr lang="en-ZA" sz="1600" b="0" i="0" u="none" strike="noStrike" dirty="0">
                        <a:solidFill>
                          <a:srgbClr val="000000"/>
                        </a:solidFill>
                        <a:effectLst/>
                        <a:latin typeface="Calibri" panose="020F0502020204030204" pitchFamily="34" charset="0"/>
                      </a:endParaRPr>
                    </a:p>
                  </a:txBody>
                  <a:tcPr marL="9525" marR="9525" marT="9525" marB="0" anchor="b">
                    <a:solidFill>
                      <a:schemeClr val="bg1">
                        <a:lumMod val="85000"/>
                      </a:schemeClr>
                    </a:solidFill>
                  </a:tcPr>
                </a:tc>
                <a:tc>
                  <a:txBody>
                    <a:bodyPr/>
                    <a:lstStyle/>
                    <a:p>
                      <a:pPr algn="r" fontAlgn="b"/>
                      <a:endParaRPr lang="en-ZA" sz="1600" b="0" i="0" u="none" strike="noStrike" dirty="0">
                        <a:solidFill>
                          <a:srgbClr val="000000"/>
                        </a:solidFill>
                        <a:effectLst/>
                        <a:latin typeface="Calibri" panose="020F0502020204030204" pitchFamily="34" charset="0"/>
                      </a:endParaRPr>
                    </a:p>
                  </a:txBody>
                  <a:tcPr marL="9525" marR="9525" marT="9525" marB="0" anchor="b">
                    <a:solidFill>
                      <a:schemeClr val="bg1">
                        <a:lumMod val="85000"/>
                      </a:schemeClr>
                    </a:solidFill>
                  </a:tcPr>
                </a:tc>
                <a:tc>
                  <a:txBody>
                    <a:bodyPr/>
                    <a:lstStyle/>
                    <a:p>
                      <a:pPr algn="r" fontAlgn="b"/>
                      <a:r>
                        <a:rPr lang="en-ZA" sz="1600" u="none" strike="noStrike">
                          <a:effectLst/>
                        </a:rPr>
                        <a:t>2016</a:t>
                      </a:r>
                      <a:endParaRPr lang="en-ZA" sz="1600" b="0" i="0" u="none" strike="noStrike">
                        <a:solidFill>
                          <a:srgbClr val="000000"/>
                        </a:solidFill>
                        <a:effectLst/>
                        <a:latin typeface="Calibri" panose="020F0502020204030204" pitchFamily="34" charset="0"/>
                      </a:endParaRPr>
                    </a:p>
                  </a:txBody>
                  <a:tcPr marL="9525" marR="9525" marT="9525" marB="0" anchor="b">
                    <a:solidFill>
                      <a:schemeClr val="bg1">
                        <a:lumMod val="85000"/>
                      </a:schemeClr>
                    </a:solidFill>
                  </a:tcPr>
                </a:tc>
                <a:tc>
                  <a:txBody>
                    <a:bodyPr/>
                    <a:lstStyle/>
                    <a:p>
                      <a:pPr algn="r" fontAlgn="b"/>
                      <a:endParaRPr lang="en-ZA" sz="1600" b="0" i="0" u="none" strike="noStrike" dirty="0">
                        <a:solidFill>
                          <a:srgbClr val="000000"/>
                        </a:solidFill>
                        <a:effectLst/>
                        <a:latin typeface="Calibri" panose="020F0502020204030204" pitchFamily="34" charset="0"/>
                      </a:endParaRPr>
                    </a:p>
                  </a:txBody>
                  <a:tcPr marL="9525" marR="9525" marT="9525" marB="0" anchor="b">
                    <a:solidFill>
                      <a:schemeClr val="bg1">
                        <a:lumMod val="85000"/>
                      </a:schemeClr>
                    </a:solidFill>
                  </a:tcPr>
                </a:tc>
                <a:extLst>
                  <a:ext uri="{0D108BD9-81ED-4DB2-BD59-A6C34878D82A}">
                    <a16:rowId xmlns:a16="http://schemas.microsoft.com/office/drawing/2014/main" xmlns="" val="10000"/>
                  </a:ext>
                </a:extLst>
              </a:tr>
              <a:tr h="289560">
                <a:tc>
                  <a:txBody>
                    <a:bodyPr/>
                    <a:lstStyle/>
                    <a:p>
                      <a:pPr algn="l" fontAlgn="b"/>
                      <a:r>
                        <a:rPr lang="en-ZA" sz="1600" u="none" strike="noStrike" dirty="0" err="1">
                          <a:effectLst/>
                        </a:rPr>
                        <a:t>Thawale</a:t>
                      </a:r>
                      <a:r>
                        <a:rPr lang="en-ZA" sz="1600" u="none" strike="noStrike" dirty="0">
                          <a:effectLst/>
                        </a:rPr>
                        <a:t> bed nights</a:t>
                      </a:r>
                      <a:endParaRPr lang="en-ZA" sz="1600" b="0" i="0" u="none" strike="noStrike" dirty="0">
                        <a:solidFill>
                          <a:srgbClr val="000000"/>
                        </a:solidFill>
                        <a:effectLst/>
                        <a:latin typeface="Calibri" panose="020F0502020204030204" pitchFamily="34" charset="0"/>
                      </a:endParaRPr>
                    </a:p>
                  </a:txBody>
                  <a:tcPr marL="9525" marR="9525" marT="9525" marB="0" anchor="b">
                    <a:solidFill>
                      <a:schemeClr val="bg1">
                        <a:lumMod val="85000"/>
                      </a:schemeClr>
                    </a:solidFill>
                  </a:tcPr>
                </a:tc>
                <a:tc>
                  <a:txBody>
                    <a:bodyPr/>
                    <a:lstStyle/>
                    <a:p>
                      <a:pPr algn="r" fontAlgn="b"/>
                      <a:endParaRPr lang="en-ZA" sz="1600" b="0" i="0" u="none" strike="noStrike" dirty="0">
                        <a:solidFill>
                          <a:srgbClr val="000000"/>
                        </a:solidFill>
                        <a:effectLst/>
                        <a:latin typeface="Calibri" panose="020F0502020204030204" pitchFamily="34" charset="0"/>
                      </a:endParaRPr>
                    </a:p>
                  </a:txBody>
                  <a:tcPr marL="9525" marR="9525" marT="9525" marB="0" anchor="b">
                    <a:solidFill>
                      <a:schemeClr val="bg1">
                        <a:lumMod val="85000"/>
                      </a:schemeClr>
                    </a:solidFill>
                  </a:tcPr>
                </a:tc>
                <a:tc>
                  <a:txBody>
                    <a:bodyPr/>
                    <a:lstStyle/>
                    <a:p>
                      <a:pPr algn="r" fontAlgn="b"/>
                      <a:r>
                        <a:rPr lang="en-ZA" sz="1600" u="none" strike="noStrike" dirty="0">
                          <a:effectLst/>
                        </a:rPr>
                        <a:t>1889</a:t>
                      </a:r>
                      <a:endParaRPr lang="en-ZA" sz="1600" b="0" i="0" u="none" strike="noStrike" dirty="0">
                        <a:solidFill>
                          <a:srgbClr val="000000"/>
                        </a:solidFill>
                        <a:effectLst/>
                        <a:latin typeface="Calibri" panose="020F0502020204030204" pitchFamily="34" charset="0"/>
                      </a:endParaRPr>
                    </a:p>
                  </a:txBody>
                  <a:tcPr marL="9525" marR="9525" marT="9525" marB="0" anchor="b">
                    <a:solidFill>
                      <a:schemeClr val="bg1">
                        <a:lumMod val="85000"/>
                      </a:schemeClr>
                    </a:solidFill>
                  </a:tcPr>
                </a:tc>
                <a:tc>
                  <a:txBody>
                    <a:bodyPr/>
                    <a:lstStyle/>
                    <a:p>
                      <a:pPr algn="r" fontAlgn="b"/>
                      <a:endParaRPr lang="en-ZA" sz="1600" b="0" i="0" u="none" strike="noStrike" dirty="0">
                        <a:solidFill>
                          <a:srgbClr val="000000"/>
                        </a:solidFill>
                        <a:effectLst/>
                        <a:latin typeface="Calibri" panose="020F0502020204030204" pitchFamily="34" charset="0"/>
                      </a:endParaRPr>
                    </a:p>
                  </a:txBody>
                  <a:tcPr marL="9525" marR="9525" marT="9525" marB="0" anchor="b">
                    <a:solidFill>
                      <a:schemeClr val="bg1">
                        <a:lumMod val="85000"/>
                      </a:schemeClr>
                    </a:solidFill>
                  </a:tcPr>
                </a:tc>
                <a:extLst>
                  <a:ext uri="{0D108BD9-81ED-4DB2-BD59-A6C34878D82A}">
                    <a16:rowId xmlns:a16="http://schemas.microsoft.com/office/drawing/2014/main" xmlns="" val="10001"/>
                  </a:ext>
                </a:extLst>
              </a:tr>
              <a:tr h="289560">
                <a:tc>
                  <a:txBody>
                    <a:bodyPr/>
                    <a:lstStyle/>
                    <a:p>
                      <a:pPr algn="l" fontAlgn="b"/>
                      <a:r>
                        <a:rPr lang="en-ZA" sz="1600" u="none" strike="noStrike" dirty="0">
                          <a:effectLst/>
                        </a:rPr>
                        <a:t>Thawale occupancy</a:t>
                      </a:r>
                      <a:endParaRPr lang="en-ZA" sz="1600" b="0" i="0" u="none" strike="noStrike" dirty="0">
                        <a:solidFill>
                          <a:srgbClr val="000000"/>
                        </a:solidFill>
                        <a:effectLst/>
                        <a:latin typeface="Calibri" panose="020F0502020204030204" pitchFamily="34" charset="0"/>
                      </a:endParaRPr>
                    </a:p>
                  </a:txBody>
                  <a:tcPr marL="9525" marR="9525" marT="9525" marB="0" anchor="b">
                    <a:solidFill>
                      <a:schemeClr val="bg1">
                        <a:lumMod val="85000"/>
                      </a:schemeClr>
                    </a:solidFill>
                  </a:tcPr>
                </a:tc>
                <a:tc>
                  <a:txBody>
                    <a:bodyPr/>
                    <a:lstStyle/>
                    <a:p>
                      <a:pPr algn="r" fontAlgn="b"/>
                      <a:endParaRPr lang="en-ZA" sz="1600" b="0" i="0" u="none" strike="noStrike" dirty="0">
                        <a:solidFill>
                          <a:srgbClr val="000000"/>
                        </a:solidFill>
                        <a:effectLst/>
                        <a:latin typeface="Calibri" panose="020F0502020204030204" pitchFamily="34" charset="0"/>
                      </a:endParaRPr>
                    </a:p>
                  </a:txBody>
                  <a:tcPr marL="9525" marR="9525" marT="9525" marB="0" anchor="b">
                    <a:solidFill>
                      <a:schemeClr val="bg1">
                        <a:lumMod val="85000"/>
                      </a:schemeClr>
                    </a:solidFill>
                  </a:tcPr>
                </a:tc>
                <a:tc>
                  <a:txBody>
                    <a:bodyPr/>
                    <a:lstStyle/>
                    <a:p>
                      <a:pPr algn="r" fontAlgn="b"/>
                      <a:r>
                        <a:rPr lang="en-ZA" sz="1600" u="none" strike="noStrike" dirty="0">
                          <a:effectLst/>
                        </a:rPr>
                        <a:t>32%</a:t>
                      </a:r>
                      <a:endParaRPr lang="en-ZA" sz="1600" b="0" i="0" u="none" strike="noStrike" dirty="0">
                        <a:solidFill>
                          <a:srgbClr val="000000"/>
                        </a:solidFill>
                        <a:effectLst/>
                        <a:latin typeface="Calibri" panose="020F0502020204030204" pitchFamily="34" charset="0"/>
                      </a:endParaRPr>
                    </a:p>
                  </a:txBody>
                  <a:tcPr marL="9525" marR="9525" marT="9525" marB="0" anchor="b">
                    <a:solidFill>
                      <a:schemeClr val="bg1">
                        <a:lumMod val="85000"/>
                      </a:schemeClr>
                    </a:solidFill>
                  </a:tcPr>
                </a:tc>
                <a:tc>
                  <a:txBody>
                    <a:bodyPr/>
                    <a:lstStyle/>
                    <a:p>
                      <a:pPr algn="r" fontAlgn="b"/>
                      <a:endParaRPr lang="en-ZA" sz="1600" b="0" i="0" u="none" strike="noStrike" dirty="0">
                        <a:solidFill>
                          <a:srgbClr val="000000"/>
                        </a:solidFill>
                        <a:effectLst/>
                        <a:latin typeface="Calibri" panose="020F0502020204030204" pitchFamily="34" charset="0"/>
                      </a:endParaRPr>
                    </a:p>
                  </a:txBody>
                  <a:tcPr marL="9525" marR="9525" marT="9525" marB="0" anchor="b">
                    <a:solidFill>
                      <a:schemeClr val="bg1">
                        <a:lumMod val="85000"/>
                      </a:schemeClr>
                    </a:solidFill>
                  </a:tcPr>
                </a:tc>
                <a:extLst>
                  <a:ext uri="{0D108BD9-81ED-4DB2-BD59-A6C34878D82A}">
                    <a16:rowId xmlns:a16="http://schemas.microsoft.com/office/drawing/2014/main" xmlns="" val="10002"/>
                  </a:ext>
                </a:extLst>
              </a:tr>
            </a:tbl>
          </a:graphicData>
        </a:graphic>
      </p:graphicFrame>
      <p:graphicFrame>
        <p:nvGraphicFramePr>
          <p:cNvPr id="6" name="Chart 5"/>
          <p:cNvGraphicFramePr>
            <a:graphicFrameLocks/>
          </p:cNvGraphicFramePr>
          <p:nvPr>
            <p:extLst>
              <p:ext uri="{D42A27DB-BD31-4B8C-83A1-F6EECF244321}">
                <p14:modId xmlns:p14="http://schemas.microsoft.com/office/powerpoint/2010/main" val="1832721332"/>
              </p:ext>
            </p:extLst>
          </p:nvPr>
        </p:nvGraphicFramePr>
        <p:xfrm>
          <a:off x="152399" y="1154266"/>
          <a:ext cx="5715000" cy="37338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 name="Table 2"/>
          <p:cNvGraphicFramePr>
            <a:graphicFrameLocks noGrp="1"/>
          </p:cNvGraphicFramePr>
          <p:nvPr>
            <p:extLst>
              <p:ext uri="{D42A27DB-BD31-4B8C-83A1-F6EECF244321}">
                <p14:modId xmlns:p14="http://schemas.microsoft.com/office/powerpoint/2010/main" val="1897067610"/>
              </p:ext>
            </p:extLst>
          </p:nvPr>
        </p:nvGraphicFramePr>
        <p:xfrm>
          <a:off x="5867399" y="1154266"/>
          <a:ext cx="3205739" cy="1547167"/>
        </p:xfrm>
        <a:graphic>
          <a:graphicData uri="http://schemas.openxmlformats.org/drawingml/2006/table">
            <a:tbl>
              <a:tblPr>
                <a:tableStyleId>{5C22544A-7EE6-4342-B048-85BDC9FD1C3A}</a:tableStyleId>
              </a:tblPr>
              <a:tblGrid>
                <a:gridCol w="2255890">
                  <a:extLst>
                    <a:ext uri="{9D8B030D-6E8A-4147-A177-3AD203B41FA5}">
                      <a16:colId xmlns:a16="http://schemas.microsoft.com/office/drawing/2014/main" xmlns="" val="20000"/>
                    </a:ext>
                  </a:extLst>
                </a:gridCol>
                <a:gridCol w="949849">
                  <a:extLst>
                    <a:ext uri="{9D8B030D-6E8A-4147-A177-3AD203B41FA5}">
                      <a16:colId xmlns:a16="http://schemas.microsoft.com/office/drawing/2014/main" xmlns="" val="20001"/>
                    </a:ext>
                  </a:extLst>
                </a:gridCol>
              </a:tblGrid>
              <a:tr h="299266">
                <a:tc>
                  <a:txBody>
                    <a:bodyPr/>
                    <a:lstStyle/>
                    <a:p>
                      <a:pPr algn="l" fontAlgn="b"/>
                      <a:r>
                        <a:rPr lang="en-ZA" sz="1400" b="1" i="0" u="none" strike="noStrike" dirty="0">
                          <a:solidFill>
                            <a:srgbClr val="000000"/>
                          </a:solidFill>
                          <a:effectLst/>
                          <a:latin typeface="Calibri" panose="020F0502020204030204" pitchFamily="34" charset="0"/>
                        </a:rPr>
                        <a:t>Visitor category</a:t>
                      </a:r>
                    </a:p>
                  </a:txBody>
                  <a:tcPr marL="9525" marR="9525" marT="9525" marB="0" anchor="b">
                    <a:solidFill>
                      <a:schemeClr val="bg1">
                        <a:lumMod val="85000"/>
                      </a:schemeClr>
                    </a:solidFill>
                  </a:tcPr>
                </a:tc>
                <a:tc>
                  <a:txBody>
                    <a:bodyPr/>
                    <a:lstStyle/>
                    <a:p>
                      <a:pPr algn="r" fontAlgn="b"/>
                      <a:r>
                        <a:rPr lang="en-ZA" sz="1400" b="1" u="none" strike="noStrike" dirty="0">
                          <a:effectLst/>
                        </a:rPr>
                        <a:t>2016</a:t>
                      </a:r>
                      <a:endParaRPr lang="en-ZA" sz="1400" b="1" i="0" u="none" strike="noStrike" dirty="0">
                        <a:solidFill>
                          <a:srgbClr val="000000"/>
                        </a:solidFill>
                        <a:effectLst/>
                        <a:latin typeface="Calibri" panose="020F0502020204030204" pitchFamily="34" charset="0"/>
                      </a:endParaRPr>
                    </a:p>
                  </a:txBody>
                  <a:tcPr marL="9525" marR="9525" marT="9525" marB="0" anchor="b">
                    <a:solidFill>
                      <a:schemeClr val="bg1">
                        <a:lumMod val="85000"/>
                      </a:schemeClr>
                    </a:solidFill>
                  </a:tcPr>
                </a:tc>
                <a:extLst>
                  <a:ext uri="{0D108BD9-81ED-4DB2-BD59-A6C34878D82A}">
                    <a16:rowId xmlns:a16="http://schemas.microsoft.com/office/drawing/2014/main" xmlns="" val="10000"/>
                  </a:ext>
                </a:extLst>
              </a:tr>
              <a:tr h="299266">
                <a:tc>
                  <a:txBody>
                    <a:bodyPr/>
                    <a:lstStyle/>
                    <a:p>
                      <a:pPr algn="l" fontAlgn="b"/>
                      <a:endParaRPr lang="en-ZA" sz="1400" b="0" i="0" u="none" strike="noStrike">
                        <a:solidFill>
                          <a:srgbClr val="000000"/>
                        </a:solidFill>
                        <a:effectLst/>
                        <a:latin typeface="Calibri" panose="020F0502020204030204" pitchFamily="34" charset="0"/>
                      </a:endParaRPr>
                    </a:p>
                  </a:txBody>
                  <a:tcPr marL="9525" marR="9525" marT="9525" marB="0" anchor="b">
                    <a:solidFill>
                      <a:schemeClr val="bg1">
                        <a:lumMod val="85000"/>
                      </a:schemeClr>
                    </a:solidFill>
                  </a:tcPr>
                </a:tc>
                <a:tc>
                  <a:txBody>
                    <a:bodyPr/>
                    <a:lstStyle/>
                    <a:p>
                      <a:pPr algn="l" fontAlgn="b"/>
                      <a:endParaRPr lang="en-ZA" sz="1400" b="0" i="0" u="none" strike="noStrike">
                        <a:solidFill>
                          <a:srgbClr val="000000"/>
                        </a:solidFill>
                        <a:effectLst/>
                        <a:latin typeface="Calibri" panose="020F0502020204030204" pitchFamily="34" charset="0"/>
                      </a:endParaRPr>
                    </a:p>
                  </a:txBody>
                  <a:tcPr marL="9525" marR="9525" marT="9525" marB="0" anchor="b">
                    <a:solidFill>
                      <a:schemeClr val="bg1">
                        <a:lumMod val="85000"/>
                      </a:schemeClr>
                    </a:solidFill>
                  </a:tcPr>
                </a:tc>
                <a:extLst>
                  <a:ext uri="{0D108BD9-81ED-4DB2-BD59-A6C34878D82A}">
                    <a16:rowId xmlns:a16="http://schemas.microsoft.com/office/drawing/2014/main" xmlns="" val="10001"/>
                  </a:ext>
                </a:extLst>
              </a:tr>
              <a:tr h="299266">
                <a:tc>
                  <a:txBody>
                    <a:bodyPr/>
                    <a:lstStyle/>
                    <a:p>
                      <a:pPr algn="l" fontAlgn="b"/>
                      <a:r>
                        <a:rPr lang="en-ZA" sz="1400" u="none" strike="noStrike">
                          <a:effectLst/>
                        </a:rPr>
                        <a:t>Malawian</a:t>
                      </a:r>
                      <a:endParaRPr lang="en-ZA" sz="1400" b="0" i="0" u="none" strike="noStrike">
                        <a:solidFill>
                          <a:srgbClr val="000000"/>
                        </a:solidFill>
                        <a:effectLst/>
                        <a:latin typeface="Calibri" panose="020F0502020204030204" pitchFamily="34" charset="0"/>
                      </a:endParaRPr>
                    </a:p>
                  </a:txBody>
                  <a:tcPr marL="9525" marR="9525" marT="9525" marB="0" anchor="b">
                    <a:solidFill>
                      <a:schemeClr val="bg1">
                        <a:lumMod val="85000"/>
                      </a:schemeClr>
                    </a:solidFill>
                  </a:tcPr>
                </a:tc>
                <a:tc>
                  <a:txBody>
                    <a:bodyPr/>
                    <a:lstStyle/>
                    <a:p>
                      <a:pPr algn="r" fontAlgn="b"/>
                      <a:r>
                        <a:rPr lang="en-ZA" sz="1400" u="none" strike="noStrike">
                          <a:effectLst/>
                        </a:rPr>
                        <a:t>3817</a:t>
                      </a:r>
                      <a:endParaRPr lang="en-ZA" sz="1400" b="0" i="0" u="none" strike="noStrike">
                        <a:solidFill>
                          <a:srgbClr val="000000"/>
                        </a:solidFill>
                        <a:effectLst/>
                        <a:latin typeface="Calibri" panose="020F0502020204030204" pitchFamily="34" charset="0"/>
                      </a:endParaRPr>
                    </a:p>
                  </a:txBody>
                  <a:tcPr marL="9525" marR="9525" marT="9525" marB="0" anchor="b">
                    <a:solidFill>
                      <a:schemeClr val="bg1">
                        <a:lumMod val="85000"/>
                      </a:schemeClr>
                    </a:solidFill>
                  </a:tcPr>
                </a:tc>
                <a:extLst>
                  <a:ext uri="{0D108BD9-81ED-4DB2-BD59-A6C34878D82A}">
                    <a16:rowId xmlns:a16="http://schemas.microsoft.com/office/drawing/2014/main" xmlns="" val="10002"/>
                  </a:ext>
                </a:extLst>
              </a:tr>
              <a:tr h="350103">
                <a:tc>
                  <a:txBody>
                    <a:bodyPr/>
                    <a:lstStyle/>
                    <a:p>
                      <a:pPr algn="l" fontAlgn="b"/>
                      <a:r>
                        <a:rPr lang="en-ZA" sz="1400" u="none" strike="noStrike">
                          <a:effectLst/>
                        </a:rPr>
                        <a:t>Resident /  SADC</a:t>
                      </a:r>
                      <a:endParaRPr lang="en-ZA" sz="1400" b="0" i="0" u="none" strike="noStrike">
                        <a:solidFill>
                          <a:srgbClr val="000000"/>
                        </a:solidFill>
                        <a:effectLst/>
                        <a:latin typeface="Calibri" panose="020F0502020204030204" pitchFamily="34" charset="0"/>
                      </a:endParaRPr>
                    </a:p>
                  </a:txBody>
                  <a:tcPr marL="9525" marR="9525" marT="9525" marB="0" anchor="b">
                    <a:solidFill>
                      <a:schemeClr val="bg1">
                        <a:lumMod val="85000"/>
                      </a:schemeClr>
                    </a:solidFill>
                  </a:tcPr>
                </a:tc>
                <a:tc>
                  <a:txBody>
                    <a:bodyPr/>
                    <a:lstStyle/>
                    <a:p>
                      <a:pPr algn="r" fontAlgn="b"/>
                      <a:r>
                        <a:rPr lang="en-ZA" sz="1400" u="none" strike="noStrike">
                          <a:effectLst/>
                        </a:rPr>
                        <a:t>2717</a:t>
                      </a:r>
                      <a:endParaRPr lang="en-ZA" sz="1400" b="0" i="0" u="none" strike="noStrike">
                        <a:solidFill>
                          <a:srgbClr val="000000"/>
                        </a:solidFill>
                        <a:effectLst/>
                        <a:latin typeface="Calibri" panose="020F0502020204030204" pitchFamily="34" charset="0"/>
                      </a:endParaRPr>
                    </a:p>
                  </a:txBody>
                  <a:tcPr marL="9525" marR="9525" marT="9525" marB="0" anchor="b">
                    <a:solidFill>
                      <a:schemeClr val="bg1">
                        <a:lumMod val="85000"/>
                      </a:schemeClr>
                    </a:solidFill>
                  </a:tcPr>
                </a:tc>
                <a:extLst>
                  <a:ext uri="{0D108BD9-81ED-4DB2-BD59-A6C34878D82A}">
                    <a16:rowId xmlns:a16="http://schemas.microsoft.com/office/drawing/2014/main" xmlns="" val="10003"/>
                  </a:ext>
                </a:extLst>
              </a:tr>
              <a:tr h="299266">
                <a:tc>
                  <a:txBody>
                    <a:bodyPr/>
                    <a:lstStyle/>
                    <a:p>
                      <a:pPr algn="l" fontAlgn="b"/>
                      <a:r>
                        <a:rPr lang="en-ZA" sz="1400" u="none" strike="noStrike">
                          <a:effectLst/>
                        </a:rPr>
                        <a:t>International</a:t>
                      </a:r>
                      <a:endParaRPr lang="en-ZA" sz="1400" b="0" i="0" u="none" strike="noStrike">
                        <a:solidFill>
                          <a:srgbClr val="000000"/>
                        </a:solidFill>
                        <a:effectLst/>
                        <a:latin typeface="Calibri" panose="020F0502020204030204" pitchFamily="34" charset="0"/>
                      </a:endParaRPr>
                    </a:p>
                  </a:txBody>
                  <a:tcPr marL="9525" marR="9525" marT="9525" marB="0" anchor="b">
                    <a:solidFill>
                      <a:schemeClr val="bg1">
                        <a:lumMod val="85000"/>
                      </a:schemeClr>
                    </a:solidFill>
                  </a:tcPr>
                </a:tc>
                <a:tc>
                  <a:txBody>
                    <a:bodyPr/>
                    <a:lstStyle/>
                    <a:p>
                      <a:pPr algn="r" fontAlgn="b"/>
                      <a:r>
                        <a:rPr lang="en-ZA" sz="1400" u="none" strike="noStrike" dirty="0">
                          <a:effectLst/>
                        </a:rPr>
                        <a:t>1484</a:t>
                      </a:r>
                      <a:endParaRPr lang="en-ZA" sz="1400" b="0" i="0" u="none" strike="noStrike" dirty="0">
                        <a:solidFill>
                          <a:srgbClr val="000000"/>
                        </a:solidFill>
                        <a:effectLst/>
                        <a:latin typeface="Calibri" panose="020F0502020204030204" pitchFamily="34" charset="0"/>
                      </a:endParaRPr>
                    </a:p>
                  </a:txBody>
                  <a:tcPr marL="9525" marR="9525" marT="9525" marB="0" anchor="b">
                    <a:solidFill>
                      <a:schemeClr val="bg1">
                        <a:lumMod val="85000"/>
                      </a:schemeClr>
                    </a:solidFill>
                  </a:tcPr>
                </a:tc>
                <a:extLst>
                  <a:ext uri="{0D108BD9-81ED-4DB2-BD59-A6C34878D82A}">
                    <a16:rowId xmlns:a16="http://schemas.microsoft.com/office/drawing/2014/main" xmlns="" val="10004"/>
                  </a:ext>
                </a:extLst>
              </a:tr>
            </a:tbl>
          </a:graphicData>
        </a:graphic>
      </p:graphicFrame>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67399" y="2745204"/>
            <a:ext cx="3276601" cy="4112795"/>
          </a:xfrm>
          <a:prstGeom prst="rect">
            <a:avLst/>
          </a:prstGeom>
        </p:spPr>
      </p:pic>
      <p:sp>
        <p:nvSpPr>
          <p:cNvPr id="9" name="Text Box 5"/>
          <p:cNvSpPr txBox="1">
            <a:spLocks noChangeArrowheads="1"/>
          </p:cNvSpPr>
          <p:nvPr/>
        </p:nvSpPr>
        <p:spPr bwMode="auto">
          <a:xfrm>
            <a:off x="0" y="0"/>
            <a:ext cx="9144000" cy="1077218"/>
          </a:xfrm>
          <a:prstGeom prst="rect">
            <a:avLst/>
          </a:prstGeom>
          <a:solidFill>
            <a:srgbClr val="336600"/>
          </a:solidFill>
          <a:ln>
            <a:noFill/>
          </a:ln>
          <a:extLst/>
        </p:spPr>
        <p:txBody>
          <a:bodyPr>
            <a:spAutoFit/>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lgn="ctr" eaLnBrk="1" fontAlgn="base" hangingPunct="1">
              <a:spcBef>
                <a:spcPct val="0"/>
              </a:spcBef>
              <a:spcAft>
                <a:spcPct val="0"/>
              </a:spcAft>
              <a:buClrTx/>
              <a:buSzTx/>
              <a:buFontTx/>
              <a:buNone/>
            </a:pPr>
            <a:r>
              <a:rPr lang="en-US" altLang="en-US" sz="3200" dirty="0">
                <a:solidFill>
                  <a:schemeClr val="bg1"/>
                </a:solidFill>
                <a:latin typeface="Arial" panose="020B0604020202020204" pitchFamily="34" charset="0"/>
                <a:cs typeface="Arial" panose="020B0604020202020204" pitchFamily="34" charset="0"/>
              </a:rPr>
              <a:t>Tourism and Park Income</a:t>
            </a:r>
          </a:p>
          <a:p>
            <a:pPr algn="ctr" eaLnBrk="1" fontAlgn="base" hangingPunct="1">
              <a:spcBef>
                <a:spcPct val="0"/>
              </a:spcBef>
              <a:spcAft>
                <a:spcPct val="0"/>
              </a:spcAft>
              <a:buClrTx/>
              <a:buSzTx/>
              <a:buFontTx/>
              <a:buNone/>
            </a:pPr>
            <a:endParaRPr lang="en-US" altLang="en-US" sz="3200" dirty="0">
              <a:solidFill>
                <a:schemeClr val="bg1"/>
              </a:solidFill>
              <a:latin typeface="Times New Roman" pitchFamily="18" charset="0"/>
              <a:cs typeface="Times New Roman" pitchFamily="18" charset="0"/>
            </a:endParaRPr>
          </a:p>
        </p:txBody>
      </p:sp>
      <p:pic>
        <p:nvPicPr>
          <p:cNvPr id="7"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85584" y="-70083"/>
            <a:ext cx="787554" cy="654858"/>
          </a:xfrm>
          <a:prstGeom prst="rect">
            <a:avLst/>
          </a:prstGeom>
          <a:solidFill>
            <a:schemeClr val="bg1">
              <a:lumMod val="85000"/>
            </a:schemeClr>
          </a:solidFill>
          <a:ln>
            <a:noFill/>
          </a:ln>
          <a:effectLst/>
          <a:extLst/>
        </p:spPr>
      </p:pic>
    </p:spTree>
    <p:extLst>
      <p:ext uri="{BB962C8B-B14F-4D97-AF65-F5344CB8AC3E}">
        <p14:creationId xmlns:p14="http://schemas.microsoft.com/office/powerpoint/2010/main" val="4039254943"/>
      </p:ext>
    </p:extLst>
  </p:cSld>
  <p:clrMapOvr>
    <a:masterClrMapping/>
  </p:clrMapOvr>
  <mc:AlternateContent xmlns:mc="http://schemas.openxmlformats.org/markup-compatibility/2006" xmlns:p14="http://schemas.microsoft.com/office/powerpoint/2010/main">
    <mc:Choice Requires="p14">
      <p:transition>
        <p14:warp dir="in"/>
      </p:transition>
    </mc:Choice>
    <mc:Fallback xmlns="">
      <p:transition>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AutoShape 97"/>
          <p:cNvSpPr>
            <a:spLocks noChangeAspect="1" noChangeArrowheads="1"/>
          </p:cNvSpPr>
          <p:nvPr/>
        </p:nvSpPr>
        <p:spPr bwMode="auto">
          <a:xfrm>
            <a:off x="1952779" y="1425406"/>
            <a:ext cx="5265277" cy="5022174"/>
          </a:xfrm>
          <a:custGeom>
            <a:avLst/>
            <a:gdLst>
              <a:gd name="T0" fmla="*/ 1538 w 21600"/>
              <a:gd name="T1" fmla="*/ 0 h 21600"/>
              <a:gd name="T2" fmla="*/ 450 w 21600"/>
              <a:gd name="T3" fmla="*/ 433 h 21600"/>
              <a:gd name="T4" fmla="*/ 0 w 21600"/>
              <a:gd name="T5" fmla="*/ 1479 h 21600"/>
              <a:gd name="T6" fmla="*/ 450 w 21600"/>
              <a:gd name="T7" fmla="*/ 2525 h 21600"/>
              <a:gd name="T8" fmla="*/ 1538 w 21600"/>
              <a:gd name="T9" fmla="*/ 2958 h 21600"/>
              <a:gd name="T10" fmla="*/ 2626 w 21600"/>
              <a:gd name="T11" fmla="*/ 2525 h 21600"/>
              <a:gd name="T12" fmla="*/ 3076 w 21600"/>
              <a:gd name="T13" fmla="*/ 1479 h 21600"/>
              <a:gd name="T14" fmla="*/ 2626 w 21600"/>
              <a:gd name="T15" fmla="*/ 433 h 21600"/>
              <a:gd name="T16" fmla="*/ 0 60000 65536"/>
              <a:gd name="T17" fmla="*/ 0 60000 65536"/>
              <a:gd name="T18" fmla="*/ 0 60000 65536"/>
              <a:gd name="T19" fmla="*/ 0 60000 65536"/>
              <a:gd name="T20" fmla="*/ 0 60000 65536"/>
              <a:gd name="T21" fmla="*/ 0 60000 65536"/>
              <a:gd name="T22" fmla="*/ 0 60000 65536"/>
              <a:gd name="T23" fmla="*/ 0 60000 65536"/>
              <a:gd name="T24" fmla="*/ 3160 w 21600"/>
              <a:gd name="T25" fmla="*/ 3162 h 21600"/>
              <a:gd name="T26" fmla="*/ 18440 w 21600"/>
              <a:gd name="T27" fmla="*/ 18438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751" y="10800"/>
                </a:moveTo>
                <a:cubicBezTo>
                  <a:pt x="751" y="16350"/>
                  <a:pt x="5250" y="20849"/>
                  <a:pt x="10800" y="20849"/>
                </a:cubicBezTo>
                <a:cubicBezTo>
                  <a:pt x="16350" y="20849"/>
                  <a:pt x="20849" y="16350"/>
                  <a:pt x="20849" y="10800"/>
                </a:cubicBezTo>
                <a:cubicBezTo>
                  <a:pt x="20849" y="5250"/>
                  <a:pt x="16350" y="751"/>
                  <a:pt x="10800" y="751"/>
                </a:cubicBezTo>
                <a:cubicBezTo>
                  <a:pt x="5250" y="751"/>
                  <a:pt x="751" y="5250"/>
                  <a:pt x="751" y="10800"/>
                </a:cubicBezTo>
                <a:close/>
              </a:path>
            </a:pathLst>
          </a:custGeom>
          <a:solidFill>
            <a:srgbClr val="BEE395"/>
          </a:solidFill>
          <a:ln w="9525">
            <a:solidFill>
              <a:schemeClr val="tx1"/>
            </a:solidFill>
            <a:round/>
            <a:headEnd/>
            <a:tailEnd/>
          </a:ln>
        </p:spPr>
        <p:txBody>
          <a:bodyPr wrap="none" anchor="ctr"/>
          <a:lstStyle/>
          <a:p>
            <a:endParaRPr lang="en-ZA">
              <a:solidFill>
                <a:prstClr val="black"/>
              </a:solidFill>
            </a:endParaRPr>
          </a:p>
        </p:txBody>
      </p:sp>
      <p:sp>
        <p:nvSpPr>
          <p:cNvPr id="2054" name="Oval 70"/>
          <p:cNvSpPr>
            <a:spLocks noChangeAspect="1" noChangeArrowheads="1"/>
          </p:cNvSpPr>
          <p:nvPr/>
        </p:nvSpPr>
        <p:spPr bwMode="auto">
          <a:xfrm>
            <a:off x="3621868" y="3021935"/>
            <a:ext cx="1836049" cy="1810419"/>
          </a:xfrm>
          <a:prstGeom prst="ellipse">
            <a:avLst/>
          </a:prstGeom>
          <a:solidFill>
            <a:srgbClr val="99CC00"/>
          </a:solidFill>
          <a:ln w="12700" cap="rnd" algn="ctr">
            <a:solidFill>
              <a:srgbClr val="000000"/>
            </a:solidFill>
            <a:round/>
            <a:headEnd/>
            <a:tailEnd/>
          </a:ln>
        </p:spPr>
        <p:txBody>
          <a:bodyPr anchor="ctr" anchorCtr="1"/>
          <a:lstStyle/>
          <a:p>
            <a:pPr algn="ctr"/>
            <a:r>
              <a:rPr lang="en-US" sz="1600" dirty="0" err="1">
                <a:solidFill>
                  <a:prstClr val="black"/>
                </a:solidFill>
              </a:rPr>
              <a:t>Majete</a:t>
            </a:r>
            <a:r>
              <a:rPr lang="en-US" sz="1600" dirty="0">
                <a:solidFill>
                  <a:prstClr val="black"/>
                </a:solidFill>
              </a:rPr>
              <a:t> Wildlife Reserve </a:t>
            </a:r>
            <a:endParaRPr lang="en-US" dirty="0">
              <a:solidFill>
                <a:prstClr val="black"/>
              </a:solidFill>
            </a:endParaRPr>
          </a:p>
        </p:txBody>
      </p:sp>
      <p:sp>
        <p:nvSpPr>
          <p:cNvPr id="2055" name="Freeform 71"/>
          <p:cNvSpPr>
            <a:spLocks noChangeAspect="1"/>
          </p:cNvSpPr>
          <p:nvPr/>
        </p:nvSpPr>
        <p:spPr bwMode="auto">
          <a:xfrm rot="179019">
            <a:off x="3294900" y="2394796"/>
            <a:ext cx="1143647" cy="1128553"/>
          </a:xfrm>
          <a:custGeom>
            <a:avLst/>
            <a:gdLst>
              <a:gd name="T0" fmla="*/ 0 w 822"/>
              <a:gd name="T1" fmla="*/ 649 h 820"/>
              <a:gd name="T2" fmla="*/ 9 w 822"/>
              <a:gd name="T3" fmla="*/ 632 h 820"/>
              <a:gd name="T4" fmla="*/ 16 w 822"/>
              <a:gd name="T5" fmla="*/ 618 h 820"/>
              <a:gd name="T6" fmla="*/ 24 w 822"/>
              <a:gd name="T7" fmla="*/ 603 h 820"/>
              <a:gd name="T8" fmla="*/ 31 w 822"/>
              <a:gd name="T9" fmla="*/ 589 h 820"/>
              <a:gd name="T10" fmla="*/ 39 w 822"/>
              <a:gd name="T11" fmla="*/ 575 h 820"/>
              <a:gd name="T12" fmla="*/ 49 w 822"/>
              <a:gd name="T13" fmla="*/ 560 h 820"/>
              <a:gd name="T14" fmla="*/ 57 w 822"/>
              <a:gd name="T15" fmla="*/ 546 h 820"/>
              <a:gd name="T16" fmla="*/ 66 w 822"/>
              <a:gd name="T17" fmla="*/ 531 h 820"/>
              <a:gd name="T18" fmla="*/ 77 w 822"/>
              <a:gd name="T19" fmla="*/ 514 h 820"/>
              <a:gd name="T20" fmla="*/ 90 w 822"/>
              <a:gd name="T21" fmla="*/ 498 h 820"/>
              <a:gd name="T22" fmla="*/ 100 w 822"/>
              <a:gd name="T23" fmla="*/ 484 h 820"/>
              <a:gd name="T24" fmla="*/ 111 w 822"/>
              <a:gd name="T25" fmla="*/ 470 h 820"/>
              <a:gd name="T26" fmla="*/ 123 w 822"/>
              <a:gd name="T27" fmla="*/ 454 h 820"/>
              <a:gd name="T28" fmla="*/ 136 w 822"/>
              <a:gd name="T29" fmla="*/ 437 h 820"/>
              <a:gd name="T30" fmla="*/ 148 w 822"/>
              <a:gd name="T31" fmla="*/ 423 h 820"/>
              <a:gd name="T32" fmla="*/ 162 w 822"/>
              <a:gd name="T33" fmla="*/ 407 h 820"/>
              <a:gd name="T34" fmla="*/ 175 w 822"/>
              <a:gd name="T35" fmla="*/ 394 h 820"/>
              <a:gd name="T36" fmla="*/ 190 w 822"/>
              <a:gd name="T37" fmla="*/ 376 h 820"/>
              <a:gd name="T38" fmla="*/ 204 w 822"/>
              <a:gd name="T39" fmla="*/ 361 h 820"/>
              <a:gd name="T40" fmla="*/ 218 w 822"/>
              <a:gd name="T41" fmla="*/ 349 h 820"/>
              <a:gd name="T42" fmla="*/ 234 w 822"/>
              <a:gd name="T43" fmla="*/ 334 h 820"/>
              <a:gd name="T44" fmla="*/ 245 w 822"/>
              <a:gd name="T45" fmla="*/ 323 h 820"/>
              <a:gd name="T46" fmla="*/ 260 w 822"/>
              <a:gd name="T47" fmla="*/ 311 h 820"/>
              <a:gd name="T48" fmla="*/ 275 w 822"/>
              <a:gd name="T49" fmla="*/ 298 h 820"/>
              <a:gd name="T50" fmla="*/ 293 w 822"/>
              <a:gd name="T51" fmla="*/ 284 h 820"/>
              <a:gd name="T52" fmla="*/ 308 w 822"/>
              <a:gd name="T53" fmla="*/ 273 h 820"/>
              <a:gd name="T54" fmla="*/ 325 w 822"/>
              <a:gd name="T55" fmla="*/ 259 h 820"/>
              <a:gd name="T56" fmla="*/ 345 w 822"/>
              <a:gd name="T57" fmla="*/ 245 h 820"/>
              <a:gd name="T58" fmla="*/ 363 w 822"/>
              <a:gd name="T59" fmla="*/ 231 h 820"/>
              <a:gd name="T60" fmla="*/ 383 w 822"/>
              <a:gd name="T61" fmla="*/ 218 h 820"/>
              <a:gd name="T62" fmla="*/ 403 w 822"/>
              <a:gd name="T63" fmla="*/ 205 h 820"/>
              <a:gd name="T64" fmla="*/ 424 w 822"/>
              <a:gd name="T65" fmla="*/ 193 h 820"/>
              <a:gd name="T66" fmla="*/ 446 w 822"/>
              <a:gd name="T67" fmla="*/ 181 h 820"/>
              <a:gd name="T68" fmla="*/ 465 w 822"/>
              <a:gd name="T69" fmla="*/ 172 h 820"/>
              <a:gd name="T70" fmla="*/ 483 w 822"/>
              <a:gd name="T71" fmla="*/ 162 h 820"/>
              <a:gd name="T72" fmla="*/ 504 w 822"/>
              <a:gd name="T73" fmla="*/ 153 h 820"/>
              <a:gd name="T74" fmla="*/ 519 w 822"/>
              <a:gd name="T75" fmla="*/ 147 h 820"/>
              <a:gd name="T76" fmla="*/ 456 w 822"/>
              <a:gd name="T77" fmla="*/ 0 h 820"/>
              <a:gd name="T78" fmla="*/ 821 w 822"/>
              <a:gd name="T79" fmla="*/ 209 h 820"/>
              <a:gd name="T80" fmla="*/ 726 w 822"/>
              <a:gd name="T81" fmla="*/ 643 h 820"/>
              <a:gd name="T82" fmla="*/ 667 w 822"/>
              <a:gd name="T83" fmla="*/ 514 h 820"/>
              <a:gd name="T84" fmla="*/ 642 w 822"/>
              <a:gd name="T85" fmla="*/ 526 h 820"/>
              <a:gd name="T86" fmla="*/ 619 w 822"/>
              <a:gd name="T87" fmla="*/ 539 h 820"/>
              <a:gd name="T88" fmla="*/ 594 w 822"/>
              <a:gd name="T89" fmla="*/ 555 h 820"/>
              <a:gd name="T90" fmla="*/ 566 w 822"/>
              <a:gd name="T91" fmla="*/ 572 h 820"/>
              <a:gd name="T92" fmla="*/ 545 w 822"/>
              <a:gd name="T93" fmla="*/ 588 h 820"/>
              <a:gd name="T94" fmla="*/ 524 w 822"/>
              <a:gd name="T95" fmla="*/ 606 h 820"/>
              <a:gd name="T96" fmla="*/ 503 w 822"/>
              <a:gd name="T97" fmla="*/ 623 h 820"/>
              <a:gd name="T98" fmla="*/ 485 w 822"/>
              <a:gd name="T99" fmla="*/ 641 h 820"/>
              <a:gd name="T100" fmla="*/ 468 w 822"/>
              <a:gd name="T101" fmla="*/ 660 h 820"/>
              <a:gd name="T102" fmla="*/ 449 w 822"/>
              <a:gd name="T103" fmla="*/ 680 h 820"/>
              <a:gd name="T104" fmla="*/ 433 w 822"/>
              <a:gd name="T105" fmla="*/ 700 h 820"/>
              <a:gd name="T106" fmla="*/ 417 w 822"/>
              <a:gd name="T107" fmla="*/ 720 h 820"/>
              <a:gd name="T108" fmla="*/ 404 w 822"/>
              <a:gd name="T109" fmla="*/ 738 h 820"/>
              <a:gd name="T110" fmla="*/ 389 w 822"/>
              <a:gd name="T111" fmla="*/ 763 h 820"/>
              <a:gd name="T112" fmla="*/ 375 w 822"/>
              <a:gd name="T113" fmla="*/ 785 h 820"/>
              <a:gd name="T114" fmla="*/ 368 w 822"/>
              <a:gd name="T115" fmla="*/ 802 h 820"/>
              <a:gd name="T116" fmla="*/ 358 w 822"/>
              <a:gd name="T117" fmla="*/ 819 h 820"/>
              <a:gd name="T118" fmla="*/ 0 w 822"/>
              <a:gd name="T119" fmla="*/ 649 h 82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822"/>
              <a:gd name="T181" fmla="*/ 0 h 820"/>
              <a:gd name="T182" fmla="*/ 822 w 822"/>
              <a:gd name="T183" fmla="*/ 820 h 82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822" h="820">
                <a:moveTo>
                  <a:pt x="0" y="649"/>
                </a:moveTo>
                <a:lnTo>
                  <a:pt x="9" y="632"/>
                </a:lnTo>
                <a:lnTo>
                  <a:pt x="16" y="618"/>
                </a:lnTo>
                <a:lnTo>
                  <a:pt x="24" y="603"/>
                </a:lnTo>
                <a:lnTo>
                  <a:pt x="31" y="589"/>
                </a:lnTo>
                <a:lnTo>
                  <a:pt x="39" y="575"/>
                </a:lnTo>
                <a:lnTo>
                  <a:pt x="49" y="560"/>
                </a:lnTo>
                <a:lnTo>
                  <a:pt x="57" y="546"/>
                </a:lnTo>
                <a:lnTo>
                  <a:pt x="66" y="531"/>
                </a:lnTo>
                <a:lnTo>
                  <a:pt x="77" y="514"/>
                </a:lnTo>
                <a:lnTo>
                  <a:pt x="90" y="498"/>
                </a:lnTo>
                <a:lnTo>
                  <a:pt x="100" y="484"/>
                </a:lnTo>
                <a:lnTo>
                  <a:pt x="111" y="470"/>
                </a:lnTo>
                <a:lnTo>
                  <a:pt x="123" y="454"/>
                </a:lnTo>
                <a:lnTo>
                  <a:pt x="136" y="437"/>
                </a:lnTo>
                <a:lnTo>
                  <a:pt x="148" y="423"/>
                </a:lnTo>
                <a:lnTo>
                  <a:pt x="162" y="407"/>
                </a:lnTo>
                <a:lnTo>
                  <a:pt x="175" y="394"/>
                </a:lnTo>
                <a:lnTo>
                  <a:pt x="190" y="376"/>
                </a:lnTo>
                <a:lnTo>
                  <a:pt x="204" y="361"/>
                </a:lnTo>
                <a:lnTo>
                  <a:pt x="218" y="349"/>
                </a:lnTo>
                <a:lnTo>
                  <a:pt x="234" y="334"/>
                </a:lnTo>
                <a:lnTo>
                  <a:pt x="245" y="323"/>
                </a:lnTo>
                <a:lnTo>
                  <a:pt x="260" y="311"/>
                </a:lnTo>
                <a:lnTo>
                  <a:pt x="275" y="298"/>
                </a:lnTo>
                <a:lnTo>
                  <a:pt x="293" y="284"/>
                </a:lnTo>
                <a:lnTo>
                  <a:pt x="308" y="273"/>
                </a:lnTo>
                <a:lnTo>
                  <a:pt x="325" y="259"/>
                </a:lnTo>
                <a:lnTo>
                  <a:pt x="345" y="245"/>
                </a:lnTo>
                <a:lnTo>
                  <a:pt x="363" y="231"/>
                </a:lnTo>
                <a:lnTo>
                  <a:pt x="383" y="218"/>
                </a:lnTo>
                <a:lnTo>
                  <a:pt x="403" y="205"/>
                </a:lnTo>
                <a:lnTo>
                  <a:pt x="424" y="193"/>
                </a:lnTo>
                <a:lnTo>
                  <a:pt x="446" y="181"/>
                </a:lnTo>
                <a:lnTo>
                  <a:pt x="465" y="172"/>
                </a:lnTo>
                <a:lnTo>
                  <a:pt x="483" y="162"/>
                </a:lnTo>
                <a:lnTo>
                  <a:pt x="504" y="153"/>
                </a:lnTo>
                <a:lnTo>
                  <a:pt x="519" y="147"/>
                </a:lnTo>
                <a:lnTo>
                  <a:pt x="456" y="0"/>
                </a:lnTo>
                <a:lnTo>
                  <a:pt x="821" y="209"/>
                </a:lnTo>
                <a:lnTo>
                  <a:pt x="726" y="643"/>
                </a:lnTo>
                <a:lnTo>
                  <a:pt x="667" y="514"/>
                </a:lnTo>
                <a:lnTo>
                  <a:pt x="642" y="526"/>
                </a:lnTo>
                <a:lnTo>
                  <a:pt x="619" y="539"/>
                </a:lnTo>
                <a:lnTo>
                  <a:pt x="594" y="555"/>
                </a:lnTo>
                <a:lnTo>
                  <a:pt x="566" y="572"/>
                </a:lnTo>
                <a:lnTo>
                  <a:pt x="545" y="588"/>
                </a:lnTo>
                <a:lnTo>
                  <a:pt x="524" y="606"/>
                </a:lnTo>
                <a:lnTo>
                  <a:pt x="503" y="623"/>
                </a:lnTo>
                <a:lnTo>
                  <a:pt x="485" y="641"/>
                </a:lnTo>
                <a:lnTo>
                  <a:pt x="468" y="660"/>
                </a:lnTo>
                <a:lnTo>
                  <a:pt x="449" y="680"/>
                </a:lnTo>
                <a:lnTo>
                  <a:pt x="433" y="700"/>
                </a:lnTo>
                <a:lnTo>
                  <a:pt x="417" y="720"/>
                </a:lnTo>
                <a:lnTo>
                  <a:pt x="404" y="738"/>
                </a:lnTo>
                <a:lnTo>
                  <a:pt x="389" y="763"/>
                </a:lnTo>
                <a:lnTo>
                  <a:pt x="375" y="785"/>
                </a:lnTo>
                <a:lnTo>
                  <a:pt x="368" y="802"/>
                </a:lnTo>
                <a:lnTo>
                  <a:pt x="358" y="819"/>
                </a:lnTo>
                <a:lnTo>
                  <a:pt x="0" y="649"/>
                </a:lnTo>
              </a:path>
            </a:pathLst>
          </a:custGeom>
          <a:gradFill rotWithShape="1">
            <a:gsLst>
              <a:gs pos="0">
                <a:srgbClr val="FFFF00"/>
              </a:gs>
              <a:gs pos="100000">
                <a:srgbClr val="E3E300"/>
              </a:gs>
            </a:gsLst>
            <a:lin ang="5400000" scaled="1"/>
          </a:gradFill>
          <a:ln w="12700" cap="rnd" cmpd="sng">
            <a:solidFill>
              <a:srgbClr val="000000"/>
            </a:solidFill>
            <a:prstDash val="solid"/>
            <a:round/>
            <a:headEnd type="none" w="med" len="med"/>
            <a:tailEnd type="none" w="med" len="med"/>
          </a:ln>
        </p:spPr>
        <p:txBody>
          <a:bodyPr/>
          <a:lstStyle/>
          <a:p>
            <a:endParaRPr lang="en-ZA">
              <a:solidFill>
                <a:prstClr val="black"/>
              </a:solidFill>
            </a:endParaRPr>
          </a:p>
        </p:txBody>
      </p:sp>
      <p:sp>
        <p:nvSpPr>
          <p:cNvPr id="2056" name="Freeform 72"/>
          <p:cNvSpPr>
            <a:spLocks noChangeAspect="1"/>
          </p:cNvSpPr>
          <p:nvPr/>
        </p:nvSpPr>
        <p:spPr bwMode="auto">
          <a:xfrm rot="179019">
            <a:off x="2963494" y="3229009"/>
            <a:ext cx="1007534" cy="1254277"/>
          </a:xfrm>
          <a:custGeom>
            <a:avLst/>
            <a:gdLst>
              <a:gd name="T0" fmla="*/ 722 w 723"/>
              <a:gd name="T1" fmla="*/ 377 h 912"/>
              <a:gd name="T2" fmla="*/ 538 w 723"/>
              <a:gd name="T3" fmla="*/ 302 h 912"/>
              <a:gd name="T4" fmla="*/ 531 w 723"/>
              <a:gd name="T5" fmla="*/ 319 h 912"/>
              <a:gd name="T6" fmla="*/ 527 w 723"/>
              <a:gd name="T7" fmla="*/ 336 h 912"/>
              <a:gd name="T8" fmla="*/ 521 w 723"/>
              <a:gd name="T9" fmla="*/ 353 h 912"/>
              <a:gd name="T10" fmla="*/ 517 w 723"/>
              <a:gd name="T11" fmla="*/ 372 h 912"/>
              <a:gd name="T12" fmla="*/ 512 w 723"/>
              <a:gd name="T13" fmla="*/ 397 h 912"/>
              <a:gd name="T14" fmla="*/ 509 w 723"/>
              <a:gd name="T15" fmla="*/ 417 h 912"/>
              <a:gd name="T16" fmla="*/ 505 w 723"/>
              <a:gd name="T17" fmla="*/ 439 h 912"/>
              <a:gd name="T18" fmla="*/ 503 w 723"/>
              <a:gd name="T19" fmla="*/ 463 h 912"/>
              <a:gd name="T20" fmla="*/ 501 w 723"/>
              <a:gd name="T21" fmla="*/ 489 h 912"/>
              <a:gd name="T22" fmla="*/ 501 w 723"/>
              <a:gd name="T23" fmla="*/ 534 h 912"/>
              <a:gd name="T24" fmla="*/ 502 w 723"/>
              <a:gd name="T25" fmla="*/ 557 h 912"/>
              <a:gd name="T26" fmla="*/ 503 w 723"/>
              <a:gd name="T27" fmla="*/ 579 h 912"/>
              <a:gd name="T28" fmla="*/ 506 w 723"/>
              <a:gd name="T29" fmla="*/ 602 h 912"/>
              <a:gd name="T30" fmla="*/ 511 w 723"/>
              <a:gd name="T31" fmla="*/ 624 h 912"/>
              <a:gd name="T32" fmla="*/ 515 w 723"/>
              <a:gd name="T33" fmla="*/ 645 h 912"/>
              <a:gd name="T34" fmla="*/ 520 w 723"/>
              <a:gd name="T35" fmla="*/ 670 h 912"/>
              <a:gd name="T36" fmla="*/ 528 w 723"/>
              <a:gd name="T37" fmla="*/ 693 h 912"/>
              <a:gd name="T38" fmla="*/ 182 w 723"/>
              <a:gd name="T39" fmla="*/ 911 h 912"/>
              <a:gd name="T40" fmla="*/ 175 w 723"/>
              <a:gd name="T41" fmla="*/ 889 h 912"/>
              <a:gd name="T42" fmla="*/ 167 w 723"/>
              <a:gd name="T43" fmla="*/ 870 h 912"/>
              <a:gd name="T44" fmla="*/ 161 w 723"/>
              <a:gd name="T45" fmla="*/ 852 h 912"/>
              <a:gd name="T46" fmla="*/ 155 w 723"/>
              <a:gd name="T47" fmla="*/ 832 h 912"/>
              <a:gd name="T48" fmla="*/ 150 w 723"/>
              <a:gd name="T49" fmla="*/ 815 h 912"/>
              <a:gd name="T50" fmla="*/ 143 w 723"/>
              <a:gd name="T51" fmla="*/ 796 h 912"/>
              <a:gd name="T52" fmla="*/ 139 w 723"/>
              <a:gd name="T53" fmla="*/ 778 h 912"/>
              <a:gd name="T54" fmla="*/ 135 w 723"/>
              <a:gd name="T55" fmla="*/ 761 h 912"/>
              <a:gd name="T56" fmla="*/ 131 w 723"/>
              <a:gd name="T57" fmla="*/ 743 h 912"/>
              <a:gd name="T58" fmla="*/ 125 w 723"/>
              <a:gd name="T59" fmla="*/ 722 h 912"/>
              <a:gd name="T60" fmla="*/ 122 w 723"/>
              <a:gd name="T61" fmla="*/ 700 h 912"/>
              <a:gd name="T62" fmla="*/ 118 w 723"/>
              <a:gd name="T63" fmla="*/ 680 h 912"/>
              <a:gd name="T64" fmla="*/ 114 w 723"/>
              <a:gd name="T65" fmla="*/ 660 h 912"/>
              <a:gd name="T66" fmla="*/ 112 w 723"/>
              <a:gd name="T67" fmla="*/ 636 h 912"/>
              <a:gd name="T68" fmla="*/ 109 w 723"/>
              <a:gd name="T69" fmla="*/ 614 h 912"/>
              <a:gd name="T70" fmla="*/ 107 w 723"/>
              <a:gd name="T71" fmla="*/ 589 h 912"/>
              <a:gd name="T72" fmla="*/ 105 w 723"/>
              <a:gd name="T73" fmla="*/ 565 h 912"/>
              <a:gd name="T74" fmla="*/ 105 w 723"/>
              <a:gd name="T75" fmla="*/ 540 h 912"/>
              <a:gd name="T76" fmla="*/ 105 w 723"/>
              <a:gd name="T77" fmla="*/ 515 h 912"/>
              <a:gd name="T78" fmla="*/ 105 w 723"/>
              <a:gd name="T79" fmla="*/ 483 h 912"/>
              <a:gd name="T80" fmla="*/ 106 w 723"/>
              <a:gd name="T81" fmla="*/ 455 h 912"/>
              <a:gd name="T82" fmla="*/ 107 w 723"/>
              <a:gd name="T83" fmla="*/ 436 h 912"/>
              <a:gd name="T84" fmla="*/ 109 w 723"/>
              <a:gd name="T85" fmla="*/ 413 h 912"/>
              <a:gd name="T86" fmla="*/ 112 w 723"/>
              <a:gd name="T87" fmla="*/ 390 h 912"/>
              <a:gd name="T88" fmla="*/ 115 w 723"/>
              <a:gd name="T89" fmla="*/ 364 h 912"/>
              <a:gd name="T90" fmla="*/ 119 w 723"/>
              <a:gd name="T91" fmla="*/ 341 h 912"/>
              <a:gd name="T92" fmla="*/ 123 w 723"/>
              <a:gd name="T93" fmla="*/ 320 h 912"/>
              <a:gd name="T94" fmla="*/ 128 w 723"/>
              <a:gd name="T95" fmla="*/ 293 h 912"/>
              <a:gd name="T96" fmla="*/ 134 w 723"/>
              <a:gd name="T97" fmla="*/ 272 h 912"/>
              <a:gd name="T98" fmla="*/ 139 w 723"/>
              <a:gd name="T99" fmla="*/ 247 h 912"/>
              <a:gd name="T100" fmla="*/ 145 w 723"/>
              <a:gd name="T101" fmla="*/ 226 h 912"/>
              <a:gd name="T102" fmla="*/ 153 w 723"/>
              <a:gd name="T103" fmla="*/ 202 h 912"/>
              <a:gd name="T104" fmla="*/ 160 w 723"/>
              <a:gd name="T105" fmla="*/ 179 h 912"/>
              <a:gd name="T106" fmla="*/ 171 w 723"/>
              <a:gd name="T107" fmla="*/ 151 h 912"/>
              <a:gd name="T108" fmla="*/ 0 w 723"/>
              <a:gd name="T109" fmla="*/ 79 h 912"/>
              <a:gd name="T110" fmla="*/ 449 w 723"/>
              <a:gd name="T111" fmla="*/ 0 h 912"/>
              <a:gd name="T112" fmla="*/ 722 w 723"/>
              <a:gd name="T113" fmla="*/ 377 h 91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23"/>
              <a:gd name="T172" fmla="*/ 0 h 912"/>
              <a:gd name="T173" fmla="*/ 723 w 723"/>
              <a:gd name="T174" fmla="*/ 912 h 91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23" h="912">
                <a:moveTo>
                  <a:pt x="722" y="377"/>
                </a:moveTo>
                <a:lnTo>
                  <a:pt x="538" y="302"/>
                </a:lnTo>
                <a:lnTo>
                  <a:pt x="531" y="319"/>
                </a:lnTo>
                <a:lnTo>
                  <a:pt x="527" y="336"/>
                </a:lnTo>
                <a:lnTo>
                  <a:pt x="521" y="353"/>
                </a:lnTo>
                <a:lnTo>
                  <a:pt x="517" y="372"/>
                </a:lnTo>
                <a:lnTo>
                  <a:pt x="512" y="397"/>
                </a:lnTo>
                <a:lnTo>
                  <a:pt x="509" y="417"/>
                </a:lnTo>
                <a:lnTo>
                  <a:pt x="505" y="439"/>
                </a:lnTo>
                <a:lnTo>
                  <a:pt x="503" y="463"/>
                </a:lnTo>
                <a:lnTo>
                  <a:pt x="501" y="489"/>
                </a:lnTo>
                <a:lnTo>
                  <a:pt x="501" y="534"/>
                </a:lnTo>
                <a:lnTo>
                  <a:pt x="502" y="557"/>
                </a:lnTo>
                <a:lnTo>
                  <a:pt x="503" y="579"/>
                </a:lnTo>
                <a:lnTo>
                  <a:pt x="506" y="602"/>
                </a:lnTo>
                <a:lnTo>
                  <a:pt x="511" y="624"/>
                </a:lnTo>
                <a:lnTo>
                  <a:pt x="515" y="645"/>
                </a:lnTo>
                <a:lnTo>
                  <a:pt x="520" y="670"/>
                </a:lnTo>
                <a:lnTo>
                  <a:pt x="528" y="693"/>
                </a:lnTo>
                <a:lnTo>
                  <a:pt x="182" y="911"/>
                </a:lnTo>
                <a:lnTo>
                  <a:pt x="175" y="889"/>
                </a:lnTo>
                <a:lnTo>
                  <a:pt x="167" y="870"/>
                </a:lnTo>
                <a:lnTo>
                  <a:pt x="161" y="852"/>
                </a:lnTo>
                <a:lnTo>
                  <a:pt x="155" y="832"/>
                </a:lnTo>
                <a:lnTo>
                  <a:pt x="150" y="815"/>
                </a:lnTo>
                <a:lnTo>
                  <a:pt x="143" y="796"/>
                </a:lnTo>
                <a:lnTo>
                  <a:pt x="139" y="778"/>
                </a:lnTo>
                <a:lnTo>
                  <a:pt x="135" y="761"/>
                </a:lnTo>
                <a:lnTo>
                  <a:pt x="131" y="743"/>
                </a:lnTo>
                <a:lnTo>
                  <a:pt x="125" y="722"/>
                </a:lnTo>
                <a:lnTo>
                  <a:pt x="122" y="700"/>
                </a:lnTo>
                <a:lnTo>
                  <a:pt x="118" y="680"/>
                </a:lnTo>
                <a:lnTo>
                  <a:pt x="114" y="660"/>
                </a:lnTo>
                <a:lnTo>
                  <a:pt x="112" y="636"/>
                </a:lnTo>
                <a:lnTo>
                  <a:pt x="109" y="614"/>
                </a:lnTo>
                <a:lnTo>
                  <a:pt x="107" y="589"/>
                </a:lnTo>
                <a:lnTo>
                  <a:pt x="105" y="565"/>
                </a:lnTo>
                <a:lnTo>
                  <a:pt x="105" y="540"/>
                </a:lnTo>
                <a:lnTo>
                  <a:pt x="105" y="515"/>
                </a:lnTo>
                <a:lnTo>
                  <a:pt x="105" y="483"/>
                </a:lnTo>
                <a:lnTo>
                  <a:pt x="106" y="455"/>
                </a:lnTo>
                <a:lnTo>
                  <a:pt x="107" y="436"/>
                </a:lnTo>
                <a:lnTo>
                  <a:pt x="109" y="413"/>
                </a:lnTo>
                <a:lnTo>
                  <a:pt x="112" y="390"/>
                </a:lnTo>
                <a:lnTo>
                  <a:pt x="115" y="364"/>
                </a:lnTo>
                <a:lnTo>
                  <a:pt x="119" y="341"/>
                </a:lnTo>
                <a:lnTo>
                  <a:pt x="123" y="320"/>
                </a:lnTo>
                <a:lnTo>
                  <a:pt x="128" y="293"/>
                </a:lnTo>
                <a:lnTo>
                  <a:pt x="134" y="272"/>
                </a:lnTo>
                <a:lnTo>
                  <a:pt x="139" y="247"/>
                </a:lnTo>
                <a:lnTo>
                  <a:pt x="145" y="226"/>
                </a:lnTo>
                <a:lnTo>
                  <a:pt x="153" y="202"/>
                </a:lnTo>
                <a:lnTo>
                  <a:pt x="160" y="179"/>
                </a:lnTo>
                <a:lnTo>
                  <a:pt x="171" y="151"/>
                </a:lnTo>
                <a:lnTo>
                  <a:pt x="0" y="79"/>
                </a:lnTo>
                <a:lnTo>
                  <a:pt x="449" y="0"/>
                </a:lnTo>
                <a:lnTo>
                  <a:pt x="722" y="377"/>
                </a:lnTo>
              </a:path>
            </a:pathLst>
          </a:custGeom>
          <a:gradFill rotWithShape="1">
            <a:gsLst>
              <a:gs pos="0">
                <a:srgbClr val="FFFF00"/>
              </a:gs>
              <a:gs pos="100000">
                <a:srgbClr val="E3E300"/>
              </a:gs>
            </a:gsLst>
            <a:lin ang="5400000" scaled="1"/>
          </a:gradFill>
          <a:ln w="12700" cap="rnd" cmpd="sng">
            <a:solidFill>
              <a:srgbClr val="000000"/>
            </a:solidFill>
            <a:prstDash val="solid"/>
            <a:round/>
            <a:headEnd type="none" w="med" len="med"/>
            <a:tailEnd type="none" w="med" len="med"/>
          </a:ln>
        </p:spPr>
        <p:txBody>
          <a:bodyPr/>
          <a:lstStyle/>
          <a:p>
            <a:endParaRPr lang="en-ZA">
              <a:solidFill>
                <a:prstClr val="black"/>
              </a:solidFill>
            </a:endParaRPr>
          </a:p>
        </p:txBody>
      </p:sp>
      <p:sp>
        <p:nvSpPr>
          <p:cNvPr id="2057" name="Freeform 73"/>
          <p:cNvSpPr>
            <a:spLocks noChangeAspect="1"/>
          </p:cNvSpPr>
          <p:nvPr/>
        </p:nvSpPr>
        <p:spPr bwMode="auto">
          <a:xfrm rot="179019">
            <a:off x="2981248" y="4109073"/>
            <a:ext cx="1143647" cy="1073827"/>
          </a:xfrm>
          <a:custGeom>
            <a:avLst/>
            <a:gdLst>
              <a:gd name="T0" fmla="*/ 652 w 822"/>
              <a:gd name="T1" fmla="*/ 780 h 781"/>
              <a:gd name="T2" fmla="*/ 635 w 822"/>
              <a:gd name="T3" fmla="*/ 772 h 781"/>
              <a:gd name="T4" fmla="*/ 621 w 822"/>
              <a:gd name="T5" fmla="*/ 764 h 781"/>
              <a:gd name="T6" fmla="*/ 606 w 822"/>
              <a:gd name="T7" fmla="*/ 757 h 781"/>
              <a:gd name="T8" fmla="*/ 593 w 822"/>
              <a:gd name="T9" fmla="*/ 749 h 781"/>
              <a:gd name="T10" fmla="*/ 578 w 822"/>
              <a:gd name="T11" fmla="*/ 741 h 781"/>
              <a:gd name="T12" fmla="*/ 563 w 822"/>
              <a:gd name="T13" fmla="*/ 732 h 781"/>
              <a:gd name="T14" fmla="*/ 549 w 822"/>
              <a:gd name="T15" fmla="*/ 723 h 781"/>
              <a:gd name="T16" fmla="*/ 535 w 822"/>
              <a:gd name="T17" fmla="*/ 715 h 781"/>
              <a:gd name="T18" fmla="*/ 519 w 822"/>
              <a:gd name="T19" fmla="*/ 703 h 781"/>
              <a:gd name="T20" fmla="*/ 501 w 822"/>
              <a:gd name="T21" fmla="*/ 691 h 781"/>
              <a:gd name="T22" fmla="*/ 487 w 822"/>
              <a:gd name="T23" fmla="*/ 681 h 781"/>
              <a:gd name="T24" fmla="*/ 473 w 822"/>
              <a:gd name="T25" fmla="*/ 669 h 781"/>
              <a:gd name="T26" fmla="*/ 458 w 822"/>
              <a:gd name="T27" fmla="*/ 658 h 781"/>
              <a:gd name="T28" fmla="*/ 441 w 822"/>
              <a:gd name="T29" fmla="*/ 645 h 781"/>
              <a:gd name="T30" fmla="*/ 426 w 822"/>
              <a:gd name="T31" fmla="*/ 632 h 781"/>
              <a:gd name="T32" fmla="*/ 410 w 822"/>
              <a:gd name="T33" fmla="*/ 618 h 781"/>
              <a:gd name="T34" fmla="*/ 397 w 822"/>
              <a:gd name="T35" fmla="*/ 607 h 781"/>
              <a:gd name="T36" fmla="*/ 379 w 822"/>
              <a:gd name="T37" fmla="*/ 590 h 781"/>
              <a:gd name="T38" fmla="*/ 365 w 822"/>
              <a:gd name="T39" fmla="*/ 576 h 781"/>
              <a:gd name="T40" fmla="*/ 352 w 822"/>
              <a:gd name="T41" fmla="*/ 562 h 781"/>
              <a:gd name="T42" fmla="*/ 337 w 822"/>
              <a:gd name="T43" fmla="*/ 547 h 781"/>
              <a:gd name="T44" fmla="*/ 327 w 822"/>
              <a:gd name="T45" fmla="*/ 535 h 781"/>
              <a:gd name="T46" fmla="*/ 314 w 822"/>
              <a:gd name="T47" fmla="*/ 520 h 781"/>
              <a:gd name="T48" fmla="*/ 301 w 822"/>
              <a:gd name="T49" fmla="*/ 505 h 781"/>
              <a:gd name="T50" fmla="*/ 288 w 822"/>
              <a:gd name="T51" fmla="*/ 488 h 781"/>
              <a:gd name="T52" fmla="*/ 275 w 822"/>
              <a:gd name="T53" fmla="*/ 473 h 781"/>
              <a:gd name="T54" fmla="*/ 262 w 822"/>
              <a:gd name="T55" fmla="*/ 456 h 781"/>
              <a:gd name="T56" fmla="*/ 247 w 822"/>
              <a:gd name="T57" fmla="*/ 436 h 781"/>
              <a:gd name="T58" fmla="*/ 235 w 822"/>
              <a:gd name="T59" fmla="*/ 418 h 781"/>
              <a:gd name="T60" fmla="*/ 221 w 822"/>
              <a:gd name="T61" fmla="*/ 398 h 781"/>
              <a:gd name="T62" fmla="*/ 208 w 822"/>
              <a:gd name="T63" fmla="*/ 378 h 781"/>
              <a:gd name="T64" fmla="*/ 197 w 822"/>
              <a:gd name="T65" fmla="*/ 357 h 781"/>
              <a:gd name="T66" fmla="*/ 184 w 822"/>
              <a:gd name="T67" fmla="*/ 334 h 781"/>
              <a:gd name="T68" fmla="*/ 176 w 822"/>
              <a:gd name="T69" fmla="*/ 315 h 781"/>
              <a:gd name="T70" fmla="*/ 165 w 822"/>
              <a:gd name="T71" fmla="*/ 297 h 781"/>
              <a:gd name="T72" fmla="*/ 157 w 822"/>
              <a:gd name="T73" fmla="*/ 277 h 781"/>
              <a:gd name="T74" fmla="*/ 0 w 822"/>
              <a:gd name="T75" fmla="*/ 351 h 781"/>
              <a:gd name="T76" fmla="*/ 258 w 822"/>
              <a:gd name="T77" fmla="*/ 0 h 781"/>
              <a:gd name="T78" fmla="*/ 694 w 822"/>
              <a:gd name="T79" fmla="*/ 38 h 781"/>
              <a:gd name="T80" fmla="*/ 519 w 822"/>
              <a:gd name="T81" fmla="*/ 116 h 781"/>
              <a:gd name="T82" fmla="*/ 529 w 822"/>
              <a:gd name="T83" fmla="*/ 138 h 781"/>
              <a:gd name="T84" fmla="*/ 542 w 822"/>
              <a:gd name="T85" fmla="*/ 161 h 781"/>
              <a:gd name="T86" fmla="*/ 558 w 822"/>
              <a:gd name="T87" fmla="*/ 187 h 781"/>
              <a:gd name="T88" fmla="*/ 576 w 822"/>
              <a:gd name="T89" fmla="*/ 214 h 781"/>
              <a:gd name="T90" fmla="*/ 592 w 822"/>
              <a:gd name="T91" fmla="*/ 235 h 781"/>
              <a:gd name="T92" fmla="*/ 610 w 822"/>
              <a:gd name="T93" fmla="*/ 256 h 781"/>
              <a:gd name="T94" fmla="*/ 627 w 822"/>
              <a:gd name="T95" fmla="*/ 277 h 781"/>
              <a:gd name="T96" fmla="*/ 645 w 822"/>
              <a:gd name="T97" fmla="*/ 295 h 781"/>
              <a:gd name="T98" fmla="*/ 664 w 822"/>
              <a:gd name="T99" fmla="*/ 312 h 781"/>
              <a:gd name="T100" fmla="*/ 684 w 822"/>
              <a:gd name="T101" fmla="*/ 331 h 781"/>
              <a:gd name="T102" fmla="*/ 704 w 822"/>
              <a:gd name="T103" fmla="*/ 347 h 781"/>
              <a:gd name="T104" fmla="*/ 723 w 822"/>
              <a:gd name="T105" fmla="*/ 363 h 781"/>
              <a:gd name="T106" fmla="*/ 742 w 822"/>
              <a:gd name="T107" fmla="*/ 377 h 781"/>
              <a:gd name="T108" fmla="*/ 765 w 822"/>
              <a:gd name="T109" fmla="*/ 391 h 781"/>
              <a:gd name="T110" fmla="*/ 788 w 822"/>
              <a:gd name="T111" fmla="*/ 405 h 781"/>
              <a:gd name="T112" fmla="*/ 805 w 822"/>
              <a:gd name="T113" fmla="*/ 413 h 781"/>
              <a:gd name="T114" fmla="*/ 821 w 822"/>
              <a:gd name="T115" fmla="*/ 421 h 781"/>
              <a:gd name="T116" fmla="*/ 652 w 822"/>
              <a:gd name="T117" fmla="*/ 780 h 78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22"/>
              <a:gd name="T178" fmla="*/ 0 h 781"/>
              <a:gd name="T179" fmla="*/ 822 w 822"/>
              <a:gd name="T180" fmla="*/ 781 h 781"/>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22" h="781">
                <a:moveTo>
                  <a:pt x="652" y="780"/>
                </a:moveTo>
                <a:lnTo>
                  <a:pt x="635" y="772"/>
                </a:lnTo>
                <a:lnTo>
                  <a:pt x="621" y="764"/>
                </a:lnTo>
                <a:lnTo>
                  <a:pt x="606" y="757"/>
                </a:lnTo>
                <a:lnTo>
                  <a:pt x="593" y="749"/>
                </a:lnTo>
                <a:lnTo>
                  <a:pt x="578" y="741"/>
                </a:lnTo>
                <a:lnTo>
                  <a:pt x="563" y="732"/>
                </a:lnTo>
                <a:lnTo>
                  <a:pt x="549" y="723"/>
                </a:lnTo>
                <a:lnTo>
                  <a:pt x="535" y="715"/>
                </a:lnTo>
                <a:lnTo>
                  <a:pt x="519" y="703"/>
                </a:lnTo>
                <a:lnTo>
                  <a:pt x="501" y="691"/>
                </a:lnTo>
                <a:lnTo>
                  <a:pt x="487" y="681"/>
                </a:lnTo>
                <a:lnTo>
                  <a:pt x="473" y="669"/>
                </a:lnTo>
                <a:lnTo>
                  <a:pt x="458" y="658"/>
                </a:lnTo>
                <a:lnTo>
                  <a:pt x="441" y="645"/>
                </a:lnTo>
                <a:lnTo>
                  <a:pt x="426" y="632"/>
                </a:lnTo>
                <a:lnTo>
                  <a:pt x="410" y="618"/>
                </a:lnTo>
                <a:lnTo>
                  <a:pt x="397" y="607"/>
                </a:lnTo>
                <a:lnTo>
                  <a:pt x="379" y="590"/>
                </a:lnTo>
                <a:lnTo>
                  <a:pt x="365" y="576"/>
                </a:lnTo>
                <a:lnTo>
                  <a:pt x="352" y="562"/>
                </a:lnTo>
                <a:lnTo>
                  <a:pt x="337" y="547"/>
                </a:lnTo>
                <a:lnTo>
                  <a:pt x="327" y="535"/>
                </a:lnTo>
                <a:lnTo>
                  <a:pt x="314" y="520"/>
                </a:lnTo>
                <a:lnTo>
                  <a:pt x="301" y="505"/>
                </a:lnTo>
                <a:lnTo>
                  <a:pt x="288" y="488"/>
                </a:lnTo>
                <a:lnTo>
                  <a:pt x="275" y="473"/>
                </a:lnTo>
                <a:lnTo>
                  <a:pt x="262" y="456"/>
                </a:lnTo>
                <a:lnTo>
                  <a:pt x="247" y="436"/>
                </a:lnTo>
                <a:lnTo>
                  <a:pt x="235" y="418"/>
                </a:lnTo>
                <a:lnTo>
                  <a:pt x="221" y="398"/>
                </a:lnTo>
                <a:lnTo>
                  <a:pt x="208" y="378"/>
                </a:lnTo>
                <a:lnTo>
                  <a:pt x="197" y="357"/>
                </a:lnTo>
                <a:lnTo>
                  <a:pt x="184" y="334"/>
                </a:lnTo>
                <a:lnTo>
                  <a:pt x="176" y="315"/>
                </a:lnTo>
                <a:lnTo>
                  <a:pt x="165" y="297"/>
                </a:lnTo>
                <a:lnTo>
                  <a:pt x="157" y="277"/>
                </a:lnTo>
                <a:lnTo>
                  <a:pt x="0" y="351"/>
                </a:lnTo>
                <a:lnTo>
                  <a:pt x="258" y="0"/>
                </a:lnTo>
                <a:lnTo>
                  <a:pt x="694" y="38"/>
                </a:lnTo>
                <a:lnTo>
                  <a:pt x="519" y="116"/>
                </a:lnTo>
                <a:lnTo>
                  <a:pt x="529" y="138"/>
                </a:lnTo>
                <a:lnTo>
                  <a:pt x="542" y="161"/>
                </a:lnTo>
                <a:lnTo>
                  <a:pt x="558" y="187"/>
                </a:lnTo>
                <a:lnTo>
                  <a:pt x="576" y="214"/>
                </a:lnTo>
                <a:lnTo>
                  <a:pt x="592" y="235"/>
                </a:lnTo>
                <a:lnTo>
                  <a:pt x="610" y="256"/>
                </a:lnTo>
                <a:lnTo>
                  <a:pt x="627" y="277"/>
                </a:lnTo>
                <a:lnTo>
                  <a:pt x="645" y="295"/>
                </a:lnTo>
                <a:lnTo>
                  <a:pt x="664" y="312"/>
                </a:lnTo>
                <a:lnTo>
                  <a:pt x="684" y="331"/>
                </a:lnTo>
                <a:lnTo>
                  <a:pt x="704" y="347"/>
                </a:lnTo>
                <a:lnTo>
                  <a:pt x="723" y="363"/>
                </a:lnTo>
                <a:lnTo>
                  <a:pt x="742" y="377"/>
                </a:lnTo>
                <a:lnTo>
                  <a:pt x="765" y="391"/>
                </a:lnTo>
                <a:lnTo>
                  <a:pt x="788" y="405"/>
                </a:lnTo>
                <a:lnTo>
                  <a:pt x="805" y="413"/>
                </a:lnTo>
                <a:lnTo>
                  <a:pt x="821" y="421"/>
                </a:lnTo>
                <a:lnTo>
                  <a:pt x="652" y="780"/>
                </a:lnTo>
              </a:path>
            </a:pathLst>
          </a:custGeom>
          <a:gradFill rotWithShape="1">
            <a:gsLst>
              <a:gs pos="0">
                <a:srgbClr val="FFFF00"/>
              </a:gs>
              <a:gs pos="100000">
                <a:srgbClr val="E3E300"/>
              </a:gs>
            </a:gsLst>
            <a:lin ang="5400000" scaled="1"/>
          </a:gradFill>
          <a:ln w="12700" cap="rnd" cmpd="sng">
            <a:solidFill>
              <a:srgbClr val="000000"/>
            </a:solidFill>
            <a:prstDash val="solid"/>
            <a:round/>
            <a:headEnd type="none" w="med" len="med"/>
            <a:tailEnd type="none" w="med" len="med"/>
          </a:ln>
        </p:spPr>
        <p:txBody>
          <a:bodyPr/>
          <a:lstStyle/>
          <a:p>
            <a:endParaRPr lang="en-ZA">
              <a:solidFill>
                <a:prstClr val="black"/>
              </a:solidFill>
            </a:endParaRPr>
          </a:p>
        </p:txBody>
      </p:sp>
      <p:sp>
        <p:nvSpPr>
          <p:cNvPr id="2058" name="Freeform 74"/>
          <p:cNvSpPr>
            <a:spLocks noChangeAspect="1"/>
          </p:cNvSpPr>
          <p:nvPr/>
        </p:nvSpPr>
        <p:spPr bwMode="auto">
          <a:xfrm rot="179019">
            <a:off x="3823079" y="4529138"/>
            <a:ext cx="1238335" cy="982123"/>
          </a:xfrm>
          <a:custGeom>
            <a:avLst/>
            <a:gdLst>
              <a:gd name="T0" fmla="*/ 357 w 892"/>
              <a:gd name="T1" fmla="*/ 0 h 714"/>
              <a:gd name="T2" fmla="*/ 283 w 892"/>
              <a:gd name="T3" fmla="*/ 184 h 714"/>
              <a:gd name="T4" fmla="*/ 300 w 892"/>
              <a:gd name="T5" fmla="*/ 191 h 714"/>
              <a:gd name="T6" fmla="*/ 316 w 892"/>
              <a:gd name="T7" fmla="*/ 195 h 714"/>
              <a:gd name="T8" fmla="*/ 334 w 892"/>
              <a:gd name="T9" fmla="*/ 201 h 714"/>
              <a:gd name="T10" fmla="*/ 354 w 892"/>
              <a:gd name="T11" fmla="*/ 206 h 714"/>
              <a:gd name="T12" fmla="*/ 377 w 892"/>
              <a:gd name="T13" fmla="*/ 210 h 714"/>
              <a:gd name="T14" fmla="*/ 398 w 892"/>
              <a:gd name="T15" fmla="*/ 213 h 714"/>
              <a:gd name="T16" fmla="*/ 419 w 892"/>
              <a:gd name="T17" fmla="*/ 217 h 714"/>
              <a:gd name="T18" fmla="*/ 444 w 892"/>
              <a:gd name="T19" fmla="*/ 220 h 714"/>
              <a:gd name="T20" fmla="*/ 469 w 892"/>
              <a:gd name="T21" fmla="*/ 222 h 714"/>
              <a:gd name="T22" fmla="*/ 514 w 892"/>
              <a:gd name="T23" fmla="*/ 222 h 714"/>
              <a:gd name="T24" fmla="*/ 539 w 892"/>
              <a:gd name="T25" fmla="*/ 221 h 714"/>
              <a:gd name="T26" fmla="*/ 560 w 892"/>
              <a:gd name="T27" fmla="*/ 219 h 714"/>
              <a:gd name="T28" fmla="*/ 582 w 892"/>
              <a:gd name="T29" fmla="*/ 216 h 714"/>
              <a:gd name="T30" fmla="*/ 605 w 892"/>
              <a:gd name="T31" fmla="*/ 211 h 714"/>
              <a:gd name="T32" fmla="*/ 625 w 892"/>
              <a:gd name="T33" fmla="*/ 208 h 714"/>
              <a:gd name="T34" fmla="*/ 651 w 892"/>
              <a:gd name="T35" fmla="*/ 202 h 714"/>
              <a:gd name="T36" fmla="*/ 674 w 892"/>
              <a:gd name="T37" fmla="*/ 194 h 714"/>
              <a:gd name="T38" fmla="*/ 891 w 892"/>
              <a:gd name="T39" fmla="*/ 539 h 714"/>
              <a:gd name="T40" fmla="*/ 870 w 892"/>
              <a:gd name="T41" fmla="*/ 547 h 714"/>
              <a:gd name="T42" fmla="*/ 850 w 892"/>
              <a:gd name="T43" fmla="*/ 554 h 714"/>
              <a:gd name="T44" fmla="*/ 832 w 892"/>
              <a:gd name="T45" fmla="*/ 561 h 714"/>
              <a:gd name="T46" fmla="*/ 813 w 892"/>
              <a:gd name="T47" fmla="*/ 567 h 714"/>
              <a:gd name="T48" fmla="*/ 795 w 892"/>
              <a:gd name="T49" fmla="*/ 572 h 714"/>
              <a:gd name="T50" fmla="*/ 776 w 892"/>
              <a:gd name="T51" fmla="*/ 579 h 714"/>
              <a:gd name="T52" fmla="*/ 759 w 892"/>
              <a:gd name="T53" fmla="*/ 583 h 714"/>
              <a:gd name="T54" fmla="*/ 741 w 892"/>
              <a:gd name="T55" fmla="*/ 587 h 714"/>
              <a:gd name="T56" fmla="*/ 724 w 892"/>
              <a:gd name="T57" fmla="*/ 591 h 714"/>
              <a:gd name="T58" fmla="*/ 703 w 892"/>
              <a:gd name="T59" fmla="*/ 597 h 714"/>
              <a:gd name="T60" fmla="*/ 680 w 892"/>
              <a:gd name="T61" fmla="*/ 600 h 714"/>
              <a:gd name="T62" fmla="*/ 661 w 892"/>
              <a:gd name="T63" fmla="*/ 604 h 714"/>
              <a:gd name="T64" fmla="*/ 640 w 892"/>
              <a:gd name="T65" fmla="*/ 608 h 714"/>
              <a:gd name="T66" fmla="*/ 618 w 892"/>
              <a:gd name="T67" fmla="*/ 612 h 714"/>
              <a:gd name="T68" fmla="*/ 595 w 892"/>
              <a:gd name="T69" fmla="*/ 614 h 714"/>
              <a:gd name="T70" fmla="*/ 569 w 892"/>
              <a:gd name="T71" fmla="*/ 615 h 714"/>
              <a:gd name="T72" fmla="*/ 545 w 892"/>
              <a:gd name="T73" fmla="*/ 617 h 714"/>
              <a:gd name="T74" fmla="*/ 522 w 892"/>
              <a:gd name="T75" fmla="*/ 617 h 714"/>
              <a:gd name="T76" fmla="*/ 496 w 892"/>
              <a:gd name="T77" fmla="*/ 617 h 714"/>
              <a:gd name="T78" fmla="*/ 465 w 892"/>
              <a:gd name="T79" fmla="*/ 617 h 714"/>
              <a:gd name="T80" fmla="*/ 436 w 892"/>
              <a:gd name="T81" fmla="*/ 616 h 714"/>
              <a:gd name="T82" fmla="*/ 416 w 892"/>
              <a:gd name="T83" fmla="*/ 615 h 714"/>
              <a:gd name="T84" fmla="*/ 394 w 892"/>
              <a:gd name="T85" fmla="*/ 614 h 714"/>
              <a:gd name="T86" fmla="*/ 371 w 892"/>
              <a:gd name="T87" fmla="*/ 612 h 714"/>
              <a:gd name="T88" fmla="*/ 344 w 892"/>
              <a:gd name="T89" fmla="*/ 607 h 714"/>
              <a:gd name="T90" fmla="*/ 322 w 892"/>
              <a:gd name="T91" fmla="*/ 603 h 714"/>
              <a:gd name="T92" fmla="*/ 300 w 892"/>
              <a:gd name="T93" fmla="*/ 600 h 714"/>
              <a:gd name="T94" fmla="*/ 274 w 892"/>
              <a:gd name="T95" fmla="*/ 594 h 714"/>
              <a:gd name="T96" fmla="*/ 254 w 892"/>
              <a:gd name="T97" fmla="*/ 588 h 714"/>
              <a:gd name="T98" fmla="*/ 228 w 892"/>
              <a:gd name="T99" fmla="*/ 583 h 714"/>
              <a:gd name="T100" fmla="*/ 206 w 892"/>
              <a:gd name="T101" fmla="*/ 577 h 714"/>
              <a:gd name="T102" fmla="*/ 184 w 892"/>
              <a:gd name="T103" fmla="*/ 570 h 714"/>
              <a:gd name="T104" fmla="*/ 161 w 892"/>
              <a:gd name="T105" fmla="*/ 562 h 714"/>
              <a:gd name="T106" fmla="*/ 132 w 892"/>
              <a:gd name="T107" fmla="*/ 551 h 714"/>
              <a:gd name="T108" fmla="*/ 65 w 892"/>
              <a:gd name="T109" fmla="*/ 713 h 714"/>
              <a:gd name="T110" fmla="*/ 0 w 892"/>
              <a:gd name="T111" fmla="*/ 256 h 714"/>
              <a:gd name="T112" fmla="*/ 357 w 892"/>
              <a:gd name="T113" fmla="*/ 0 h 71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92"/>
              <a:gd name="T172" fmla="*/ 0 h 714"/>
              <a:gd name="T173" fmla="*/ 892 w 892"/>
              <a:gd name="T174" fmla="*/ 714 h 71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92" h="714">
                <a:moveTo>
                  <a:pt x="357" y="0"/>
                </a:moveTo>
                <a:lnTo>
                  <a:pt x="283" y="184"/>
                </a:lnTo>
                <a:lnTo>
                  <a:pt x="300" y="191"/>
                </a:lnTo>
                <a:lnTo>
                  <a:pt x="316" y="195"/>
                </a:lnTo>
                <a:lnTo>
                  <a:pt x="334" y="201"/>
                </a:lnTo>
                <a:lnTo>
                  <a:pt x="354" y="206"/>
                </a:lnTo>
                <a:lnTo>
                  <a:pt x="377" y="210"/>
                </a:lnTo>
                <a:lnTo>
                  <a:pt x="398" y="213"/>
                </a:lnTo>
                <a:lnTo>
                  <a:pt x="419" y="217"/>
                </a:lnTo>
                <a:lnTo>
                  <a:pt x="444" y="220"/>
                </a:lnTo>
                <a:lnTo>
                  <a:pt x="469" y="222"/>
                </a:lnTo>
                <a:lnTo>
                  <a:pt x="514" y="222"/>
                </a:lnTo>
                <a:lnTo>
                  <a:pt x="539" y="221"/>
                </a:lnTo>
                <a:lnTo>
                  <a:pt x="560" y="219"/>
                </a:lnTo>
                <a:lnTo>
                  <a:pt x="582" y="216"/>
                </a:lnTo>
                <a:lnTo>
                  <a:pt x="605" y="211"/>
                </a:lnTo>
                <a:lnTo>
                  <a:pt x="625" y="208"/>
                </a:lnTo>
                <a:lnTo>
                  <a:pt x="651" y="202"/>
                </a:lnTo>
                <a:lnTo>
                  <a:pt x="674" y="194"/>
                </a:lnTo>
                <a:lnTo>
                  <a:pt x="891" y="539"/>
                </a:lnTo>
                <a:lnTo>
                  <a:pt x="870" y="547"/>
                </a:lnTo>
                <a:lnTo>
                  <a:pt x="850" y="554"/>
                </a:lnTo>
                <a:lnTo>
                  <a:pt x="832" y="561"/>
                </a:lnTo>
                <a:lnTo>
                  <a:pt x="813" y="567"/>
                </a:lnTo>
                <a:lnTo>
                  <a:pt x="795" y="572"/>
                </a:lnTo>
                <a:lnTo>
                  <a:pt x="776" y="579"/>
                </a:lnTo>
                <a:lnTo>
                  <a:pt x="759" y="583"/>
                </a:lnTo>
                <a:lnTo>
                  <a:pt x="741" y="587"/>
                </a:lnTo>
                <a:lnTo>
                  <a:pt x="724" y="591"/>
                </a:lnTo>
                <a:lnTo>
                  <a:pt x="703" y="597"/>
                </a:lnTo>
                <a:lnTo>
                  <a:pt x="680" y="600"/>
                </a:lnTo>
                <a:lnTo>
                  <a:pt x="661" y="604"/>
                </a:lnTo>
                <a:lnTo>
                  <a:pt x="640" y="608"/>
                </a:lnTo>
                <a:lnTo>
                  <a:pt x="618" y="612"/>
                </a:lnTo>
                <a:lnTo>
                  <a:pt x="595" y="614"/>
                </a:lnTo>
                <a:lnTo>
                  <a:pt x="569" y="615"/>
                </a:lnTo>
                <a:lnTo>
                  <a:pt x="545" y="617"/>
                </a:lnTo>
                <a:lnTo>
                  <a:pt x="522" y="617"/>
                </a:lnTo>
                <a:lnTo>
                  <a:pt x="496" y="617"/>
                </a:lnTo>
                <a:lnTo>
                  <a:pt x="465" y="617"/>
                </a:lnTo>
                <a:lnTo>
                  <a:pt x="436" y="616"/>
                </a:lnTo>
                <a:lnTo>
                  <a:pt x="416" y="615"/>
                </a:lnTo>
                <a:lnTo>
                  <a:pt x="394" y="614"/>
                </a:lnTo>
                <a:lnTo>
                  <a:pt x="371" y="612"/>
                </a:lnTo>
                <a:lnTo>
                  <a:pt x="344" y="607"/>
                </a:lnTo>
                <a:lnTo>
                  <a:pt x="322" y="603"/>
                </a:lnTo>
                <a:lnTo>
                  <a:pt x="300" y="600"/>
                </a:lnTo>
                <a:lnTo>
                  <a:pt x="274" y="594"/>
                </a:lnTo>
                <a:lnTo>
                  <a:pt x="254" y="588"/>
                </a:lnTo>
                <a:lnTo>
                  <a:pt x="228" y="583"/>
                </a:lnTo>
                <a:lnTo>
                  <a:pt x="206" y="577"/>
                </a:lnTo>
                <a:lnTo>
                  <a:pt x="184" y="570"/>
                </a:lnTo>
                <a:lnTo>
                  <a:pt x="161" y="562"/>
                </a:lnTo>
                <a:lnTo>
                  <a:pt x="132" y="551"/>
                </a:lnTo>
                <a:lnTo>
                  <a:pt x="65" y="713"/>
                </a:lnTo>
                <a:lnTo>
                  <a:pt x="0" y="256"/>
                </a:lnTo>
                <a:lnTo>
                  <a:pt x="357" y="0"/>
                </a:lnTo>
              </a:path>
            </a:pathLst>
          </a:custGeom>
          <a:gradFill rotWithShape="1">
            <a:gsLst>
              <a:gs pos="0">
                <a:srgbClr val="FFFF00"/>
              </a:gs>
              <a:gs pos="100000">
                <a:srgbClr val="E3E300"/>
              </a:gs>
            </a:gsLst>
            <a:lin ang="5400000" scaled="1"/>
          </a:gradFill>
          <a:ln w="12700" cap="rnd" cmpd="sng">
            <a:solidFill>
              <a:srgbClr val="000000"/>
            </a:solidFill>
            <a:prstDash val="solid"/>
            <a:round/>
            <a:headEnd type="none" w="med" len="med"/>
            <a:tailEnd type="none" w="med" len="med"/>
          </a:ln>
        </p:spPr>
        <p:txBody>
          <a:bodyPr/>
          <a:lstStyle/>
          <a:p>
            <a:endParaRPr lang="en-ZA">
              <a:solidFill>
                <a:prstClr val="black"/>
              </a:solidFill>
            </a:endParaRPr>
          </a:p>
        </p:txBody>
      </p:sp>
      <p:sp>
        <p:nvSpPr>
          <p:cNvPr id="2059" name="Freeform 75"/>
          <p:cNvSpPr>
            <a:spLocks noChangeAspect="1"/>
          </p:cNvSpPr>
          <p:nvPr/>
        </p:nvSpPr>
        <p:spPr bwMode="auto">
          <a:xfrm rot="179019">
            <a:off x="4709294" y="4369395"/>
            <a:ext cx="1078550" cy="1066431"/>
          </a:xfrm>
          <a:custGeom>
            <a:avLst/>
            <a:gdLst>
              <a:gd name="T0" fmla="*/ 774 w 775"/>
              <a:gd name="T1" fmla="*/ 170 h 775"/>
              <a:gd name="T2" fmla="*/ 765 w 775"/>
              <a:gd name="T3" fmla="*/ 187 h 775"/>
              <a:gd name="T4" fmla="*/ 759 w 775"/>
              <a:gd name="T5" fmla="*/ 200 h 775"/>
              <a:gd name="T6" fmla="*/ 750 w 775"/>
              <a:gd name="T7" fmla="*/ 215 h 775"/>
              <a:gd name="T8" fmla="*/ 744 w 775"/>
              <a:gd name="T9" fmla="*/ 229 h 775"/>
              <a:gd name="T10" fmla="*/ 735 w 775"/>
              <a:gd name="T11" fmla="*/ 244 h 775"/>
              <a:gd name="T12" fmla="*/ 726 w 775"/>
              <a:gd name="T13" fmla="*/ 258 h 775"/>
              <a:gd name="T14" fmla="*/ 717 w 775"/>
              <a:gd name="T15" fmla="*/ 272 h 775"/>
              <a:gd name="T16" fmla="*/ 708 w 775"/>
              <a:gd name="T17" fmla="*/ 287 h 775"/>
              <a:gd name="T18" fmla="*/ 696 w 775"/>
              <a:gd name="T19" fmla="*/ 303 h 775"/>
              <a:gd name="T20" fmla="*/ 685 w 775"/>
              <a:gd name="T21" fmla="*/ 320 h 775"/>
              <a:gd name="T22" fmla="*/ 675 w 775"/>
              <a:gd name="T23" fmla="*/ 333 h 775"/>
              <a:gd name="T24" fmla="*/ 663 w 775"/>
              <a:gd name="T25" fmla="*/ 347 h 775"/>
              <a:gd name="T26" fmla="*/ 651 w 775"/>
              <a:gd name="T27" fmla="*/ 364 h 775"/>
              <a:gd name="T28" fmla="*/ 638 w 775"/>
              <a:gd name="T29" fmla="*/ 381 h 775"/>
              <a:gd name="T30" fmla="*/ 625 w 775"/>
              <a:gd name="T31" fmla="*/ 396 h 775"/>
              <a:gd name="T32" fmla="*/ 612 w 775"/>
              <a:gd name="T33" fmla="*/ 412 h 775"/>
              <a:gd name="T34" fmla="*/ 600 w 775"/>
              <a:gd name="T35" fmla="*/ 424 h 775"/>
              <a:gd name="T36" fmla="*/ 583 w 775"/>
              <a:gd name="T37" fmla="*/ 442 h 775"/>
              <a:gd name="T38" fmla="*/ 570 w 775"/>
              <a:gd name="T39" fmla="*/ 457 h 775"/>
              <a:gd name="T40" fmla="*/ 556 w 775"/>
              <a:gd name="T41" fmla="*/ 470 h 775"/>
              <a:gd name="T42" fmla="*/ 540 w 775"/>
              <a:gd name="T43" fmla="*/ 484 h 775"/>
              <a:gd name="T44" fmla="*/ 528 w 775"/>
              <a:gd name="T45" fmla="*/ 495 h 775"/>
              <a:gd name="T46" fmla="*/ 514 w 775"/>
              <a:gd name="T47" fmla="*/ 508 h 775"/>
              <a:gd name="T48" fmla="*/ 499 w 775"/>
              <a:gd name="T49" fmla="*/ 520 h 775"/>
              <a:gd name="T50" fmla="*/ 482 w 775"/>
              <a:gd name="T51" fmla="*/ 534 h 775"/>
              <a:gd name="T52" fmla="*/ 467 w 775"/>
              <a:gd name="T53" fmla="*/ 546 h 775"/>
              <a:gd name="T54" fmla="*/ 450 w 775"/>
              <a:gd name="T55" fmla="*/ 558 h 775"/>
              <a:gd name="T56" fmla="*/ 429 w 775"/>
              <a:gd name="T57" fmla="*/ 573 h 775"/>
              <a:gd name="T58" fmla="*/ 411 w 775"/>
              <a:gd name="T59" fmla="*/ 586 h 775"/>
              <a:gd name="T60" fmla="*/ 392 w 775"/>
              <a:gd name="T61" fmla="*/ 599 h 775"/>
              <a:gd name="T62" fmla="*/ 372 w 775"/>
              <a:gd name="T63" fmla="*/ 613 h 775"/>
              <a:gd name="T64" fmla="*/ 351 w 775"/>
              <a:gd name="T65" fmla="*/ 625 h 775"/>
              <a:gd name="T66" fmla="*/ 458 w 775"/>
              <a:gd name="T67" fmla="*/ 774 h 775"/>
              <a:gd name="T68" fmla="*/ 32 w 775"/>
              <a:gd name="T69" fmla="*/ 583 h 775"/>
              <a:gd name="T70" fmla="*/ 0 w 775"/>
              <a:gd name="T71" fmla="*/ 205 h 775"/>
              <a:gd name="T72" fmla="*/ 89 w 775"/>
              <a:gd name="T73" fmla="*/ 311 h 775"/>
              <a:gd name="T74" fmla="*/ 109 w 775"/>
              <a:gd name="T75" fmla="*/ 302 h 775"/>
              <a:gd name="T76" fmla="*/ 129 w 775"/>
              <a:gd name="T77" fmla="*/ 291 h 775"/>
              <a:gd name="T78" fmla="*/ 156 w 775"/>
              <a:gd name="T79" fmla="*/ 278 h 775"/>
              <a:gd name="T80" fmla="*/ 181 w 775"/>
              <a:gd name="T81" fmla="*/ 264 h 775"/>
              <a:gd name="T82" fmla="*/ 207 w 775"/>
              <a:gd name="T83" fmla="*/ 246 h 775"/>
              <a:gd name="T84" fmla="*/ 229 w 775"/>
              <a:gd name="T85" fmla="*/ 230 h 775"/>
              <a:gd name="T86" fmla="*/ 251 w 775"/>
              <a:gd name="T87" fmla="*/ 212 h 775"/>
              <a:gd name="T88" fmla="*/ 272 w 775"/>
              <a:gd name="T89" fmla="*/ 194 h 775"/>
              <a:gd name="T90" fmla="*/ 289 w 775"/>
              <a:gd name="T91" fmla="*/ 177 h 775"/>
              <a:gd name="T92" fmla="*/ 307 w 775"/>
              <a:gd name="T93" fmla="*/ 158 h 775"/>
              <a:gd name="T94" fmla="*/ 326 w 775"/>
              <a:gd name="T95" fmla="*/ 137 h 775"/>
              <a:gd name="T96" fmla="*/ 341 w 775"/>
              <a:gd name="T97" fmla="*/ 118 h 775"/>
              <a:gd name="T98" fmla="*/ 357 w 775"/>
              <a:gd name="T99" fmla="*/ 98 h 775"/>
              <a:gd name="T100" fmla="*/ 371 w 775"/>
              <a:gd name="T101" fmla="*/ 80 h 775"/>
              <a:gd name="T102" fmla="*/ 386 w 775"/>
              <a:gd name="T103" fmla="*/ 56 h 775"/>
              <a:gd name="T104" fmla="*/ 399 w 775"/>
              <a:gd name="T105" fmla="*/ 33 h 775"/>
              <a:gd name="T106" fmla="*/ 407 w 775"/>
              <a:gd name="T107" fmla="*/ 17 h 775"/>
              <a:gd name="T108" fmla="*/ 414 w 775"/>
              <a:gd name="T109" fmla="*/ 0 h 775"/>
              <a:gd name="T110" fmla="*/ 774 w 775"/>
              <a:gd name="T111" fmla="*/ 170 h 77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775"/>
              <a:gd name="T169" fmla="*/ 0 h 775"/>
              <a:gd name="T170" fmla="*/ 775 w 775"/>
              <a:gd name="T171" fmla="*/ 775 h 775"/>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775" h="775">
                <a:moveTo>
                  <a:pt x="774" y="170"/>
                </a:moveTo>
                <a:lnTo>
                  <a:pt x="765" y="187"/>
                </a:lnTo>
                <a:lnTo>
                  <a:pt x="759" y="200"/>
                </a:lnTo>
                <a:lnTo>
                  <a:pt x="750" y="215"/>
                </a:lnTo>
                <a:lnTo>
                  <a:pt x="744" y="229"/>
                </a:lnTo>
                <a:lnTo>
                  <a:pt x="735" y="244"/>
                </a:lnTo>
                <a:lnTo>
                  <a:pt x="726" y="258"/>
                </a:lnTo>
                <a:lnTo>
                  <a:pt x="717" y="272"/>
                </a:lnTo>
                <a:lnTo>
                  <a:pt x="708" y="287"/>
                </a:lnTo>
                <a:lnTo>
                  <a:pt x="696" y="303"/>
                </a:lnTo>
                <a:lnTo>
                  <a:pt x="685" y="320"/>
                </a:lnTo>
                <a:lnTo>
                  <a:pt x="675" y="333"/>
                </a:lnTo>
                <a:lnTo>
                  <a:pt x="663" y="347"/>
                </a:lnTo>
                <a:lnTo>
                  <a:pt x="651" y="364"/>
                </a:lnTo>
                <a:lnTo>
                  <a:pt x="638" y="381"/>
                </a:lnTo>
                <a:lnTo>
                  <a:pt x="625" y="396"/>
                </a:lnTo>
                <a:lnTo>
                  <a:pt x="612" y="412"/>
                </a:lnTo>
                <a:lnTo>
                  <a:pt x="600" y="424"/>
                </a:lnTo>
                <a:lnTo>
                  <a:pt x="583" y="442"/>
                </a:lnTo>
                <a:lnTo>
                  <a:pt x="570" y="457"/>
                </a:lnTo>
                <a:lnTo>
                  <a:pt x="556" y="470"/>
                </a:lnTo>
                <a:lnTo>
                  <a:pt x="540" y="484"/>
                </a:lnTo>
                <a:lnTo>
                  <a:pt x="528" y="495"/>
                </a:lnTo>
                <a:lnTo>
                  <a:pt x="514" y="508"/>
                </a:lnTo>
                <a:lnTo>
                  <a:pt x="499" y="520"/>
                </a:lnTo>
                <a:lnTo>
                  <a:pt x="482" y="534"/>
                </a:lnTo>
                <a:lnTo>
                  <a:pt x="467" y="546"/>
                </a:lnTo>
                <a:lnTo>
                  <a:pt x="450" y="558"/>
                </a:lnTo>
                <a:lnTo>
                  <a:pt x="429" y="573"/>
                </a:lnTo>
                <a:lnTo>
                  <a:pt x="411" y="586"/>
                </a:lnTo>
                <a:lnTo>
                  <a:pt x="392" y="599"/>
                </a:lnTo>
                <a:lnTo>
                  <a:pt x="372" y="613"/>
                </a:lnTo>
                <a:lnTo>
                  <a:pt x="351" y="625"/>
                </a:lnTo>
                <a:lnTo>
                  <a:pt x="458" y="774"/>
                </a:lnTo>
                <a:lnTo>
                  <a:pt x="32" y="583"/>
                </a:lnTo>
                <a:lnTo>
                  <a:pt x="0" y="205"/>
                </a:lnTo>
                <a:lnTo>
                  <a:pt x="89" y="311"/>
                </a:lnTo>
                <a:lnTo>
                  <a:pt x="109" y="302"/>
                </a:lnTo>
                <a:lnTo>
                  <a:pt x="129" y="291"/>
                </a:lnTo>
                <a:lnTo>
                  <a:pt x="156" y="278"/>
                </a:lnTo>
                <a:lnTo>
                  <a:pt x="181" y="264"/>
                </a:lnTo>
                <a:lnTo>
                  <a:pt x="207" y="246"/>
                </a:lnTo>
                <a:lnTo>
                  <a:pt x="229" y="230"/>
                </a:lnTo>
                <a:lnTo>
                  <a:pt x="251" y="212"/>
                </a:lnTo>
                <a:lnTo>
                  <a:pt x="272" y="194"/>
                </a:lnTo>
                <a:lnTo>
                  <a:pt x="289" y="177"/>
                </a:lnTo>
                <a:lnTo>
                  <a:pt x="307" y="158"/>
                </a:lnTo>
                <a:lnTo>
                  <a:pt x="326" y="137"/>
                </a:lnTo>
                <a:lnTo>
                  <a:pt x="341" y="118"/>
                </a:lnTo>
                <a:lnTo>
                  <a:pt x="357" y="98"/>
                </a:lnTo>
                <a:lnTo>
                  <a:pt x="371" y="80"/>
                </a:lnTo>
                <a:lnTo>
                  <a:pt x="386" y="56"/>
                </a:lnTo>
                <a:lnTo>
                  <a:pt x="399" y="33"/>
                </a:lnTo>
                <a:lnTo>
                  <a:pt x="407" y="17"/>
                </a:lnTo>
                <a:lnTo>
                  <a:pt x="414" y="0"/>
                </a:lnTo>
                <a:lnTo>
                  <a:pt x="774" y="170"/>
                </a:lnTo>
              </a:path>
            </a:pathLst>
          </a:custGeom>
          <a:gradFill rotWithShape="1">
            <a:gsLst>
              <a:gs pos="0">
                <a:srgbClr val="FFFF00"/>
              </a:gs>
              <a:gs pos="100000">
                <a:srgbClr val="E3E300"/>
              </a:gs>
            </a:gsLst>
            <a:lin ang="5400000" scaled="1"/>
          </a:gradFill>
          <a:ln w="12700" cap="rnd" cmpd="sng">
            <a:solidFill>
              <a:srgbClr val="000000"/>
            </a:solidFill>
            <a:prstDash val="solid"/>
            <a:round/>
            <a:headEnd type="none" w="med" len="med"/>
            <a:tailEnd type="none" w="med" len="med"/>
          </a:ln>
        </p:spPr>
        <p:txBody>
          <a:bodyPr/>
          <a:lstStyle/>
          <a:p>
            <a:endParaRPr lang="en-ZA">
              <a:solidFill>
                <a:prstClr val="black"/>
              </a:solidFill>
            </a:endParaRPr>
          </a:p>
        </p:txBody>
      </p:sp>
      <p:sp>
        <p:nvSpPr>
          <p:cNvPr id="2060" name="Freeform 76"/>
          <p:cNvSpPr>
            <a:spLocks noChangeAspect="1"/>
          </p:cNvSpPr>
          <p:nvPr/>
        </p:nvSpPr>
        <p:spPr bwMode="auto">
          <a:xfrm rot="179019">
            <a:off x="5126511" y="3447916"/>
            <a:ext cx="994219" cy="1239486"/>
          </a:xfrm>
          <a:custGeom>
            <a:avLst/>
            <a:gdLst>
              <a:gd name="T0" fmla="*/ 0 w 715"/>
              <a:gd name="T1" fmla="*/ 572 h 902"/>
              <a:gd name="T2" fmla="*/ 177 w 715"/>
              <a:gd name="T3" fmla="*/ 639 h 902"/>
              <a:gd name="T4" fmla="*/ 187 w 715"/>
              <a:gd name="T5" fmla="*/ 617 h 902"/>
              <a:gd name="T6" fmla="*/ 194 w 715"/>
              <a:gd name="T7" fmla="*/ 596 h 902"/>
              <a:gd name="T8" fmla="*/ 200 w 715"/>
              <a:gd name="T9" fmla="*/ 576 h 902"/>
              <a:gd name="T10" fmla="*/ 205 w 715"/>
              <a:gd name="T11" fmla="*/ 558 h 902"/>
              <a:gd name="T12" fmla="*/ 210 w 715"/>
              <a:gd name="T13" fmla="*/ 538 h 902"/>
              <a:gd name="T14" fmla="*/ 214 w 715"/>
              <a:gd name="T15" fmla="*/ 514 h 902"/>
              <a:gd name="T16" fmla="*/ 218 w 715"/>
              <a:gd name="T17" fmla="*/ 493 h 902"/>
              <a:gd name="T18" fmla="*/ 221 w 715"/>
              <a:gd name="T19" fmla="*/ 472 h 902"/>
              <a:gd name="T20" fmla="*/ 224 w 715"/>
              <a:gd name="T21" fmla="*/ 448 h 902"/>
              <a:gd name="T22" fmla="*/ 225 w 715"/>
              <a:gd name="T23" fmla="*/ 422 h 902"/>
              <a:gd name="T24" fmla="*/ 225 w 715"/>
              <a:gd name="T25" fmla="*/ 377 h 902"/>
              <a:gd name="T26" fmla="*/ 224 w 715"/>
              <a:gd name="T27" fmla="*/ 353 h 902"/>
              <a:gd name="T28" fmla="*/ 223 w 715"/>
              <a:gd name="T29" fmla="*/ 332 h 902"/>
              <a:gd name="T30" fmla="*/ 220 w 715"/>
              <a:gd name="T31" fmla="*/ 309 h 902"/>
              <a:gd name="T32" fmla="*/ 215 w 715"/>
              <a:gd name="T33" fmla="*/ 286 h 902"/>
              <a:gd name="T34" fmla="*/ 211 w 715"/>
              <a:gd name="T35" fmla="*/ 266 h 902"/>
              <a:gd name="T36" fmla="*/ 206 w 715"/>
              <a:gd name="T37" fmla="*/ 241 h 902"/>
              <a:gd name="T38" fmla="*/ 199 w 715"/>
              <a:gd name="T39" fmla="*/ 217 h 902"/>
              <a:gd name="T40" fmla="*/ 543 w 715"/>
              <a:gd name="T41" fmla="*/ 0 h 902"/>
              <a:gd name="T42" fmla="*/ 551 w 715"/>
              <a:gd name="T43" fmla="*/ 21 h 902"/>
              <a:gd name="T44" fmla="*/ 559 w 715"/>
              <a:gd name="T45" fmla="*/ 41 h 902"/>
              <a:gd name="T46" fmla="*/ 565 w 715"/>
              <a:gd name="T47" fmla="*/ 59 h 902"/>
              <a:gd name="T48" fmla="*/ 571 w 715"/>
              <a:gd name="T49" fmla="*/ 78 h 902"/>
              <a:gd name="T50" fmla="*/ 577 w 715"/>
              <a:gd name="T51" fmla="*/ 96 h 902"/>
              <a:gd name="T52" fmla="*/ 583 w 715"/>
              <a:gd name="T53" fmla="*/ 115 h 902"/>
              <a:gd name="T54" fmla="*/ 587 w 715"/>
              <a:gd name="T55" fmla="*/ 132 h 902"/>
              <a:gd name="T56" fmla="*/ 591 w 715"/>
              <a:gd name="T57" fmla="*/ 150 h 902"/>
              <a:gd name="T58" fmla="*/ 596 w 715"/>
              <a:gd name="T59" fmla="*/ 168 h 902"/>
              <a:gd name="T60" fmla="*/ 601 w 715"/>
              <a:gd name="T61" fmla="*/ 188 h 902"/>
              <a:gd name="T62" fmla="*/ 604 w 715"/>
              <a:gd name="T63" fmla="*/ 211 h 902"/>
              <a:gd name="T64" fmla="*/ 608 w 715"/>
              <a:gd name="T65" fmla="*/ 230 h 902"/>
              <a:gd name="T66" fmla="*/ 613 w 715"/>
              <a:gd name="T67" fmla="*/ 251 h 902"/>
              <a:gd name="T68" fmla="*/ 616 w 715"/>
              <a:gd name="T69" fmla="*/ 274 h 902"/>
              <a:gd name="T70" fmla="*/ 617 w 715"/>
              <a:gd name="T71" fmla="*/ 297 h 902"/>
              <a:gd name="T72" fmla="*/ 619 w 715"/>
              <a:gd name="T73" fmla="*/ 322 h 902"/>
              <a:gd name="T74" fmla="*/ 621 w 715"/>
              <a:gd name="T75" fmla="*/ 346 h 902"/>
              <a:gd name="T76" fmla="*/ 621 w 715"/>
              <a:gd name="T77" fmla="*/ 370 h 902"/>
              <a:gd name="T78" fmla="*/ 621 w 715"/>
              <a:gd name="T79" fmla="*/ 395 h 902"/>
              <a:gd name="T80" fmla="*/ 621 w 715"/>
              <a:gd name="T81" fmla="*/ 427 h 902"/>
              <a:gd name="T82" fmla="*/ 620 w 715"/>
              <a:gd name="T83" fmla="*/ 455 h 902"/>
              <a:gd name="T84" fmla="*/ 619 w 715"/>
              <a:gd name="T85" fmla="*/ 475 h 902"/>
              <a:gd name="T86" fmla="*/ 617 w 715"/>
              <a:gd name="T87" fmla="*/ 497 h 902"/>
              <a:gd name="T88" fmla="*/ 616 w 715"/>
              <a:gd name="T89" fmla="*/ 521 h 902"/>
              <a:gd name="T90" fmla="*/ 611 w 715"/>
              <a:gd name="T91" fmla="*/ 547 h 902"/>
              <a:gd name="T92" fmla="*/ 607 w 715"/>
              <a:gd name="T93" fmla="*/ 569 h 902"/>
              <a:gd name="T94" fmla="*/ 603 w 715"/>
              <a:gd name="T95" fmla="*/ 591 h 902"/>
              <a:gd name="T96" fmla="*/ 598 w 715"/>
              <a:gd name="T97" fmla="*/ 618 h 902"/>
              <a:gd name="T98" fmla="*/ 592 w 715"/>
              <a:gd name="T99" fmla="*/ 638 h 902"/>
              <a:gd name="T100" fmla="*/ 587 w 715"/>
              <a:gd name="T101" fmla="*/ 663 h 902"/>
              <a:gd name="T102" fmla="*/ 581 w 715"/>
              <a:gd name="T103" fmla="*/ 685 h 902"/>
              <a:gd name="T104" fmla="*/ 573 w 715"/>
              <a:gd name="T105" fmla="*/ 708 h 902"/>
              <a:gd name="T106" fmla="*/ 566 w 715"/>
              <a:gd name="T107" fmla="*/ 731 h 902"/>
              <a:gd name="T108" fmla="*/ 557 w 715"/>
              <a:gd name="T109" fmla="*/ 759 h 902"/>
              <a:gd name="T110" fmla="*/ 546 w 715"/>
              <a:gd name="T111" fmla="*/ 788 h 902"/>
              <a:gd name="T112" fmla="*/ 714 w 715"/>
              <a:gd name="T113" fmla="*/ 856 h 902"/>
              <a:gd name="T114" fmla="*/ 293 w 715"/>
              <a:gd name="T115" fmla="*/ 901 h 902"/>
              <a:gd name="T116" fmla="*/ 0 w 715"/>
              <a:gd name="T117" fmla="*/ 572 h 90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715"/>
              <a:gd name="T178" fmla="*/ 0 h 902"/>
              <a:gd name="T179" fmla="*/ 715 w 715"/>
              <a:gd name="T180" fmla="*/ 902 h 90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715" h="902">
                <a:moveTo>
                  <a:pt x="0" y="572"/>
                </a:moveTo>
                <a:lnTo>
                  <a:pt x="177" y="639"/>
                </a:lnTo>
                <a:lnTo>
                  <a:pt x="187" y="617"/>
                </a:lnTo>
                <a:lnTo>
                  <a:pt x="194" y="596"/>
                </a:lnTo>
                <a:lnTo>
                  <a:pt x="200" y="576"/>
                </a:lnTo>
                <a:lnTo>
                  <a:pt x="205" y="558"/>
                </a:lnTo>
                <a:lnTo>
                  <a:pt x="210" y="538"/>
                </a:lnTo>
                <a:lnTo>
                  <a:pt x="214" y="514"/>
                </a:lnTo>
                <a:lnTo>
                  <a:pt x="218" y="493"/>
                </a:lnTo>
                <a:lnTo>
                  <a:pt x="221" y="472"/>
                </a:lnTo>
                <a:lnTo>
                  <a:pt x="224" y="448"/>
                </a:lnTo>
                <a:lnTo>
                  <a:pt x="225" y="422"/>
                </a:lnTo>
                <a:lnTo>
                  <a:pt x="225" y="377"/>
                </a:lnTo>
                <a:lnTo>
                  <a:pt x="224" y="353"/>
                </a:lnTo>
                <a:lnTo>
                  <a:pt x="223" y="332"/>
                </a:lnTo>
                <a:lnTo>
                  <a:pt x="220" y="309"/>
                </a:lnTo>
                <a:lnTo>
                  <a:pt x="215" y="286"/>
                </a:lnTo>
                <a:lnTo>
                  <a:pt x="211" y="266"/>
                </a:lnTo>
                <a:lnTo>
                  <a:pt x="206" y="241"/>
                </a:lnTo>
                <a:lnTo>
                  <a:pt x="199" y="217"/>
                </a:lnTo>
                <a:lnTo>
                  <a:pt x="543" y="0"/>
                </a:lnTo>
                <a:lnTo>
                  <a:pt x="551" y="21"/>
                </a:lnTo>
                <a:lnTo>
                  <a:pt x="559" y="41"/>
                </a:lnTo>
                <a:lnTo>
                  <a:pt x="565" y="59"/>
                </a:lnTo>
                <a:lnTo>
                  <a:pt x="571" y="78"/>
                </a:lnTo>
                <a:lnTo>
                  <a:pt x="577" y="96"/>
                </a:lnTo>
                <a:lnTo>
                  <a:pt x="583" y="115"/>
                </a:lnTo>
                <a:lnTo>
                  <a:pt x="587" y="132"/>
                </a:lnTo>
                <a:lnTo>
                  <a:pt x="591" y="150"/>
                </a:lnTo>
                <a:lnTo>
                  <a:pt x="596" y="168"/>
                </a:lnTo>
                <a:lnTo>
                  <a:pt x="601" y="188"/>
                </a:lnTo>
                <a:lnTo>
                  <a:pt x="604" y="211"/>
                </a:lnTo>
                <a:lnTo>
                  <a:pt x="608" y="230"/>
                </a:lnTo>
                <a:lnTo>
                  <a:pt x="613" y="251"/>
                </a:lnTo>
                <a:lnTo>
                  <a:pt x="616" y="274"/>
                </a:lnTo>
                <a:lnTo>
                  <a:pt x="617" y="297"/>
                </a:lnTo>
                <a:lnTo>
                  <a:pt x="619" y="322"/>
                </a:lnTo>
                <a:lnTo>
                  <a:pt x="621" y="346"/>
                </a:lnTo>
                <a:lnTo>
                  <a:pt x="621" y="370"/>
                </a:lnTo>
                <a:lnTo>
                  <a:pt x="621" y="395"/>
                </a:lnTo>
                <a:lnTo>
                  <a:pt x="621" y="427"/>
                </a:lnTo>
                <a:lnTo>
                  <a:pt x="620" y="455"/>
                </a:lnTo>
                <a:lnTo>
                  <a:pt x="619" y="475"/>
                </a:lnTo>
                <a:lnTo>
                  <a:pt x="617" y="497"/>
                </a:lnTo>
                <a:lnTo>
                  <a:pt x="616" y="521"/>
                </a:lnTo>
                <a:lnTo>
                  <a:pt x="611" y="547"/>
                </a:lnTo>
                <a:lnTo>
                  <a:pt x="607" y="569"/>
                </a:lnTo>
                <a:lnTo>
                  <a:pt x="603" y="591"/>
                </a:lnTo>
                <a:lnTo>
                  <a:pt x="598" y="618"/>
                </a:lnTo>
                <a:lnTo>
                  <a:pt x="592" y="638"/>
                </a:lnTo>
                <a:lnTo>
                  <a:pt x="587" y="663"/>
                </a:lnTo>
                <a:lnTo>
                  <a:pt x="581" y="685"/>
                </a:lnTo>
                <a:lnTo>
                  <a:pt x="573" y="708"/>
                </a:lnTo>
                <a:lnTo>
                  <a:pt x="566" y="731"/>
                </a:lnTo>
                <a:lnTo>
                  <a:pt x="557" y="759"/>
                </a:lnTo>
                <a:lnTo>
                  <a:pt x="546" y="788"/>
                </a:lnTo>
                <a:lnTo>
                  <a:pt x="714" y="856"/>
                </a:lnTo>
                <a:lnTo>
                  <a:pt x="293" y="901"/>
                </a:lnTo>
                <a:lnTo>
                  <a:pt x="0" y="572"/>
                </a:lnTo>
              </a:path>
            </a:pathLst>
          </a:custGeom>
          <a:gradFill rotWithShape="1">
            <a:gsLst>
              <a:gs pos="0">
                <a:srgbClr val="FFFF00"/>
              </a:gs>
              <a:gs pos="100000">
                <a:srgbClr val="E3E300"/>
              </a:gs>
            </a:gsLst>
            <a:lin ang="5400000" scaled="1"/>
          </a:gradFill>
          <a:ln w="12700" cap="rnd" cmpd="sng">
            <a:solidFill>
              <a:srgbClr val="000000"/>
            </a:solidFill>
            <a:prstDash val="solid"/>
            <a:round/>
            <a:headEnd type="none" w="med" len="med"/>
            <a:tailEnd type="none" w="med" len="med"/>
          </a:ln>
        </p:spPr>
        <p:txBody>
          <a:bodyPr/>
          <a:lstStyle/>
          <a:p>
            <a:endParaRPr lang="en-ZA">
              <a:solidFill>
                <a:prstClr val="black"/>
              </a:solidFill>
            </a:endParaRPr>
          </a:p>
        </p:txBody>
      </p:sp>
      <p:sp>
        <p:nvSpPr>
          <p:cNvPr id="2061" name="Freeform 77"/>
          <p:cNvSpPr>
            <a:spLocks noChangeAspect="1"/>
          </p:cNvSpPr>
          <p:nvPr/>
        </p:nvSpPr>
        <p:spPr bwMode="auto">
          <a:xfrm rot="179019">
            <a:off x="4984480" y="2723157"/>
            <a:ext cx="1162881" cy="1096013"/>
          </a:xfrm>
          <a:custGeom>
            <a:avLst/>
            <a:gdLst>
              <a:gd name="T0" fmla="*/ 170 w 836"/>
              <a:gd name="T1" fmla="*/ 0 h 796"/>
              <a:gd name="T2" fmla="*/ 187 w 836"/>
              <a:gd name="T3" fmla="*/ 9 h 796"/>
              <a:gd name="T4" fmla="*/ 201 w 836"/>
              <a:gd name="T5" fmla="*/ 16 h 796"/>
              <a:gd name="T6" fmla="*/ 216 w 836"/>
              <a:gd name="T7" fmla="*/ 24 h 796"/>
              <a:gd name="T8" fmla="*/ 229 w 836"/>
              <a:gd name="T9" fmla="*/ 31 h 796"/>
              <a:gd name="T10" fmla="*/ 244 w 836"/>
              <a:gd name="T11" fmla="*/ 39 h 796"/>
              <a:gd name="T12" fmla="*/ 258 w 836"/>
              <a:gd name="T13" fmla="*/ 49 h 796"/>
              <a:gd name="T14" fmla="*/ 271 w 836"/>
              <a:gd name="T15" fmla="*/ 57 h 796"/>
              <a:gd name="T16" fmla="*/ 285 w 836"/>
              <a:gd name="T17" fmla="*/ 66 h 796"/>
              <a:gd name="T18" fmla="*/ 302 w 836"/>
              <a:gd name="T19" fmla="*/ 77 h 796"/>
              <a:gd name="T20" fmla="*/ 320 w 836"/>
              <a:gd name="T21" fmla="*/ 90 h 796"/>
              <a:gd name="T22" fmla="*/ 334 w 836"/>
              <a:gd name="T23" fmla="*/ 100 h 796"/>
              <a:gd name="T24" fmla="*/ 348 w 836"/>
              <a:gd name="T25" fmla="*/ 111 h 796"/>
              <a:gd name="T26" fmla="*/ 364 w 836"/>
              <a:gd name="T27" fmla="*/ 123 h 796"/>
              <a:gd name="T28" fmla="*/ 381 w 836"/>
              <a:gd name="T29" fmla="*/ 135 h 796"/>
              <a:gd name="T30" fmla="*/ 396 w 836"/>
              <a:gd name="T31" fmla="*/ 148 h 796"/>
              <a:gd name="T32" fmla="*/ 411 w 836"/>
              <a:gd name="T33" fmla="*/ 162 h 796"/>
              <a:gd name="T34" fmla="*/ 425 w 836"/>
              <a:gd name="T35" fmla="*/ 175 h 796"/>
              <a:gd name="T36" fmla="*/ 442 w 836"/>
              <a:gd name="T37" fmla="*/ 190 h 796"/>
              <a:gd name="T38" fmla="*/ 456 w 836"/>
              <a:gd name="T39" fmla="*/ 204 h 796"/>
              <a:gd name="T40" fmla="*/ 469 w 836"/>
              <a:gd name="T41" fmla="*/ 218 h 796"/>
              <a:gd name="T42" fmla="*/ 484 w 836"/>
              <a:gd name="T43" fmla="*/ 234 h 796"/>
              <a:gd name="T44" fmla="*/ 495 w 836"/>
              <a:gd name="T45" fmla="*/ 245 h 796"/>
              <a:gd name="T46" fmla="*/ 508 w 836"/>
              <a:gd name="T47" fmla="*/ 260 h 796"/>
              <a:gd name="T48" fmla="*/ 521 w 836"/>
              <a:gd name="T49" fmla="*/ 275 h 796"/>
              <a:gd name="T50" fmla="*/ 534 w 836"/>
              <a:gd name="T51" fmla="*/ 293 h 796"/>
              <a:gd name="T52" fmla="*/ 546 w 836"/>
              <a:gd name="T53" fmla="*/ 308 h 796"/>
              <a:gd name="T54" fmla="*/ 559 w 836"/>
              <a:gd name="T55" fmla="*/ 324 h 796"/>
              <a:gd name="T56" fmla="*/ 574 w 836"/>
              <a:gd name="T57" fmla="*/ 345 h 796"/>
              <a:gd name="T58" fmla="*/ 586 w 836"/>
              <a:gd name="T59" fmla="*/ 363 h 796"/>
              <a:gd name="T60" fmla="*/ 600 w 836"/>
              <a:gd name="T61" fmla="*/ 383 h 796"/>
              <a:gd name="T62" fmla="*/ 613 w 836"/>
              <a:gd name="T63" fmla="*/ 403 h 796"/>
              <a:gd name="T64" fmla="*/ 624 w 836"/>
              <a:gd name="T65" fmla="*/ 424 h 796"/>
              <a:gd name="T66" fmla="*/ 637 w 836"/>
              <a:gd name="T67" fmla="*/ 446 h 796"/>
              <a:gd name="T68" fmla="*/ 646 w 836"/>
              <a:gd name="T69" fmla="*/ 465 h 796"/>
              <a:gd name="T70" fmla="*/ 656 w 836"/>
              <a:gd name="T71" fmla="*/ 483 h 796"/>
              <a:gd name="T72" fmla="*/ 664 w 836"/>
              <a:gd name="T73" fmla="*/ 504 h 796"/>
              <a:gd name="T74" fmla="*/ 670 w 836"/>
              <a:gd name="T75" fmla="*/ 519 h 796"/>
              <a:gd name="T76" fmla="*/ 835 w 836"/>
              <a:gd name="T77" fmla="*/ 453 h 796"/>
              <a:gd name="T78" fmla="*/ 578 w 836"/>
              <a:gd name="T79" fmla="*/ 795 h 796"/>
              <a:gd name="T80" fmla="*/ 122 w 836"/>
              <a:gd name="T81" fmla="*/ 740 h 796"/>
              <a:gd name="T82" fmla="*/ 302 w 836"/>
              <a:gd name="T83" fmla="*/ 667 h 796"/>
              <a:gd name="T84" fmla="*/ 290 w 836"/>
              <a:gd name="T85" fmla="*/ 642 h 796"/>
              <a:gd name="T86" fmla="*/ 279 w 836"/>
              <a:gd name="T87" fmla="*/ 619 h 796"/>
              <a:gd name="T88" fmla="*/ 263 w 836"/>
              <a:gd name="T89" fmla="*/ 594 h 796"/>
              <a:gd name="T90" fmla="*/ 245 w 836"/>
              <a:gd name="T91" fmla="*/ 567 h 796"/>
              <a:gd name="T92" fmla="*/ 229 w 836"/>
              <a:gd name="T93" fmla="*/ 545 h 796"/>
              <a:gd name="T94" fmla="*/ 212 w 836"/>
              <a:gd name="T95" fmla="*/ 524 h 796"/>
              <a:gd name="T96" fmla="*/ 194 w 836"/>
              <a:gd name="T97" fmla="*/ 503 h 796"/>
              <a:gd name="T98" fmla="*/ 176 w 836"/>
              <a:gd name="T99" fmla="*/ 485 h 796"/>
              <a:gd name="T100" fmla="*/ 158 w 836"/>
              <a:gd name="T101" fmla="*/ 468 h 796"/>
              <a:gd name="T102" fmla="*/ 137 w 836"/>
              <a:gd name="T103" fmla="*/ 449 h 796"/>
              <a:gd name="T104" fmla="*/ 117 w 836"/>
              <a:gd name="T105" fmla="*/ 433 h 796"/>
              <a:gd name="T106" fmla="*/ 98 w 836"/>
              <a:gd name="T107" fmla="*/ 417 h 796"/>
              <a:gd name="T108" fmla="*/ 79 w 836"/>
              <a:gd name="T109" fmla="*/ 404 h 796"/>
              <a:gd name="T110" fmla="*/ 56 w 836"/>
              <a:gd name="T111" fmla="*/ 389 h 796"/>
              <a:gd name="T112" fmla="*/ 33 w 836"/>
              <a:gd name="T113" fmla="*/ 375 h 796"/>
              <a:gd name="T114" fmla="*/ 17 w 836"/>
              <a:gd name="T115" fmla="*/ 368 h 796"/>
              <a:gd name="T116" fmla="*/ 0 w 836"/>
              <a:gd name="T117" fmla="*/ 358 h 796"/>
              <a:gd name="T118" fmla="*/ 170 w 836"/>
              <a:gd name="T119" fmla="*/ 0 h 79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836"/>
              <a:gd name="T181" fmla="*/ 0 h 796"/>
              <a:gd name="T182" fmla="*/ 836 w 836"/>
              <a:gd name="T183" fmla="*/ 796 h 79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836" h="796">
                <a:moveTo>
                  <a:pt x="170" y="0"/>
                </a:moveTo>
                <a:lnTo>
                  <a:pt x="187" y="9"/>
                </a:lnTo>
                <a:lnTo>
                  <a:pt x="201" y="16"/>
                </a:lnTo>
                <a:lnTo>
                  <a:pt x="216" y="24"/>
                </a:lnTo>
                <a:lnTo>
                  <a:pt x="229" y="31"/>
                </a:lnTo>
                <a:lnTo>
                  <a:pt x="244" y="39"/>
                </a:lnTo>
                <a:lnTo>
                  <a:pt x="258" y="49"/>
                </a:lnTo>
                <a:lnTo>
                  <a:pt x="271" y="57"/>
                </a:lnTo>
                <a:lnTo>
                  <a:pt x="285" y="66"/>
                </a:lnTo>
                <a:lnTo>
                  <a:pt x="302" y="77"/>
                </a:lnTo>
                <a:lnTo>
                  <a:pt x="320" y="90"/>
                </a:lnTo>
                <a:lnTo>
                  <a:pt x="334" y="100"/>
                </a:lnTo>
                <a:lnTo>
                  <a:pt x="348" y="111"/>
                </a:lnTo>
                <a:lnTo>
                  <a:pt x="364" y="123"/>
                </a:lnTo>
                <a:lnTo>
                  <a:pt x="381" y="135"/>
                </a:lnTo>
                <a:lnTo>
                  <a:pt x="396" y="148"/>
                </a:lnTo>
                <a:lnTo>
                  <a:pt x="411" y="162"/>
                </a:lnTo>
                <a:lnTo>
                  <a:pt x="425" y="175"/>
                </a:lnTo>
                <a:lnTo>
                  <a:pt x="442" y="190"/>
                </a:lnTo>
                <a:lnTo>
                  <a:pt x="456" y="204"/>
                </a:lnTo>
                <a:lnTo>
                  <a:pt x="469" y="218"/>
                </a:lnTo>
                <a:lnTo>
                  <a:pt x="484" y="234"/>
                </a:lnTo>
                <a:lnTo>
                  <a:pt x="495" y="245"/>
                </a:lnTo>
                <a:lnTo>
                  <a:pt x="508" y="260"/>
                </a:lnTo>
                <a:lnTo>
                  <a:pt x="521" y="275"/>
                </a:lnTo>
                <a:lnTo>
                  <a:pt x="534" y="293"/>
                </a:lnTo>
                <a:lnTo>
                  <a:pt x="546" y="308"/>
                </a:lnTo>
                <a:lnTo>
                  <a:pt x="559" y="324"/>
                </a:lnTo>
                <a:lnTo>
                  <a:pt x="574" y="345"/>
                </a:lnTo>
                <a:lnTo>
                  <a:pt x="586" y="363"/>
                </a:lnTo>
                <a:lnTo>
                  <a:pt x="600" y="383"/>
                </a:lnTo>
                <a:lnTo>
                  <a:pt x="613" y="403"/>
                </a:lnTo>
                <a:lnTo>
                  <a:pt x="624" y="424"/>
                </a:lnTo>
                <a:lnTo>
                  <a:pt x="637" y="446"/>
                </a:lnTo>
                <a:lnTo>
                  <a:pt x="646" y="465"/>
                </a:lnTo>
                <a:lnTo>
                  <a:pt x="656" y="483"/>
                </a:lnTo>
                <a:lnTo>
                  <a:pt x="664" y="504"/>
                </a:lnTo>
                <a:lnTo>
                  <a:pt x="670" y="519"/>
                </a:lnTo>
                <a:lnTo>
                  <a:pt x="835" y="453"/>
                </a:lnTo>
                <a:lnTo>
                  <a:pt x="578" y="795"/>
                </a:lnTo>
                <a:lnTo>
                  <a:pt x="122" y="740"/>
                </a:lnTo>
                <a:lnTo>
                  <a:pt x="302" y="667"/>
                </a:lnTo>
                <a:lnTo>
                  <a:pt x="290" y="642"/>
                </a:lnTo>
                <a:lnTo>
                  <a:pt x="279" y="619"/>
                </a:lnTo>
                <a:lnTo>
                  <a:pt x="263" y="594"/>
                </a:lnTo>
                <a:lnTo>
                  <a:pt x="245" y="567"/>
                </a:lnTo>
                <a:lnTo>
                  <a:pt x="229" y="545"/>
                </a:lnTo>
                <a:lnTo>
                  <a:pt x="212" y="524"/>
                </a:lnTo>
                <a:lnTo>
                  <a:pt x="194" y="503"/>
                </a:lnTo>
                <a:lnTo>
                  <a:pt x="176" y="485"/>
                </a:lnTo>
                <a:lnTo>
                  <a:pt x="158" y="468"/>
                </a:lnTo>
                <a:lnTo>
                  <a:pt x="137" y="449"/>
                </a:lnTo>
                <a:lnTo>
                  <a:pt x="117" y="433"/>
                </a:lnTo>
                <a:lnTo>
                  <a:pt x="98" y="417"/>
                </a:lnTo>
                <a:lnTo>
                  <a:pt x="79" y="404"/>
                </a:lnTo>
                <a:lnTo>
                  <a:pt x="56" y="389"/>
                </a:lnTo>
                <a:lnTo>
                  <a:pt x="33" y="375"/>
                </a:lnTo>
                <a:lnTo>
                  <a:pt x="17" y="368"/>
                </a:lnTo>
                <a:lnTo>
                  <a:pt x="0" y="358"/>
                </a:lnTo>
                <a:lnTo>
                  <a:pt x="170" y="0"/>
                </a:lnTo>
              </a:path>
            </a:pathLst>
          </a:custGeom>
          <a:gradFill rotWithShape="1">
            <a:gsLst>
              <a:gs pos="0">
                <a:srgbClr val="FFFF00"/>
              </a:gs>
              <a:gs pos="100000">
                <a:srgbClr val="E3E300"/>
              </a:gs>
            </a:gsLst>
            <a:lin ang="5400000" scaled="1"/>
          </a:gradFill>
          <a:ln w="12700" cap="rnd" cmpd="sng">
            <a:solidFill>
              <a:srgbClr val="000000"/>
            </a:solidFill>
            <a:prstDash val="solid"/>
            <a:round/>
            <a:headEnd type="none" w="med" len="med"/>
            <a:tailEnd type="none" w="med" len="med"/>
          </a:ln>
        </p:spPr>
        <p:txBody>
          <a:bodyPr/>
          <a:lstStyle/>
          <a:p>
            <a:endParaRPr lang="en-ZA">
              <a:solidFill>
                <a:prstClr val="black"/>
              </a:solidFill>
            </a:endParaRPr>
          </a:p>
        </p:txBody>
      </p:sp>
      <p:sp>
        <p:nvSpPr>
          <p:cNvPr id="2062" name="Freeform 78"/>
          <p:cNvSpPr>
            <a:spLocks noChangeAspect="1"/>
          </p:cNvSpPr>
          <p:nvPr/>
        </p:nvSpPr>
        <p:spPr bwMode="auto">
          <a:xfrm rot="179074">
            <a:off x="4188513" y="2380005"/>
            <a:ext cx="1122934" cy="896335"/>
          </a:xfrm>
          <a:custGeom>
            <a:avLst/>
            <a:gdLst>
              <a:gd name="T0" fmla="*/ 431 w 809"/>
              <a:gd name="T1" fmla="*/ 651 h 652"/>
              <a:gd name="T2" fmla="*/ 484 w 809"/>
              <a:gd name="T3" fmla="*/ 524 h 652"/>
              <a:gd name="T4" fmla="*/ 467 w 809"/>
              <a:gd name="T5" fmla="*/ 519 h 652"/>
              <a:gd name="T6" fmla="*/ 448 w 809"/>
              <a:gd name="T7" fmla="*/ 515 h 652"/>
              <a:gd name="T8" fmla="*/ 423 w 809"/>
              <a:gd name="T9" fmla="*/ 510 h 652"/>
              <a:gd name="T10" fmla="*/ 403 w 809"/>
              <a:gd name="T11" fmla="*/ 506 h 652"/>
              <a:gd name="T12" fmla="*/ 381 w 809"/>
              <a:gd name="T13" fmla="*/ 503 h 652"/>
              <a:gd name="T14" fmla="*/ 357 w 809"/>
              <a:gd name="T15" fmla="*/ 501 h 652"/>
              <a:gd name="T16" fmla="*/ 332 w 809"/>
              <a:gd name="T17" fmla="*/ 499 h 652"/>
              <a:gd name="T18" fmla="*/ 286 w 809"/>
              <a:gd name="T19" fmla="*/ 499 h 652"/>
              <a:gd name="T20" fmla="*/ 263 w 809"/>
              <a:gd name="T21" fmla="*/ 500 h 652"/>
              <a:gd name="T22" fmla="*/ 241 w 809"/>
              <a:gd name="T23" fmla="*/ 502 h 652"/>
              <a:gd name="T24" fmla="*/ 219 w 809"/>
              <a:gd name="T25" fmla="*/ 504 h 652"/>
              <a:gd name="T26" fmla="*/ 196 w 809"/>
              <a:gd name="T27" fmla="*/ 509 h 652"/>
              <a:gd name="T28" fmla="*/ 175 w 809"/>
              <a:gd name="T29" fmla="*/ 513 h 652"/>
              <a:gd name="T30" fmla="*/ 150 w 809"/>
              <a:gd name="T31" fmla="*/ 518 h 652"/>
              <a:gd name="T32" fmla="*/ 128 w 809"/>
              <a:gd name="T33" fmla="*/ 525 h 652"/>
              <a:gd name="T34" fmla="*/ 186 w 809"/>
              <a:gd name="T35" fmla="*/ 257 h 652"/>
              <a:gd name="T36" fmla="*/ 0 w 809"/>
              <a:gd name="T37" fmla="*/ 151 h 652"/>
              <a:gd name="T38" fmla="*/ 9 w 809"/>
              <a:gd name="T39" fmla="*/ 147 h 652"/>
              <a:gd name="T40" fmla="*/ 29 w 809"/>
              <a:gd name="T41" fmla="*/ 141 h 652"/>
              <a:gd name="T42" fmla="*/ 43 w 809"/>
              <a:gd name="T43" fmla="*/ 137 h 652"/>
              <a:gd name="T44" fmla="*/ 60 w 809"/>
              <a:gd name="T45" fmla="*/ 132 h 652"/>
              <a:gd name="T46" fmla="*/ 80 w 809"/>
              <a:gd name="T47" fmla="*/ 127 h 652"/>
              <a:gd name="T48" fmla="*/ 97 w 809"/>
              <a:gd name="T49" fmla="*/ 123 h 652"/>
              <a:gd name="T50" fmla="*/ 119 w 809"/>
              <a:gd name="T51" fmla="*/ 118 h 652"/>
              <a:gd name="T52" fmla="*/ 138 w 809"/>
              <a:gd name="T53" fmla="*/ 115 h 652"/>
              <a:gd name="T54" fmla="*/ 161 w 809"/>
              <a:gd name="T55" fmla="*/ 111 h 652"/>
              <a:gd name="T56" fmla="*/ 184 w 809"/>
              <a:gd name="T57" fmla="*/ 108 h 652"/>
              <a:gd name="T58" fmla="*/ 206 w 809"/>
              <a:gd name="T59" fmla="*/ 106 h 652"/>
              <a:gd name="T60" fmla="*/ 231 w 809"/>
              <a:gd name="T61" fmla="*/ 105 h 652"/>
              <a:gd name="T62" fmla="*/ 256 w 809"/>
              <a:gd name="T63" fmla="*/ 103 h 652"/>
              <a:gd name="T64" fmla="*/ 280 w 809"/>
              <a:gd name="T65" fmla="*/ 103 h 652"/>
              <a:gd name="T66" fmla="*/ 305 w 809"/>
              <a:gd name="T67" fmla="*/ 103 h 652"/>
              <a:gd name="T68" fmla="*/ 337 w 809"/>
              <a:gd name="T69" fmla="*/ 103 h 652"/>
              <a:gd name="T70" fmla="*/ 365 w 809"/>
              <a:gd name="T71" fmla="*/ 104 h 652"/>
              <a:gd name="T72" fmla="*/ 384 w 809"/>
              <a:gd name="T73" fmla="*/ 105 h 652"/>
              <a:gd name="T74" fmla="*/ 408 w 809"/>
              <a:gd name="T75" fmla="*/ 107 h 652"/>
              <a:gd name="T76" fmla="*/ 430 w 809"/>
              <a:gd name="T77" fmla="*/ 109 h 652"/>
              <a:gd name="T78" fmla="*/ 456 w 809"/>
              <a:gd name="T79" fmla="*/ 113 h 652"/>
              <a:gd name="T80" fmla="*/ 478 w 809"/>
              <a:gd name="T81" fmla="*/ 117 h 652"/>
              <a:gd name="T82" fmla="*/ 500 w 809"/>
              <a:gd name="T83" fmla="*/ 121 h 652"/>
              <a:gd name="T84" fmla="*/ 527 w 809"/>
              <a:gd name="T85" fmla="*/ 126 h 652"/>
              <a:gd name="T86" fmla="*/ 548 w 809"/>
              <a:gd name="T87" fmla="*/ 132 h 652"/>
              <a:gd name="T88" fmla="*/ 573 w 809"/>
              <a:gd name="T89" fmla="*/ 138 h 652"/>
              <a:gd name="T90" fmla="*/ 595 w 809"/>
              <a:gd name="T91" fmla="*/ 143 h 652"/>
              <a:gd name="T92" fmla="*/ 618 w 809"/>
              <a:gd name="T93" fmla="*/ 151 h 652"/>
              <a:gd name="T94" fmla="*/ 641 w 809"/>
              <a:gd name="T95" fmla="*/ 158 h 652"/>
              <a:gd name="T96" fmla="*/ 710 w 809"/>
              <a:gd name="T97" fmla="*/ 0 h 652"/>
              <a:gd name="T98" fmla="*/ 808 w 809"/>
              <a:gd name="T99" fmla="*/ 441 h 652"/>
              <a:gd name="T100" fmla="*/ 431 w 809"/>
              <a:gd name="T101" fmla="*/ 651 h 65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809"/>
              <a:gd name="T154" fmla="*/ 0 h 652"/>
              <a:gd name="T155" fmla="*/ 809 w 809"/>
              <a:gd name="T156" fmla="*/ 652 h 65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809" h="652">
                <a:moveTo>
                  <a:pt x="431" y="651"/>
                </a:moveTo>
                <a:lnTo>
                  <a:pt x="484" y="524"/>
                </a:lnTo>
                <a:lnTo>
                  <a:pt x="467" y="519"/>
                </a:lnTo>
                <a:lnTo>
                  <a:pt x="448" y="515"/>
                </a:lnTo>
                <a:lnTo>
                  <a:pt x="423" y="510"/>
                </a:lnTo>
                <a:lnTo>
                  <a:pt x="403" y="506"/>
                </a:lnTo>
                <a:lnTo>
                  <a:pt x="381" y="503"/>
                </a:lnTo>
                <a:lnTo>
                  <a:pt x="357" y="501"/>
                </a:lnTo>
                <a:lnTo>
                  <a:pt x="332" y="499"/>
                </a:lnTo>
                <a:lnTo>
                  <a:pt x="286" y="499"/>
                </a:lnTo>
                <a:lnTo>
                  <a:pt x="263" y="500"/>
                </a:lnTo>
                <a:lnTo>
                  <a:pt x="241" y="502"/>
                </a:lnTo>
                <a:lnTo>
                  <a:pt x="219" y="504"/>
                </a:lnTo>
                <a:lnTo>
                  <a:pt x="196" y="509"/>
                </a:lnTo>
                <a:lnTo>
                  <a:pt x="175" y="513"/>
                </a:lnTo>
                <a:lnTo>
                  <a:pt x="150" y="518"/>
                </a:lnTo>
                <a:lnTo>
                  <a:pt x="128" y="525"/>
                </a:lnTo>
                <a:lnTo>
                  <a:pt x="186" y="257"/>
                </a:lnTo>
                <a:lnTo>
                  <a:pt x="0" y="151"/>
                </a:lnTo>
                <a:lnTo>
                  <a:pt x="9" y="147"/>
                </a:lnTo>
                <a:lnTo>
                  <a:pt x="29" y="141"/>
                </a:lnTo>
                <a:lnTo>
                  <a:pt x="43" y="137"/>
                </a:lnTo>
                <a:lnTo>
                  <a:pt x="60" y="132"/>
                </a:lnTo>
                <a:lnTo>
                  <a:pt x="80" y="127"/>
                </a:lnTo>
                <a:lnTo>
                  <a:pt x="97" y="123"/>
                </a:lnTo>
                <a:lnTo>
                  <a:pt x="119" y="118"/>
                </a:lnTo>
                <a:lnTo>
                  <a:pt x="138" y="115"/>
                </a:lnTo>
                <a:lnTo>
                  <a:pt x="161" y="111"/>
                </a:lnTo>
                <a:lnTo>
                  <a:pt x="184" y="108"/>
                </a:lnTo>
                <a:lnTo>
                  <a:pt x="206" y="106"/>
                </a:lnTo>
                <a:lnTo>
                  <a:pt x="231" y="105"/>
                </a:lnTo>
                <a:lnTo>
                  <a:pt x="256" y="103"/>
                </a:lnTo>
                <a:lnTo>
                  <a:pt x="280" y="103"/>
                </a:lnTo>
                <a:lnTo>
                  <a:pt x="305" y="103"/>
                </a:lnTo>
                <a:lnTo>
                  <a:pt x="337" y="103"/>
                </a:lnTo>
                <a:lnTo>
                  <a:pt x="365" y="104"/>
                </a:lnTo>
                <a:lnTo>
                  <a:pt x="384" y="105"/>
                </a:lnTo>
                <a:lnTo>
                  <a:pt x="408" y="107"/>
                </a:lnTo>
                <a:lnTo>
                  <a:pt x="430" y="109"/>
                </a:lnTo>
                <a:lnTo>
                  <a:pt x="456" y="113"/>
                </a:lnTo>
                <a:lnTo>
                  <a:pt x="478" y="117"/>
                </a:lnTo>
                <a:lnTo>
                  <a:pt x="500" y="121"/>
                </a:lnTo>
                <a:lnTo>
                  <a:pt x="527" y="126"/>
                </a:lnTo>
                <a:lnTo>
                  <a:pt x="548" y="132"/>
                </a:lnTo>
                <a:lnTo>
                  <a:pt x="573" y="138"/>
                </a:lnTo>
                <a:lnTo>
                  <a:pt x="595" y="143"/>
                </a:lnTo>
                <a:lnTo>
                  <a:pt x="618" y="151"/>
                </a:lnTo>
                <a:lnTo>
                  <a:pt x="641" y="158"/>
                </a:lnTo>
                <a:lnTo>
                  <a:pt x="710" y="0"/>
                </a:lnTo>
                <a:lnTo>
                  <a:pt x="808" y="441"/>
                </a:lnTo>
                <a:lnTo>
                  <a:pt x="431" y="651"/>
                </a:lnTo>
              </a:path>
            </a:pathLst>
          </a:custGeom>
          <a:gradFill rotWithShape="1">
            <a:gsLst>
              <a:gs pos="0">
                <a:srgbClr val="FFFF00"/>
              </a:gs>
              <a:gs pos="100000">
                <a:srgbClr val="E3E300"/>
              </a:gs>
            </a:gsLst>
            <a:lin ang="5400000" scaled="1"/>
          </a:gradFill>
          <a:ln w="12700" cap="rnd" cmpd="sng">
            <a:solidFill>
              <a:srgbClr val="000000"/>
            </a:solidFill>
            <a:prstDash val="solid"/>
            <a:round/>
            <a:headEnd type="none" w="med" len="med"/>
            <a:tailEnd type="none" w="med" len="med"/>
          </a:ln>
        </p:spPr>
        <p:txBody>
          <a:bodyPr/>
          <a:lstStyle/>
          <a:p>
            <a:endParaRPr lang="en-ZA">
              <a:solidFill>
                <a:prstClr val="black"/>
              </a:solidFill>
            </a:endParaRPr>
          </a:p>
        </p:txBody>
      </p:sp>
      <p:sp>
        <p:nvSpPr>
          <p:cNvPr id="2063" name="Text Box 79"/>
          <p:cNvSpPr txBox="1">
            <a:spLocks noChangeAspect="1" noChangeArrowheads="1"/>
          </p:cNvSpPr>
          <p:nvPr/>
        </p:nvSpPr>
        <p:spPr bwMode="auto">
          <a:xfrm>
            <a:off x="5064372" y="3094411"/>
            <a:ext cx="972026" cy="400836"/>
          </a:xfrm>
          <a:prstGeom prst="rect">
            <a:avLst/>
          </a:prstGeom>
          <a:noFill/>
          <a:ln w="12700" cap="rnd" algn="ctr">
            <a:noFill/>
            <a:miter lim="800000"/>
            <a:headEnd/>
            <a:tailEnd/>
          </a:ln>
        </p:spPr>
        <p:txBody>
          <a:bodyPr wrap="none">
            <a:spAutoFit/>
          </a:bodyPr>
          <a:lstStyle/>
          <a:p>
            <a:pPr algn="ctr"/>
            <a:r>
              <a:rPr lang="en-US" sz="1000">
                <a:solidFill>
                  <a:prstClr val="black"/>
                </a:solidFill>
              </a:rPr>
              <a:t>Biodiversity</a:t>
            </a:r>
          </a:p>
          <a:p>
            <a:pPr algn="ctr"/>
            <a:r>
              <a:rPr lang="en-US" sz="1000">
                <a:solidFill>
                  <a:prstClr val="black"/>
                </a:solidFill>
              </a:rPr>
              <a:t>Conservation </a:t>
            </a:r>
          </a:p>
        </p:txBody>
      </p:sp>
      <p:sp>
        <p:nvSpPr>
          <p:cNvPr id="2064" name="Text Box 80"/>
          <p:cNvSpPr txBox="1">
            <a:spLocks noChangeAspect="1" noChangeArrowheads="1"/>
          </p:cNvSpPr>
          <p:nvPr/>
        </p:nvSpPr>
        <p:spPr bwMode="auto">
          <a:xfrm>
            <a:off x="4416355" y="2590038"/>
            <a:ext cx="908408" cy="400836"/>
          </a:xfrm>
          <a:prstGeom prst="rect">
            <a:avLst/>
          </a:prstGeom>
          <a:noFill/>
          <a:ln w="12700" cap="rnd" algn="ctr">
            <a:noFill/>
            <a:miter lim="800000"/>
            <a:headEnd/>
            <a:tailEnd/>
          </a:ln>
        </p:spPr>
        <p:txBody>
          <a:bodyPr wrap="none">
            <a:spAutoFit/>
          </a:bodyPr>
          <a:lstStyle/>
          <a:p>
            <a:pPr algn="ctr"/>
            <a:r>
              <a:rPr lang="en-US" sz="1000">
                <a:solidFill>
                  <a:prstClr val="black"/>
                </a:solidFill>
              </a:rPr>
              <a:t>Climate </a:t>
            </a:r>
          </a:p>
          <a:p>
            <a:pPr algn="ctr"/>
            <a:r>
              <a:rPr lang="en-US" sz="1000">
                <a:solidFill>
                  <a:prstClr val="black"/>
                </a:solidFill>
              </a:rPr>
              <a:t>Stabilisation </a:t>
            </a:r>
          </a:p>
        </p:txBody>
      </p:sp>
      <p:sp>
        <p:nvSpPr>
          <p:cNvPr id="2065" name="Text Box 81"/>
          <p:cNvSpPr txBox="1">
            <a:spLocks noChangeAspect="1" noChangeArrowheads="1"/>
          </p:cNvSpPr>
          <p:nvPr/>
        </p:nvSpPr>
        <p:spPr bwMode="auto">
          <a:xfrm>
            <a:off x="3530139" y="2760134"/>
            <a:ext cx="837392" cy="400836"/>
          </a:xfrm>
          <a:prstGeom prst="rect">
            <a:avLst/>
          </a:prstGeom>
          <a:noFill/>
          <a:ln w="12700" cap="rnd" algn="ctr">
            <a:noFill/>
            <a:miter lim="800000"/>
            <a:headEnd/>
            <a:tailEnd/>
          </a:ln>
        </p:spPr>
        <p:txBody>
          <a:bodyPr wrap="none">
            <a:spAutoFit/>
          </a:bodyPr>
          <a:lstStyle/>
          <a:p>
            <a:pPr algn="ctr"/>
            <a:r>
              <a:rPr lang="en-US" sz="1000">
                <a:solidFill>
                  <a:prstClr val="black"/>
                </a:solidFill>
              </a:rPr>
              <a:t>Watershed </a:t>
            </a:r>
          </a:p>
          <a:p>
            <a:pPr algn="ctr"/>
            <a:r>
              <a:rPr lang="en-US" sz="1000">
                <a:solidFill>
                  <a:prstClr val="black"/>
                </a:solidFill>
              </a:rPr>
              <a:t>protection </a:t>
            </a:r>
          </a:p>
        </p:txBody>
      </p:sp>
      <p:sp>
        <p:nvSpPr>
          <p:cNvPr id="2066" name="Text Box 82"/>
          <p:cNvSpPr txBox="1">
            <a:spLocks noChangeAspect="1" noChangeArrowheads="1"/>
          </p:cNvSpPr>
          <p:nvPr/>
        </p:nvSpPr>
        <p:spPr bwMode="auto">
          <a:xfrm>
            <a:off x="3049304" y="4317627"/>
            <a:ext cx="1167319" cy="554663"/>
          </a:xfrm>
          <a:prstGeom prst="rect">
            <a:avLst/>
          </a:prstGeom>
          <a:noFill/>
          <a:ln w="12700" cap="rnd" algn="ctr">
            <a:noFill/>
            <a:miter lim="800000"/>
            <a:headEnd/>
            <a:tailEnd/>
          </a:ln>
        </p:spPr>
        <p:txBody>
          <a:bodyPr>
            <a:spAutoFit/>
          </a:bodyPr>
          <a:lstStyle/>
          <a:p>
            <a:pPr algn="ctr"/>
            <a:r>
              <a:rPr lang="en-US" sz="1000">
                <a:solidFill>
                  <a:prstClr val="black"/>
                </a:solidFill>
              </a:rPr>
              <a:t>Timber </a:t>
            </a:r>
          </a:p>
          <a:p>
            <a:pPr algn="ctr"/>
            <a:r>
              <a:rPr lang="en-US" sz="1000">
                <a:solidFill>
                  <a:prstClr val="black"/>
                </a:solidFill>
              </a:rPr>
              <a:t>&amp; forest </a:t>
            </a:r>
          </a:p>
          <a:p>
            <a:pPr algn="ctr"/>
            <a:r>
              <a:rPr lang="en-US" sz="1000">
                <a:solidFill>
                  <a:prstClr val="black"/>
                </a:solidFill>
              </a:rPr>
              <a:t>products</a:t>
            </a:r>
          </a:p>
        </p:txBody>
      </p:sp>
      <p:sp>
        <p:nvSpPr>
          <p:cNvPr id="2067" name="Text Box 83"/>
          <p:cNvSpPr txBox="1">
            <a:spLocks noChangeAspect="1" noChangeArrowheads="1"/>
          </p:cNvSpPr>
          <p:nvPr/>
        </p:nvSpPr>
        <p:spPr bwMode="auto">
          <a:xfrm>
            <a:off x="3886697" y="4891517"/>
            <a:ext cx="930600" cy="400836"/>
          </a:xfrm>
          <a:prstGeom prst="rect">
            <a:avLst/>
          </a:prstGeom>
          <a:noFill/>
          <a:ln w="12700" cap="rnd" algn="ctr">
            <a:noFill/>
            <a:miter lim="800000"/>
            <a:headEnd/>
            <a:tailEnd/>
          </a:ln>
        </p:spPr>
        <p:txBody>
          <a:bodyPr wrap="none">
            <a:spAutoFit/>
          </a:bodyPr>
          <a:lstStyle/>
          <a:p>
            <a:pPr algn="ctr"/>
            <a:r>
              <a:rPr lang="en-US" sz="1000">
                <a:solidFill>
                  <a:prstClr val="black"/>
                </a:solidFill>
              </a:rPr>
              <a:t>Tourism and </a:t>
            </a:r>
          </a:p>
          <a:p>
            <a:pPr algn="ctr"/>
            <a:r>
              <a:rPr lang="en-US" sz="1000">
                <a:solidFill>
                  <a:prstClr val="black"/>
                </a:solidFill>
              </a:rPr>
              <a:t>recreation</a:t>
            </a:r>
          </a:p>
        </p:txBody>
      </p:sp>
      <p:sp>
        <p:nvSpPr>
          <p:cNvPr id="2068" name="Text Box 84"/>
          <p:cNvSpPr txBox="1">
            <a:spLocks noChangeAspect="1" noChangeArrowheads="1"/>
          </p:cNvSpPr>
          <p:nvPr/>
        </p:nvSpPr>
        <p:spPr bwMode="auto">
          <a:xfrm>
            <a:off x="5312927" y="4035118"/>
            <a:ext cx="812241" cy="245531"/>
          </a:xfrm>
          <a:prstGeom prst="rect">
            <a:avLst/>
          </a:prstGeom>
          <a:noFill/>
          <a:ln w="12700" cap="rnd" algn="ctr">
            <a:noFill/>
            <a:miter lim="800000"/>
            <a:headEnd/>
            <a:tailEnd/>
          </a:ln>
        </p:spPr>
        <p:txBody>
          <a:bodyPr>
            <a:spAutoFit/>
          </a:bodyPr>
          <a:lstStyle/>
          <a:p>
            <a:pPr algn="ctr"/>
            <a:r>
              <a:rPr lang="en-US" sz="1000">
                <a:solidFill>
                  <a:prstClr val="black"/>
                </a:solidFill>
              </a:rPr>
              <a:t>Fisheries</a:t>
            </a:r>
          </a:p>
        </p:txBody>
      </p:sp>
      <p:sp>
        <p:nvSpPr>
          <p:cNvPr id="2069" name="Text Box 85"/>
          <p:cNvSpPr txBox="1">
            <a:spLocks noChangeAspect="1" noChangeArrowheads="1"/>
          </p:cNvSpPr>
          <p:nvPr/>
        </p:nvSpPr>
        <p:spPr bwMode="auto">
          <a:xfrm>
            <a:off x="4777351" y="4678527"/>
            <a:ext cx="949834" cy="400836"/>
          </a:xfrm>
          <a:prstGeom prst="rect">
            <a:avLst/>
          </a:prstGeom>
          <a:noFill/>
          <a:ln w="12700" cap="rnd" algn="ctr">
            <a:noFill/>
            <a:miter lim="800000"/>
            <a:headEnd/>
            <a:tailEnd/>
          </a:ln>
        </p:spPr>
        <p:txBody>
          <a:bodyPr wrap="none">
            <a:spAutoFit/>
          </a:bodyPr>
          <a:lstStyle/>
          <a:p>
            <a:pPr algn="ctr"/>
            <a:r>
              <a:rPr lang="en-US" sz="1000">
                <a:solidFill>
                  <a:prstClr val="black"/>
                </a:solidFill>
              </a:rPr>
              <a:t>Wetland</a:t>
            </a:r>
          </a:p>
          <a:p>
            <a:pPr algn="ctr"/>
            <a:r>
              <a:rPr lang="en-US" sz="1000">
                <a:solidFill>
                  <a:prstClr val="black"/>
                </a:solidFill>
              </a:rPr>
              <a:t>Maintenance </a:t>
            </a:r>
          </a:p>
        </p:txBody>
      </p:sp>
      <p:sp>
        <p:nvSpPr>
          <p:cNvPr id="2070" name="Text Box 86"/>
          <p:cNvSpPr txBox="1">
            <a:spLocks noChangeAspect="1" noChangeArrowheads="1"/>
          </p:cNvSpPr>
          <p:nvPr/>
        </p:nvSpPr>
        <p:spPr bwMode="auto">
          <a:xfrm>
            <a:off x="3056702" y="3631324"/>
            <a:ext cx="760459" cy="400836"/>
          </a:xfrm>
          <a:prstGeom prst="rect">
            <a:avLst/>
          </a:prstGeom>
          <a:noFill/>
          <a:ln w="12700" cap="rnd" algn="ctr">
            <a:noFill/>
            <a:miter lim="800000"/>
            <a:headEnd/>
            <a:tailEnd/>
          </a:ln>
        </p:spPr>
        <p:txBody>
          <a:bodyPr wrap="none">
            <a:spAutoFit/>
          </a:bodyPr>
          <a:lstStyle/>
          <a:p>
            <a:pPr algn="ctr"/>
            <a:r>
              <a:rPr lang="en-US" sz="1000">
                <a:solidFill>
                  <a:prstClr val="black"/>
                </a:solidFill>
              </a:rPr>
              <a:t>Medicinal </a:t>
            </a:r>
          </a:p>
          <a:p>
            <a:pPr algn="ctr"/>
            <a:r>
              <a:rPr lang="en-US" sz="1000">
                <a:solidFill>
                  <a:prstClr val="black"/>
                </a:solidFill>
              </a:rPr>
              <a:t>Use</a:t>
            </a:r>
          </a:p>
        </p:txBody>
      </p:sp>
      <p:sp>
        <p:nvSpPr>
          <p:cNvPr id="2071" name="AutoShape 96"/>
          <p:cNvSpPr>
            <a:spLocks noChangeAspect="1" noChangeArrowheads="1"/>
          </p:cNvSpPr>
          <p:nvPr/>
        </p:nvSpPr>
        <p:spPr bwMode="auto">
          <a:xfrm>
            <a:off x="2629129" y="2088623"/>
            <a:ext cx="3852597" cy="3734728"/>
          </a:xfrm>
          <a:custGeom>
            <a:avLst/>
            <a:gdLst>
              <a:gd name="T0" fmla="*/ 1302 w 21600"/>
              <a:gd name="T1" fmla="*/ 0 h 21600"/>
              <a:gd name="T2" fmla="*/ 381 w 21600"/>
              <a:gd name="T3" fmla="*/ 370 h 21600"/>
              <a:gd name="T4" fmla="*/ 0 w 21600"/>
              <a:gd name="T5" fmla="*/ 1263 h 21600"/>
              <a:gd name="T6" fmla="*/ 381 w 21600"/>
              <a:gd name="T7" fmla="*/ 2155 h 21600"/>
              <a:gd name="T8" fmla="*/ 1302 w 21600"/>
              <a:gd name="T9" fmla="*/ 2525 h 21600"/>
              <a:gd name="T10" fmla="*/ 2223 w 21600"/>
              <a:gd name="T11" fmla="*/ 2155 h 21600"/>
              <a:gd name="T12" fmla="*/ 2604 w 21600"/>
              <a:gd name="T13" fmla="*/ 1263 h 21600"/>
              <a:gd name="T14" fmla="*/ 2223 w 21600"/>
              <a:gd name="T15" fmla="*/ 370 h 21600"/>
              <a:gd name="T16" fmla="*/ 0 60000 65536"/>
              <a:gd name="T17" fmla="*/ 0 60000 65536"/>
              <a:gd name="T18" fmla="*/ 0 60000 65536"/>
              <a:gd name="T19" fmla="*/ 0 60000 65536"/>
              <a:gd name="T20" fmla="*/ 0 60000 65536"/>
              <a:gd name="T21" fmla="*/ 0 60000 65536"/>
              <a:gd name="T22" fmla="*/ 0 60000 65536"/>
              <a:gd name="T23" fmla="*/ 0 60000 65536"/>
              <a:gd name="T24" fmla="*/ 3160 w 21600"/>
              <a:gd name="T25" fmla="*/ 3165 h 21600"/>
              <a:gd name="T26" fmla="*/ 18440 w 21600"/>
              <a:gd name="T27" fmla="*/ 18435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945" y="10800"/>
                </a:moveTo>
                <a:cubicBezTo>
                  <a:pt x="945" y="16243"/>
                  <a:pt x="5357" y="20655"/>
                  <a:pt x="10800" y="20655"/>
                </a:cubicBezTo>
                <a:cubicBezTo>
                  <a:pt x="16243" y="20655"/>
                  <a:pt x="20655" y="16243"/>
                  <a:pt x="20655" y="10800"/>
                </a:cubicBezTo>
                <a:cubicBezTo>
                  <a:pt x="20655" y="5357"/>
                  <a:pt x="16243" y="945"/>
                  <a:pt x="10800" y="945"/>
                </a:cubicBezTo>
                <a:cubicBezTo>
                  <a:pt x="5357" y="945"/>
                  <a:pt x="945" y="5357"/>
                  <a:pt x="945" y="10800"/>
                </a:cubicBezTo>
                <a:close/>
              </a:path>
            </a:pathLst>
          </a:custGeom>
          <a:solidFill>
            <a:srgbClr val="008000"/>
          </a:solidFill>
          <a:ln w="9525" algn="ctr">
            <a:solidFill>
              <a:schemeClr val="tx1"/>
            </a:solidFill>
            <a:round/>
            <a:headEnd/>
            <a:tailEnd/>
          </a:ln>
        </p:spPr>
        <p:txBody>
          <a:bodyPr wrap="none" anchor="ctr"/>
          <a:lstStyle/>
          <a:p>
            <a:endParaRPr lang="en-ZA">
              <a:solidFill>
                <a:prstClr val="black"/>
              </a:solidFill>
            </a:endParaRPr>
          </a:p>
        </p:txBody>
      </p:sp>
      <p:sp>
        <p:nvSpPr>
          <p:cNvPr id="2072" name="AutoShape 97"/>
          <p:cNvSpPr>
            <a:spLocks noChangeAspect="1" noChangeArrowheads="1"/>
          </p:cNvSpPr>
          <p:nvPr/>
        </p:nvSpPr>
        <p:spPr bwMode="auto">
          <a:xfrm>
            <a:off x="2293284" y="1752867"/>
            <a:ext cx="4550917" cy="4375178"/>
          </a:xfrm>
          <a:custGeom>
            <a:avLst/>
            <a:gdLst>
              <a:gd name="T0" fmla="*/ 1538 w 21600"/>
              <a:gd name="T1" fmla="*/ 0 h 21600"/>
              <a:gd name="T2" fmla="*/ 450 w 21600"/>
              <a:gd name="T3" fmla="*/ 433 h 21600"/>
              <a:gd name="T4" fmla="*/ 0 w 21600"/>
              <a:gd name="T5" fmla="*/ 1479 h 21600"/>
              <a:gd name="T6" fmla="*/ 450 w 21600"/>
              <a:gd name="T7" fmla="*/ 2525 h 21600"/>
              <a:gd name="T8" fmla="*/ 1538 w 21600"/>
              <a:gd name="T9" fmla="*/ 2958 h 21600"/>
              <a:gd name="T10" fmla="*/ 2626 w 21600"/>
              <a:gd name="T11" fmla="*/ 2525 h 21600"/>
              <a:gd name="T12" fmla="*/ 3076 w 21600"/>
              <a:gd name="T13" fmla="*/ 1479 h 21600"/>
              <a:gd name="T14" fmla="*/ 2626 w 21600"/>
              <a:gd name="T15" fmla="*/ 433 h 21600"/>
              <a:gd name="T16" fmla="*/ 0 60000 65536"/>
              <a:gd name="T17" fmla="*/ 0 60000 65536"/>
              <a:gd name="T18" fmla="*/ 0 60000 65536"/>
              <a:gd name="T19" fmla="*/ 0 60000 65536"/>
              <a:gd name="T20" fmla="*/ 0 60000 65536"/>
              <a:gd name="T21" fmla="*/ 0 60000 65536"/>
              <a:gd name="T22" fmla="*/ 0 60000 65536"/>
              <a:gd name="T23" fmla="*/ 0 60000 65536"/>
              <a:gd name="T24" fmla="*/ 3160 w 21600"/>
              <a:gd name="T25" fmla="*/ 3162 h 21600"/>
              <a:gd name="T26" fmla="*/ 18440 w 21600"/>
              <a:gd name="T27" fmla="*/ 18438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751" y="10800"/>
                </a:moveTo>
                <a:cubicBezTo>
                  <a:pt x="751" y="16350"/>
                  <a:pt x="5250" y="20849"/>
                  <a:pt x="10800" y="20849"/>
                </a:cubicBezTo>
                <a:cubicBezTo>
                  <a:pt x="16350" y="20849"/>
                  <a:pt x="20849" y="16350"/>
                  <a:pt x="20849" y="10800"/>
                </a:cubicBezTo>
                <a:cubicBezTo>
                  <a:pt x="20849" y="5250"/>
                  <a:pt x="16350" y="751"/>
                  <a:pt x="10800" y="751"/>
                </a:cubicBezTo>
                <a:cubicBezTo>
                  <a:pt x="5250" y="751"/>
                  <a:pt x="751" y="5250"/>
                  <a:pt x="751" y="10800"/>
                </a:cubicBezTo>
                <a:close/>
              </a:path>
            </a:pathLst>
          </a:custGeom>
          <a:solidFill>
            <a:srgbClr val="92D050"/>
          </a:solidFill>
          <a:ln w="9525">
            <a:solidFill>
              <a:schemeClr val="tx1"/>
            </a:solidFill>
            <a:round/>
            <a:headEnd/>
            <a:tailEnd/>
          </a:ln>
        </p:spPr>
        <p:txBody>
          <a:bodyPr wrap="none" anchor="ctr"/>
          <a:lstStyle/>
          <a:p>
            <a:endParaRPr lang="en-ZA">
              <a:solidFill>
                <a:prstClr val="black"/>
              </a:solidFill>
            </a:endParaRPr>
          </a:p>
        </p:txBody>
      </p:sp>
      <p:sp>
        <p:nvSpPr>
          <p:cNvPr id="2073" name="AutoShape 101"/>
          <p:cNvSpPr>
            <a:spLocks noChangeAspect="1" noChangeArrowheads="1"/>
          </p:cNvSpPr>
          <p:nvPr/>
        </p:nvSpPr>
        <p:spPr bwMode="auto">
          <a:xfrm rot="10800000">
            <a:off x="1756228" y="3564765"/>
            <a:ext cx="1319707" cy="687782"/>
          </a:xfrm>
          <a:custGeom>
            <a:avLst/>
            <a:gdLst>
              <a:gd name="T0" fmla="*/ 669 w 21600"/>
              <a:gd name="T1" fmla="*/ 0 h 21600"/>
              <a:gd name="T2" fmla="*/ 0 w 21600"/>
              <a:gd name="T3" fmla="*/ 233 h 21600"/>
              <a:gd name="T4" fmla="*/ 669 w 21600"/>
              <a:gd name="T5" fmla="*/ 465 h 21600"/>
              <a:gd name="T6" fmla="*/ 892 w 21600"/>
              <a:gd name="T7" fmla="*/ 233 h 21600"/>
              <a:gd name="T8" fmla="*/ 17694720 60000 65536"/>
              <a:gd name="T9" fmla="*/ 11796480 60000 65536"/>
              <a:gd name="T10" fmla="*/ 5898240 60000 65536"/>
              <a:gd name="T11" fmla="*/ 0 60000 65536"/>
              <a:gd name="T12" fmla="*/ 3366 w 21600"/>
              <a:gd name="T13" fmla="*/ 5388 h 21600"/>
              <a:gd name="T14" fmla="*/ 18888 w 21600"/>
              <a:gd name="T15" fmla="*/ 1621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gradFill flip="none" rotWithShape="1">
            <a:gsLst>
              <a:gs pos="0">
                <a:srgbClr val="47762F"/>
              </a:gs>
              <a:gs pos="100000">
                <a:srgbClr val="99FF66"/>
              </a:gs>
            </a:gsLst>
            <a:lin ang="0" scaled="1"/>
            <a:tileRect/>
          </a:gradFill>
          <a:ln w="12700" cap="rnd" algn="ctr">
            <a:solidFill>
              <a:srgbClr val="000000"/>
            </a:solidFill>
            <a:miter lim="800000"/>
            <a:headEnd/>
            <a:tailEnd/>
          </a:ln>
        </p:spPr>
        <p:txBody>
          <a:bodyPr wrap="none" anchor="ctr"/>
          <a:lstStyle/>
          <a:p>
            <a:endParaRPr lang="en-ZA">
              <a:solidFill>
                <a:prstClr val="black"/>
              </a:solidFill>
            </a:endParaRPr>
          </a:p>
        </p:txBody>
      </p:sp>
      <p:sp>
        <p:nvSpPr>
          <p:cNvPr id="2074" name="AutoShape 102"/>
          <p:cNvSpPr>
            <a:spLocks noChangeAspect="1" noChangeArrowheads="1"/>
          </p:cNvSpPr>
          <p:nvPr/>
        </p:nvSpPr>
        <p:spPr bwMode="auto">
          <a:xfrm rot="5400000">
            <a:off x="3923859" y="5755221"/>
            <a:ext cx="1319357" cy="687964"/>
          </a:xfrm>
          <a:custGeom>
            <a:avLst/>
            <a:gdLst>
              <a:gd name="T0" fmla="*/ 669 w 21600"/>
              <a:gd name="T1" fmla="*/ 0 h 21600"/>
              <a:gd name="T2" fmla="*/ 0 w 21600"/>
              <a:gd name="T3" fmla="*/ 233 h 21600"/>
              <a:gd name="T4" fmla="*/ 669 w 21600"/>
              <a:gd name="T5" fmla="*/ 465 h 21600"/>
              <a:gd name="T6" fmla="*/ 892 w 21600"/>
              <a:gd name="T7" fmla="*/ 233 h 21600"/>
              <a:gd name="T8" fmla="*/ 17694720 60000 65536"/>
              <a:gd name="T9" fmla="*/ 11796480 60000 65536"/>
              <a:gd name="T10" fmla="*/ 5898240 60000 65536"/>
              <a:gd name="T11" fmla="*/ 0 60000 65536"/>
              <a:gd name="T12" fmla="*/ 3366 w 21600"/>
              <a:gd name="T13" fmla="*/ 5388 h 21600"/>
              <a:gd name="T14" fmla="*/ 18888 w 21600"/>
              <a:gd name="T15" fmla="*/ 1621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gradFill flip="none" rotWithShape="1">
            <a:gsLst>
              <a:gs pos="0">
                <a:srgbClr val="47762F"/>
              </a:gs>
              <a:gs pos="100000">
                <a:srgbClr val="99FF66"/>
              </a:gs>
            </a:gsLst>
            <a:lin ang="0" scaled="1"/>
            <a:tileRect/>
          </a:gradFill>
          <a:ln w="12700" cap="rnd" algn="ctr">
            <a:solidFill>
              <a:srgbClr val="000000"/>
            </a:solidFill>
            <a:miter lim="800000"/>
            <a:headEnd/>
            <a:tailEnd/>
          </a:ln>
        </p:spPr>
        <p:txBody>
          <a:bodyPr wrap="none" anchor="ctr"/>
          <a:lstStyle/>
          <a:p>
            <a:endParaRPr lang="en-ZA">
              <a:solidFill>
                <a:prstClr val="black"/>
              </a:solidFill>
            </a:endParaRPr>
          </a:p>
        </p:txBody>
      </p:sp>
      <p:sp>
        <p:nvSpPr>
          <p:cNvPr id="2075" name="AutoShape 103"/>
          <p:cNvSpPr>
            <a:spLocks noChangeAspect="1" noChangeArrowheads="1"/>
          </p:cNvSpPr>
          <p:nvPr/>
        </p:nvSpPr>
        <p:spPr bwMode="auto">
          <a:xfrm rot="16200000">
            <a:off x="3923859" y="1464351"/>
            <a:ext cx="1319357" cy="687964"/>
          </a:xfrm>
          <a:custGeom>
            <a:avLst/>
            <a:gdLst>
              <a:gd name="T0" fmla="*/ 669 w 21600"/>
              <a:gd name="T1" fmla="*/ 0 h 21600"/>
              <a:gd name="T2" fmla="*/ 0 w 21600"/>
              <a:gd name="T3" fmla="*/ 233 h 21600"/>
              <a:gd name="T4" fmla="*/ 669 w 21600"/>
              <a:gd name="T5" fmla="*/ 465 h 21600"/>
              <a:gd name="T6" fmla="*/ 892 w 21600"/>
              <a:gd name="T7" fmla="*/ 233 h 21600"/>
              <a:gd name="T8" fmla="*/ 17694720 60000 65536"/>
              <a:gd name="T9" fmla="*/ 11796480 60000 65536"/>
              <a:gd name="T10" fmla="*/ 5898240 60000 65536"/>
              <a:gd name="T11" fmla="*/ 0 60000 65536"/>
              <a:gd name="T12" fmla="*/ 3366 w 21600"/>
              <a:gd name="T13" fmla="*/ 5388 h 21600"/>
              <a:gd name="T14" fmla="*/ 18888 w 21600"/>
              <a:gd name="T15" fmla="*/ 1621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gradFill flip="none" rotWithShape="1">
            <a:gsLst>
              <a:gs pos="0">
                <a:srgbClr val="47762F"/>
              </a:gs>
              <a:gs pos="100000">
                <a:srgbClr val="99FF66"/>
              </a:gs>
            </a:gsLst>
            <a:lin ang="0" scaled="1"/>
            <a:tileRect/>
          </a:gradFill>
          <a:ln w="12700" cap="rnd" algn="ctr">
            <a:solidFill>
              <a:srgbClr val="000000"/>
            </a:solidFill>
            <a:miter lim="800000"/>
            <a:headEnd/>
            <a:tailEnd/>
          </a:ln>
        </p:spPr>
        <p:txBody>
          <a:bodyPr wrap="none" anchor="ctr"/>
          <a:lstStyle/>
          <a:p>
            <a:endParaRPr lang="en-ZA">
              <a:solidFill>
                <a:prstClr val="black"/>
              </a:solidFill>
            </a:endParaRPr>
          </a:p>
        </p:txBody>
      </p:sp>
      <p:sp>
        <p:nvSpPr>
          <p:cNvPr id="2076" name="AutoShape 104"/>
          <p:cNvSpPr>
            <a:spLocks noChangeAspect="1" noChangeArrowheads="1"/>
          </p:cNvSpPr>
          <p:nvPr/>
        </p:nvSpPr>
        <p:spPr bwMode="auto">
          <a:xfrm>
            <a:off x="6051193" y="3564765"/>
            <a:ext cx="1319707" cy="687782"/>
          </a:xfrm>
          <a:custGeom>
            <a:avLst/>
            <a:gdLst>
              <a:gd name="T0" fmla="*/ 669 w 21600"/>
              <a:gd name="T1" fmla="*/ 0 h 21600"/>
              <a:gd name="T2" fmla="*/ 0 w 21600"/>
              <a:gd name="T3" fmla="*/ 233 h 21600"/>
              <a:gd name="T4" fmla="*/ 669 w 21600"/>
              <a:gd name="T5" fmla="*/ 465 h 21600"/>
              <a:gd name="T6" fmla="*/ 892 w 21600"/>
              <a:gd name="T7" fmla="*/ 233 h 21600"/>
              <a:gd name="T8" fmla="*/ 17694720 60000 65536"/>
              <a:gd name="T9" fmla="*/ 11796480 60000 65536"/>
              <a:gd name="T10" fmla="*/ 5898240 60000 65536"/>
              <a:gd name="T11" fmla="*/ 0 60000 65536"/>
              <a:gd name="T12" fmla="*/ 3366 w 21600"/>
              <a:gd name="T13" fmla="*/ 5388 h 21600"/>
              <a:gd name="T14" fmla="*/ 18888 w 21600"/>
              <a:gd name="T15" fmla="*/ 1621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gradFill flip="none" rotWithShape="1">
            <a:gsLst>
              <a:gs pos="0">
                <a:srgbClr val="47762F"/>
              </a:gs>
              <a:gs pos="100000">
                <a:srgbClr val="99FF66"/>
              </a:gs>
            </a:gsLst>
            <a:lin ang="0" scaled="1"/>
            <a:tileRect/>
          </a:gradFill>
          <a:ln w="12700" cap="rnd" algn="ctr">
            <a:solidFill>
              <a:srgbClr val="000000"/>
            </a:solidFill>
            <a:miter lim="800000"/>
            <a:headEnd/>
            <a:tailEnd/>
          </a:ln>
        </p:spPr>
        <p:txBody>
          <a:bodyPr wrap="none" anchor="ctr"/>
          <a:lstStyle/>
          <a:p>
            <a:endParaRPr lang="en-ZA">
              <a:solidFill>
                <a:prstClr val="black"/>
              </a:solidFill>
            </a:endParaRPr>
          </a:p>
        </p:txBody>
      </p:sp>
      <p:sp>
        <p:nvSpPr>
          <p:cNvPr id="2078" name="Text Box 106" descr="EXPTEXTB"/>
          <p:cNvSpPr txBox="1">
            <a:spLocks noChangeAspect="1" noChangeArrowheads="1"/>
          </p:cNvSpPr>
          <p:nvPr/>
        </p:nvSpPr>
        <p:spPr bwMode="auto">
          <a:xfrm>
            <a:off x="1754605" y="1163796"/>
            <a:ext cx="1674785" cy="523220"/>
          </a:xfrm>
          <a:prstGeom prst="rect">
            <a:avLst/>
          </a:prstGeom>
          <a:noFill/>
          <a:ln w="9525">
            <a:noFill/>
            <a:miter lim="800000"/>
            <a:headEnd/>
            <a:tailEnd/>
          </a:ln>
        </p:spPr>
        <p:txBody>
          <a:bodyPr>
            <a:spAutoFit/>
          </a:bodyPr>
          <a:lstStyle/>
          <a:p>
            <a:pPr algn="ctr">
              <a:spcBef>
                <a:spcPct val="50000"/>
              </a:spcBef>
            </a:pPr>
            <a:r>
              <a:rPr lang="en-GB" sz="1400" b="1" dirty="0">
                <a:solidFill>
                  <a:srgbClr val="696464"/>
                </a:solidFill>
              </a:rPr>
              <a:t>19 CBOs around park </a:t>
            </a:r>
          </a:p>
        </p:txBody>
      </p:sp>
      <p:sp>
        <p:nvSpPr>
          <p:cNvPr id="2079" name="Text Box 107" descr="EXPTEXTB"/>
          <p:cNvSpPr txBox="1">
            <a:spLocks noChangeAspect="1" noChangeArrowheads="1"/>
          </p:cNvSpPr>
          <p:nvPr/>
        </p:nvSpPr>
        <p:spPr bwMode="auto">
          <a:xfrm>
            <a:off x="5697595" y="6217670"/>
            <a:ext cx="1673305" cy="523220"/>
          </a:xfrm>
          <a:prstGeom prst="rect">
            <a:avLst/>
          </a:prstGeom>
          <a:noFill/>
          <a:ln w="9525" algn="ctr">
            <a:noFill/>
            <a:miter lim="800000"/>
            <a:headEnd/>
            <a:tailEnd/>
          </a:ln>
        </p:spPr>
        <p:txBody>
          <a:bodyPr>
            <a:spAutoFit/>
          </a:bodyPr>
          <a:lstStyle/>
          <a:p>
            <a:pPr algn="ctr">
              <a:spcBef>
                <a:spcPct val="50000"/>
              </a:spcBef>
            </a:pPr>
            <a:r>
              <a:rPr lang="en-GB" sz="1400" b="1" dirty="0">
                <a:solidFill>
                  <a:srgbClr val="696464"/>
                </a:solidFill>
              </a:rPr>
              <a:t>Roads, bridges, schools, airstrips</a:t>
            </a:r>
          </a:p>
        </p:txBody>
      </p:sp>
      <p:sp>
        <p:nvSpPr>
          <p:cNvPr id="2082" name="Text Box 110" descr="EXPTEXTB"/>
          <p:cNvSpPr txBox="1">
            <a:spLocks noChangeAspect="1" noChangeArrowheads="1"/>
          </p:cNvSpPr>
          <p:nvPr/>
        </p:nvSpPr>
        <p:spPr bwMode="auto">
          <a:xfrm>
            <a:off x="7126289" y="4832354"/>
            <a:ext cx="1606728" cy="1169551"/>
          </a:xfrm>
          <a:prstGeom prst="rect">
            <a:avLst/>
          </a:prstGeom>
          <a:noFill/>
          <a:ln w="9525" algn="ctr">
            <a:noFill/>
            <a:miter lim="800000"/>
            <a:headEnd/>
            <a:tailEnd/>
          </a:ln>
        </p:spPr>
        <p:txBody>
          <a:bodyPr>
            <a:spAutoFit/>
          </a:bodyPr>
          <a:lstStyle/>
          <a:p>
            <a:pPr algn="ctr">
              <a:spcBef>
                <a:spcPct val="50000"/>
              </a:spcBef>
            </a:pPr>
            <a:r>
              <a:rPr lang="en-GB" sz="1400" b="1" dirty="0">
                <a:solidFill>
                  <a:srgbClr val="696464"/>
                </a:solidFill>
              </a:rPr>
              <a:t>The Hunger Project 5 Epicentres : Women’s health, food bank and micro credit</a:t>
            </a:r>
          </a:p>
        </p:txBody>
      </p:sp>
      <p:sp>
        <p:nvSpPr>
          <p:cNvPr id="2083" name="Text Box 111" descr="EXPTEXTB"/>
          <p:cNvSpPr txBox="1">
            <a:spLocks noChangeAspect="1" noChangeArrowheads="1"/>
          </p:cNvSpPr>
          <p:nvPr/>
        </p:nvSpPr>
        <p:spPr bwMode="auto">
          <a:xfrm>
            <a:off x="7368925" y="3831742"/>
            <a:ext cx="1364092" cy="738664"/>
          </a:xfrm>
          <a:prstGeom prst="rect">
            <a:avLst/>
          </a:prstGeom>
          <a:noFill/>
          <a:ln w="9525" algn="ctr">
            <a:noFill/>
            <a:miter lim="800000"/>
            <a:headEnd/>
            <a:tailEnd/>
          </a:ln>
        </p:spPr>
        <p:txBody>
          <a:bodyPr>
            <a:spAutoFit/>
          </a:bodyPr>
          <a:lstStyle/>
          <a:p>
            <a:pPr algn="ctr">
              <a:spcBef>
                <a:spcPct val="50000"/>
              </a:spcBef>
            </a:pPr>
            <a:r>
              <a:rPr lang="en-GB" sz="1400" b="1" dirty="0">
                <a:solidFill>
                  <a:srgbClr val="696464"/>
                </a:solidFill>
              </a:rPr>
              <a:t>$400,000 annual tax base </a:t>
            </a:r>
          </a:p>
        </p:txBody>
      </p:sp>
      <p:sp>
        <p:nvSpPr>
          <p:cNvPr id="2084" name="Text Box 112" descr="EXPTEXTB"/>
          <p:cNvSpPr txBox="1">
            <a:spLocks noChangeAspect="1" noChangeArrowheads="1"/>
          </p:cNvSpPr>
          <p:nvPr/>
        </p:nvSpPr>
        <p:spPr bwMode="auto">
          <a:xfrm>
            <a:off x="7180290" y="2809457"/>
            <a:ext cx="1979586" cy="954107"/>
          </a:xfrm>
          <a:prstGeom prst="rect">
            <a:avLst/>
          </a:prstGeom>
          <a:noFill/>
          <a:ln w="9525" algn="ctr">
            <a:noFill/>
            <a:miter lim="800000"/>
            <a:headEnd/>
            <a:tailEnd/>
          </a:ln>
        </p:spPr>
        <p:txBody>
          <a:bodyPr wrap="square">
            <a:spAutoFit/>
          </a:bodyPr>
          <a:lstStyle/>
          <a:p>
            <a:pPr algn="ctr">
              <a:spcBef>
                <a:spcPct val="50000"/>
              </a:spcBef>
            </a:pPr>
            <a:r>
              <a:rPr lang="en-GB" sz="1400" b="1" dirty="0">
                <a:solidFill>
                  <a:srgbClr val="696464"/>
                </a:solidFill>
              </a:rPr>
              <a:t>Three tourism establishments, Sun Bird  and big five </a:t>
            </a:r>
            <a:r>
              <a:rPr lang="en-GB" sz="1400" b="1" dirty="0" smtClean="0">
                <a:solidFill>
                  <a:srgbClr val="696464"/>
                </a:solidFill>
              </a:rPr>
              <a:t>park,8,000 tourists P.a.</a:t>
            </a:r>
            <a:endParaRPr lang="en-GB" sz="1400" b="1" dirty="0">
              <a:solidFill>
                <a:srgbClr val="696464"/>
              </a:solidFill>
            </a:endParaRPr>
          </a:p>
        </p:txBody>
      </p:sp>
      <p:sp>
        <p:nvSpPr>
          <p:cNvPr id="2085" name="Text Box 113" descr="EXPTEXTB"/>
          <p:cNvSpPr txBox="1">
            <a:spLocks noChangeAspect="1" noChangeArrowheads="1"/>
          </p:cNvSpPr>
          <p:nvPr/>
        </p:nvSpPr>
        <p:spPr bwMode="auto">
          <a:xfrm>
            <a:off x="111032" y="4067199"/>
            <a:ext cx="1645195" cy="1061829"/>
          </a:xfrm>
          <a:prstGeom prst="rect">
            <a:avLst/>
          </a:prstGeom>
          <a:noFill/>
          <a:ln w="9525" algn="ctr">
            <a:noFill/>
            <a:miter lim="800000"/>
            <a:headEnd/>
            <a:tailEnd/>
          </a:ln>
        </p:spPr>
        <p:txBody>
          <a:bodyPr>
            <a:spAutoFit/>
          </a:bodyPr>
          <a:lstStyle/>
          <a:p>
            <a:pPr algn="ctr">
              <a:spcBef>
                <a:spcPct val="50000"/>
              </a:spcBef>
            </a:pPr>
            <a:endParaRPr lang="en-GB" sz="1400" b="1" dirty="0">
              <a:solidFill>
                <a:srgbClr val="696464"/>
              </a:solidFill>
            </a:endParaRPr>
          </a:p>
          <a:p>
            <a:pPr algn="ctr">
              <a:spcBef>
                <a:spcPct val="50000"/>
              </a:spcBef>
            </a:pPr>
            <a:r>
              <a:rPr lang="en-GB" sz="1400" b="1" dirty="0">
                <a:solidFill>
                  <a:srgbClr val="696464"/>
                </a:solidFill>
              </a:rPr>
              <a:t>International marketing of Malawi </a:t>
            </a:r>
          </a:p>
        </p:txBody>
      </p:sp>
      <p:sp>
        <p:nvSpPr>
          <p:cNvPr id="2086" name="Text Box 114" descr="EXPTEXTB"/>
          <p:cNvSpPr txBox="1">
            <a:spLocks noChangeAspect="1" noChangeArrowheads="1"/>
          </p:cNvSpPr>
          <p:nvPr/>
        </p:nvSpPr>
        <p:spPr bwMode="auto">
          <a:xfrm>
            <a:off x="5607295" y="1229647"/>
            <a:ext cx="1575659" cy="523220"/>
          </a:xfrm>
          <a:prstGeom prst="rect">
            <a:avLst/>
          </a:prstGeom>
          <a:noFill/>
          <a:ln w="9525" algn="ctr">
            <a:noFill/>
            <a:miter lim="800000"/>
            <a:headEnd/>
            <a:tailEnd/>
          </a:ln>
        </p:spPr>
        <p:txBody>
          <a:bodyPr>
            <a:spAutoFit/>
          </a:bodyPr>
          <a:lstStyle/>
          <a:p>
            <a:pPr algn="ctr">
              <a:spcBef>
                <a:spcPct val="50000"/>
              </a:spcBef>
            </a:pPr>
            <a:r>
              <a:rPr lang="en-GB" sz="1400" b="1" dirty="0">
                <a:solidFill>
                  <a:srgbClr val="696464"/>
                </a:solidFill>
              </a:rPr>
              <a:t>180 permanent jobs in park</a:t>
            </a:r>
          </a:p>
        </p:txBody>
      </p:sp>
      <p:cxnSp>
        <p:nvCxnSpPr>
          <p:cNvPr id="42" name="Straight Connector 41"/>
          <p:cNvCxnSpPr/>
          <p:nvPr/>
        </p:nvCxnSpPr>
        <p:spPr>
          <a:xfrm flipH="1">
            <a:off x="0" y="1124744"/>
            <a:ext cx="9144000" cy="1"/>
          </a:xfrm>
          <a:prstGeom prst="line">
            <a:avLst/>
          </a:prstGeom>
          <a:ln w="38100">
            <a:solidFill>
              <a:srgbClr val="003300"/>
            </a:solidFill>
          </a:ln>
        </p:spPr>
        <p:style>
          <a:lnRef idx="1">
            <a:schemeClr val="accent1"/>
          </a:lnRef>
          <a:fillRef idx="0">
            <a:schemeClr val="accent1"/>
          </a:fillRef>
          <a:effectRef idx="0">
            <a:schemeClr val="accent1"/>
          </a:effectRef>
          <a:fontRef idx="minor">
            <a:schemeClr val="tx1"/>
          </a:fontRef>
        </p:style>
      </p:cxnSp>
      <p:pic>
        <p:nvPicPr>
          <p:cNvPr id="40" name="Picture 3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70631" y="6247405"/>
            <a:ext cx="603068" cy="610593"/>
          </a:xfrm>
          <a:prstGeom prst="rect">
            <a:avLst/>
          </a:prstGeom>
        </p:spPr>
      </p:pic>
      <p:sp>
        <p:nvSpPr>
          <p:cNvPr id="41" name="Text Box 114" descr="EXPTEXTB"/>
          <p:cNvSpPr txBox="1">
            <a:spLocks noChangeAspect="1" noChangeArrowheads="1"/>
          </p:cNvSpPr>
          <p:nvPr/>
        </p:nvSpPr>
        <p:spPr bwMode="auto">
          <a:xfrm>
            <a:off x="6581095" y="1916632"/>
            <a:ext cx="1575659" cy="523220"/>
          </a:xfrm>
          <a:prstGeom prst="rect">
            <a:avLst/>
          </a:prstGeom>
          <a:noFill/>
          <a:ln w="9525" algn="ctr">
            <a:noFill/>
            <a:miter lim="800000"/>
            <a:headEnd/>
            <a:tailEnd/>
          </a:ln>
        </p:spPr>
        <p:txBody>
          <a:bodyPr>
            <a:spAutoFit/>
          </a:bodyPr>
          <a:lstStyle/>
          <a:p>
            <a:pPr algn="ctr">
              <a:spcBef>
                <a:spcPct val="50000"/>
              </a:spcBef>
            </a:pPr>
            <a:r>
              <a:rPr lang="en-GB" sz="1400" b="1" dirty="0">
                <a:solidFill>
                  <a:srgbClr val="696464"/>
                </a:solidFill>
              </a:rPr>
              <a:t>100 temporary jobs </a:t>
            </a:r>
          </a:p>
        </p:txBody>
      </p:sp>
      <p:sp>
        <p:nvSpPr>
          <p:cNvPr id="44" name="Text Box 110" descr="EXPTEXTB"/>
          <p:cNvSpPr txBox="1">
            <a:spLocks noChangeAspect="1" noChangeArrowheads="1"/>
          </p:cNvSpPr>
          <p:nvPr/>
        </p:nvSpPr>
        <p:spPr bwMode="auto">
          <a:xfrm>
            <a:off x="1469615" y="6020218"/>
            <a:ext cx="1817913" cy="738664"/>
          </a:xfrm>
          <a:prstGeom prst="rect">
            <a:avLst/>
          </a:prstGeom>
          <a:noFill/>
          <a:ln w="9525" algn="ctr">
            <a:noFill/>
            <a:miter lim="800000"/>
            <a:headEnd/>
            <a:tailEnd/>
          </a:ln>
        </p:spPr>
        <p:txBody>
          <a:bodyPr wrap="square">
            <a:spAutoFit/>
          </a:bodyPr>
          <a:lstStyle/>
          <a:p>
            <a:pPr algn="ctr">
              <a:spcBef>
                <a:spcPct val="50000"/>
              </a:spcBef>
            </a:pPr>
            <a:r>
              <a:rPr lang="en-GB" sz="1400" b="1" dirty="0">
                <a:solidFill>
                  <a:srgbClr val="696464"/>
                </a:solidFill>
              </a:rPr>
              <a:t>African Villages: Malaria eradication program </a:t>
            </a:r>
          </a:p>
        </p:txBody>
      </p:sp>
      <p:sp>
        <p:nvSpPr>
          <p:cNvPr id="45" name="Text Box 105" descr="EXPTEXTB"/>
          <p:cNvSpPr txBox="1">
            <a:spLocks noChangeAspect="1" noChangeArrowheads="1"/>
          </p:cNvSpPr>
          <p:nvPr/>
        </p:nvSpPr>
        <p:spPr bwMode="auto">
          <a:xfrm>
            <a:off x="174311" y="2791638"/>
            <a:ext cx="1778468" cy="1384995"/>
          </a:xfrm>
          <a:prstGeom prst="rect">
            <a:avLst/>
          </a:prstGeom>
          <a:noFill/>
          <a:ln w="9525" algn="ctr">
            <a:noFill/>
            <a:miter lim="800000"/>
            <a:headEnd/>
            <a:tailEnd/>
          </a:ln>
        </p:spPr>
        <p:txBody>
          <a:bodyPr wrap="square">
            <a:spAutoFit/>
          </a:bodyPr>
          <a:lstStyle/>
          <a:p>
            <a:pPr algn="ctr">
              <a:spcBef>
                <a:spcPct val="50000"/>
              </a:spcBef>
            </a:pPr>
            <a:endParaRPr lang="en-GB" sz="1400" b="1" dirty="0">
              <a:solidFill>
                <a:srgbClr val="696464"/>
              </a:solidFill>
            </a:endParaRPr>
          </a:p>
          <a:p>
            <a:pPr algn="ctr">
              <a:spcBef>
                <a:spcPct val="50000"/>
              </a:spcBef>
            </a:pPr>
            <a:r>
              <a:rPr lang="en-GB" sz="1400" b="1" dirty="0">
                <a:solidFill>
                  <a:srgbClr val="696464"/>
                </a:solidFill>
              </a:rPr>
              <a:t>Micro enterprises: honey production, grass harvesting,</a:t>
            </a:r>
          </a:p>
          <a:p>
            <a:pPr algn="ctr">
              <a:spcBef>
                <a:spcPct val="50000"/>
              </a:spcBef>
            </a:pPr>
            <a:r>
              <a:rPr lang="en-GB" sz="1400" b="1" dirty="0">
                <a:solidFill>
                  <a:srgbClr val="696464"/>
                </a:solidFill>
              </a:rPr>
              <a:t>Mushroom growing </a:t>
            </a:r>
          </a:p>
        </p:txBody>
      </p:sp>
      <p:sp>
        <p:nvSpPr>
          <p:cNvPr id="46" name="Text Box 110" descr="EXPTEXTB"/>
          <p:cNvSpPr txBox="1">
            <a:spLocks noChangeAspect="1" noChangeArrowheads="1"/>
          </p:cNvSpPr>
          <p:nvPr/>
        </p:nvSpPr>
        <p:spPr bwMode="auto">
          <a:xfrm>
            <a:off x="463162" y="5093841"/>
            <a:ext cx="1817913" cy="523220"/>
          </a:xfrm>
          <a:prstGeom prst="rect">
            <a:avLst/>
          </a:prstGeom>
          <a:noFill/>
          <a:ln w="9525" algn="ctr">
            <a:noFill/>
            <a:miter lim="800000"/>
            <a:headEnd/>
            <a:tailEnd/>
          </a:ln>
        </p:spPr>
        <p:txBody>
          <a:bodyPr wrap="square">
            <a:spAutoFit/>
          </a:bodyPr>
          <a:lstStyle/>
          <a:p>
            <a:pPr algn="ctr">
              <a:spcBef>
                <a:spcPct val="50000"/>
              </a:spcBef>
            </a:pPr>
            <a:r>
              <a:rPr lang="en-GB" sz="1400" b="1" dirty="0">
                <a:solidFill>
                  <a:srgbClr val="696464"/>
                </a:solidFill>
              </a:rPr>
              <a:t>Scholarship program: 120 pupils p.a. </a:t>
            </a:r>
          </a:p>
        </p:txBody>
      </p:sp>
      <p:sp>
        <p:nvSpPr>
          <p:cNvPr id="47" name="Text Box 106" descr="EXPTEXTB"/>
          <p:cNvSpPr txBox="1">
            <a:spLocks noChangeAspect="1" noChangeArrowheads="1"/>
          </p:cNvSpPr>
          <p:nvPr/>
        </p:nvSpPr>
        <p:spPr bwMode="auto">
          <a:xfrm>
            <a:off x="741296" y="1725383"/>
            <a:ext cx="1674785" cy="1169551"/>
          </a:xfrm>
          <a:prstGeom prst="rect">
            <a:avLst/>
          </a:prstGeom>
          <a:noFill/>
          <a:ln w="9525">
            <a:noFill/>
            <a:miter lim="800000"/>
            <a:headEnd/>
            <a:tailEnd/>
          </a:ln>
        </p:spPr>
        <p:txBody>
          <a:bodyPr>
            <a:spAutoFit/>
          </a:bodyPr>
          <a:lstStyle/>
          <a:p>
            <a:pPr algn="ctr">
              <a:spcBef>
                <a:spcPct val="50000"/>
              </a:spcBef>
            </a:pPr>
            <a:r>
              <a:rPr lang="en-GB" sz="1400" b="1" dirty="0">
                <a:solidFill>
                  <a:srgbClr val="696464"/>
                </a:solidFill>
              </a:rPr>
              <a:t>Conservation education : school visits and infrastructure support</a:t>
            </a:r>
          </a:p>
        </p:txBody>
      </p:sp>
      <p:sp>
        <p:nvSpPr>
          <p:cNvPr id="48" name="Rectangle 47"/>
          <p:cNvSpPr/>
          <p:nvPr/>
        </p:nvSpPr>
        <p:spPr>
          <a:xfrm>
            <a:off x="0" y="0"/>
            <a:ext cx="9159876" cy="1124744"/>
          </a:xfrm>
          <a:prstGeom prst="rect">
            <a:avLst/>
          </a:prstGeom>
          <a:solidFill>
            <a:srgbClr val="49B75E"/>
          </a:solidFill>
          <a:ln w="25400" cap="flat" cmpd="sng" algn="ctr">
            <a:noFill/>
            <a:prstDash val="solid"/>
          </a:ln>
          <a:effectLst/>
        </p:spPr>
        <p:txBody>
          <a:bodyPr rtlCol="0" anchor="ctr"/>
          <a:lstStyle/>
          <a:p>
            <a:pPr algn="ctr">
              <a:defRPr/>
            </a:pPr>
            <a:endParaRPr lang="en-US" sz="2800" b="1" kern="0" dirty="0">
              <a:solidFill>
                <a:prstClr val="black"/>
              </a:solidFill>
              <a:latin typeface="Tunga" pitchFamily="34" charset="0"/>
              <a:cs typeface="Tunga" pitchFamily="34" charset="0"/>
            </a:endParaRPr>
          </a:p>
        </p:txBody>
      </p:sp>
      <p:sp>
        <p:nvSpPr>
          <p:cNvPr id="49" name="Rectangle 48"/>
          <p:cNvSpPr/>
          <p:nvPr/>
        </p:nvSpPr>
        <p:spPr>
          <a:xfrm>
            <a:off x="0" y="0"/>
            <a:ext cx="9159876" cy="1124744"/>
          </a:xfrm>
          <a:prstGeom prst="rect">
            <a:avLst/>
          </a:prstGeom>
          <a:solidFill>
            <a:srgbClr val="336600"/>
          </a:solidFill>
          <a:ln w="25400" cap="flat" cmpd="sng" algn="ctr">
            <a:noFill/>
            <a:prstDash val="solid"/>
          </a:ln>
          <a:effectLst/>
        </p:spPr>
        <p:txBody>
          <a:bodyPr rtlCol="0" anchor="ctr"/>
          <a:lstStyle/>
          <a:p>
            <a:pPr algn="ctr"/>
            <a:r>
              <a:rPr lang="en-ZA" sz="3200" dirty="0">
                <a:solidFill>
                  <a:prstClr val="white"/>
                </a:solidFill>
                <a:latin typeface="Arial" panose="020B0604020202020204" pitchFamily="34" charset="0"/>
                <a:cs typeface="Arial" panose="020B0604020202020204" pitchFamily="34" charset="0"/>
              </a:rPr>
              <a:t>African</a:t>
            </a:r>
            <a:r>
              <a:rPr lang="en-ZA" sz="3200" dirty="0">
                <a:solidFill>
                  <a:srgbClr val="003300"/>
                </a:solidFill>
                <a:latin typeface="Arial" panose="020B0604020202020204" pitchFamily="34" charset="0"/>
                <a:cs typeface="Arial" panose="020B0604020202020204" pitchFamily="34" charset="0"/>
              </a:rPr>
              <a:t> </a:t>
            </a:r>
            <a:r>
              <a:rPr lang="en-ZA" sz="3200" dirty="0">
                <a:solidFill>
                  <a:prstClr val="white"/>
                </a:solidFill>
                <a:latin typeface="Arial" panose="020B0604020202020204" pitchFamily="34" charset="0"/>
                <a:cs typeface="Arial" panose="020B0604020202020204" pitchFamily="34" charset="0"/>
              </a:rPr>
              <a:t>Parks: the full impact – </a:t>
            </a:r>
            <a:r>
              <a:rPr lang="en-ZA" sz="3200" dirty="0" err="1">
                <a:solidFill>
                  <a:prstClr val="white"/>
                </a:solidFill>
                <a:latin typeface="Arial" panose="020B0604020202020204" pitchFamily="34" charset="0"/>
                <a:cs typeface="Arial" panose="020B0604020202020204" pitchFamily="34" charset="0"/>
              </a:rPr>
              <a:t>Majete</a:t>
            </a:r>
            <a:r>
              <a:rPr lang="en-ZA" sz="3200" dirty="0">
                <a:solidFill>
                  <a:prstClr val="white"/>
                </a:solidFill>
                <a:latin typeface="Arial" panose="020B0604020202020204" pitchFamily="34" charset="0"/>
                <a:cs typeface="Arial" panose="020B0604020202020204" pitchFamily="34" charset="0"/>
              </a:rPr>
              <a:t> case </a:t>
            </a:r>
          </a:p>
        </p:txBody>
      </p:sp>
      <p:pic>
        <p:nvPicPr>
          <p:cNvPr id="50"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29653" y="55954"/>
            <a:ext cx="981075" cy="9726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54307698"/>
      </p:ext>
    </p:extLst>
  </p:cSld>
  <p:clrMapOvr>
    <a:masterClrMapping/>
  </p:clrMapOvr>
  <mc:AlternateContent xmlns:mc="http://schemas.openxmlformats.org/markup-compatibility/2006" xmlns:p14="http://schemas.microsoft.com/office/powerpoint/2010/main">
    <mc:Choice Requires="p14">
      <p:transition>
        <p14:warp dir="in"/>
      </p:transition>
    </mc:Choice>
    <mc:Fallback xmlns="">
      <p:transition>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1082067"/>
          </a:xfrm>
          <a:solidFill>
            <a:srgbClr val="336600"/>
          </a:solidFill>
        </p:spPr>
        <p:txBody>
          <a:bodyPr>
            <a:normAutofit/>
          </a:bodyPr>
          <a:lstStyle/>
          <a:p>
            <a:r>
              <a:rPr lang="en-US" sz="2400" dirty="0">
                <a:solidFill>
                  <a:schemeClr val="accent3">
                    <a:lumMod val="50000"/>
                  </a:schemeClr>
                </a:solidFill>
                <a:latin typeface="Times New Roman" pitchFamily="18" charset="0"/>
                <a:cs typeface="Times New Roman" pitchFamily="18" charset="0"/>
              </a:rPr>
              <a:t/>
            </a:r>
            <a:br>
              <a:rPr lang="en-US" sz="2400" dirty="0">
                <a:solidFill>
                  <a:schemeClr val="accent3">
                    <a:lumMod val="50000"/>
                  </a:schemeClr>
                </a:solidFill>
                <a:latin typeface="Times New Roman" pitchFamily="18" charset="0"/>
                <a:cs typeface="Times New Roman" pitchFamily="18" charset="0"/>
              </a:rPr>
            </a:br>
            <a:r>
              <a:rPr lang="en-US" sz="3200" dirty="0" smtClean="0">
                <a:solidFill>
                  <a:schemeClr val="bg1"/>
                </a:solidFill>
                <a:latin typeface="Arial" panose="020B0604020202020204" pitchFamily="34" charset="0"/>
                <a:cs typeface="Arial" panose="020B0604020202020204" pitchFamily="34" charset="0"/>
              </a:rPr>
              <a:t>AP </a:t>
            </a:r>
            <a:r>
              <a:rPr lang="en-US" sz="3200" dirty="0" err="1">
                <a:solidFill>
                  <a:schemeClr val="bg1"/>
                </a:solidFill>
                <a:latin typeface="Arial" panose="020B0604020202020204" pitchFamily="34" charset="0"/>
                <a:cs typeface="Arial" panose="020B0604020202020204" pitchFamily="34" charset="0"/>
              </a:rPr>
              <a:t>Akagera</a:t>
            </a:r>
            <a:r>
              <a:rPr lang="en-US" sz="3200" dirty="0">
                <a:solidFill>
                  <a:schemeClr val="bg1"/>
                </a:solidFill>
                <a:latin typeface="Arial" panose="020B0604020202020204" pitchFamily="34" charset="0"/>
                <a:cs typeface="Arial" panose="020B0604020202020204" pitchFamily="34" charset="0"/>
              </a:rPr>
              <a:t> NP - Rwanda  </a:t>
            </a:r>
            <a:r>
              <a:rPr lang="en-US" sz="3200" dirty="0" smtClean="0">
                <a:solidFill>
                  <a:schemeClr val="bg1"/>
                </a:solidFill>
                <a:latin typeface="Arial" panose="020B0604020202020204" pitchFamily="34" charset="0"/>
                <a:cs typeface="Arial" panose="020B0604020202020204" pitchFamily="34" charset="0"/>
              </a:rPr>
              <a:t>Lessons</a:t>
            </a:r>
            <a:endParaRPr lang="en-US" sz="3200" dirty="0">
              <a:solidFill>
                <a:schemeClr val="bg1"/>
              </a:solidFill>
              <a:latin typeface="Arial" panose="020B0604020202020204" pitchFamily="34" charset="0"/>
              <a:cs typeface="Arial" panose="020B0604020202020204" pitchFamily="34" charset="0"/>
            </a:endParaRPr>
          </a:p>
        </p:txBody>
      </p:sp>
      <p:cxnSp>
        <p:nvCxnSpPr>
          <p:cNvPr id="5" name="Straight Connector 4"/>
          <p:cNvCxnSpPr/>
          <p:nvPr/>
        </p:nvCxnSpPr>
        <p:spPr>
          <a:xfrm>
            <a:off x="457200" y="1082071"/>
            <a:ext cx="6629400" cy="0"/>
          </a:xfrm>
          <a:prstGeom prst="line">
            <a:avLst/>
          </a:prstGeom>
          <a:ln>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graphicFrame>
        <p:nvGraphicFramePr>
          <p:cNvPr id="3" name="Table 2"/>
          <p:cNvGraphicFramePr>
            <a:graphicFrameLocks noGrp="1"/>
          </p:cNvGraphicFramePr>
          <p:nvPr>
            <p:extLst>
              <p:ext uri="{D42A27DB-BD31-4B8C-83A1-F6EECF244321}">
                <p14:modId xmlns:p14="http://schemas.microsoft.com/office/powerpoint/2010/main" val="834982639"/>
              </p:ext>
            </p:extLst>
          </p:nvPr>
        </p:nvGraphicFramePr>
        <p:xfrm>
          <a:off x="-1" y="1000193"/>
          <a:ext cx="9144002" cy="5669167"/>
        </p:xfrm>
        <a:graphic>
          <a:graphicData uri="http://schemas.openxmlformats.org/drawingml/2006/table">
            <a:tbl>
              <a:tblPr/>
              <a:tblGrid>
                <a:gridCol w="2365804">
                  <a:extLst>
                    <a:ext uri="{9D8B030D-6E8A-4147-A177-3AD203B41FA5}">
                      <a16:colId xmlns:a16="http://schemas.microsoft.com/office/drawing/2014/main" xmlns="" val="20000"/>
                    </a:ext>
                  </a:extLst>
                </a:gridCol>
                <a:gridCol w="703877">
                  <a:extLst>
                    <a:ext uri="{9D8B030D-6E8A-4147-A177-3AD203B41FA5}">
                      <a16:colId xmlns:a16="http://schemas.microsoft.com/office/drawing/2014/main" xmlns="" val="20001"/>
                    </a:ext>
                  </a:extLst>
                </a:gridCol>
                <a:gridCol w="703877">
                  <a:extLst>
                    <a:ext uri="{9D8B030D-6E8A-4147-A177-3AD203B41FA5}">
                      <a16:colId xmlns:a16="http://schemas.microsoft.com/office/drawing/2014/main" xmlns="" val="20002"/>
                    </a:ext>
                  </a:extLst>
                </a:gridCol>
                <a:gridCol w="703877">
                  <a:extLst>
                    <a:ext uri="{9D8B030D-6E8A-4147-A177-3AD203B41FA5}">
                      <a16:colId xmlns:a16="http://schemas.microsoft.com/office/drawing/2014/main" xmlns="" val="20003"/>
                    </a:ext>
                  </a:extLst>
                </a:gridCol>
                <a:gridCol w="703877">
                  <a:extLst>
                    <a:ext uri="{9D8B030D-6E8A-4147-A177-3AD203B41FA5}">
                      <a16:colId xmlns:a16="http://schemas.microsoft.com/office/drawing/2014/main" xmlns="" val="20004"/>
                    </a:ext>
                  </a:extLst>
                </a:gridCol>
                <a:gridCol w="1179422">
                  <a:extLst>
                    <a:ext uri="{9D8B030D-6E8A-4147-A177-3AD203B41FA5}">
                      <a16:colId xmlns:a16="http://schemas.microsoft.com/office/drawing/2014/main" xmlns="" val="20005"/>
                    </a:ext>
                  </a:extLst>
                </a:gridCol>
                <a:gridCol w="919624">
                  <a:extLst>
                    <a:ext uri="{9D8B030D-6E8A-4147-A177-3AD203B41FA5}">
                      <a16:colId xmlns:a16="http://schemas.microsoft.com/office/drawing/2014/main" xmlns="" val="20006"/>
                    </a:ext>
                  </a:extLst>
                </a:gridCol>
                <a:gridCol w="919624">
                  <a:extLst>
                    <a:ext uri="{9D8B030D-6E8A-4147-A177-3AD203B41FA5}">
                      <a16:colId xmlns:a16="http://schemas.microsoft.com/office/drawing/2014/main" xmlns="" val="20007"/>
                    </a:ext>
                  </a:extLst>
                </a:gridCol>
                <a:gridCol w="60790">
                  <a:extLst>
                    <a:ext uri="{9D8B030D-6E8A-4147-A177-3AD203B41FA5}">
                      <a16:colId xmlns:a16="http://schemas.microsoft.com/office/drawing/2014/main" xmlns="" val="20008"/>
                    </a:ext>
                  </a:extLst>
                </a:gridCol>
                <a:gridCol w="883230">
                  <a:extLst>
                    <a:ext uri="{9D8B030D-6E8A-4147-A177-3AD203B41FA5}">
                      <a16:colId xmlns:a16="http://schemas.microsoft.com/office/drawing/2014/main" xmlns="" val="20009"/>
                    </a:ext>
                  </a:extLst>
                </a:gridCol>
              </a:tblGrid>
              <a:tr h="269438">
                <a:tc>
                  <a:txBody>
                    <a:bodyPr/>
                    <a:lstStyle/>
                    <a:p>
                      <a:pPr algn="l" fontAlgn="b"/>
                      <a:r>
                        <a:rPr lang="en-US" sz="1200" b="1" i="0" u="none" strike="noStrike" dirty="0">
                          <a:solidFill>
                            <a:srgbClr val="000000"/>
                          </a:solidFill>
                          <a:effectLst/>
                          <a:latin typeface="Times New Roman" panose="02020603050405020304" pitchFamily="18" charset="0"/>
                          <a:cs typeface="Times New Roman" panose="02020603050405020304" pitchFamily="18" charset="0"/>
                        </a:rPr>
                        <a:t>DETAILS</a:t>
                      </a:r>
                    </a:p>
                  </a:txBody>
                  <a:tcPr marL="9130" marR="9130" marT="913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6D9F1"/>
                    </a:solidFill>
                  </a:tcPr>
                </a:tc>
                <a:tc>
                  <a:txBody>
                    <a:bodyPr/>
                    <a:lstStyle/>
                    <a:p>
                      <a:pPr algn="ctr" fontAlgn="b"/>
                      <a:r>
                        <a:rPr lang="en-US" sz="1200" b="1" i="0" u="none" strike="noStrike" dirty="0">
                          <a:solidFill>
                            <a:srgbClr val="000000"/>
                          </a:solidFill>
                          <a:effectLst/>
                          <a:latin typeface="Times New Roman" panose="02020603050405020304" pitchFamily="18" charset="0"/>
                          <a:cs typeface="Times New Roman" panose="02020603050405020304" pitchFamily="18" charset="0"/>
                        </a:rPr>
                        <a:t>2010</a:t>
                      </a:r>
                    </a:p>
                  </a:txBody>
                  <a:tcPr marL="9130" marR="9130" marT="913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6D9F1"/>
                    </a:solidFill>
                  </a:tcPr>
                </a:tc>
                <a:tc>
                  <a:txBody>
                    <a:bodyPr/>
                    <a:lstStyle/>
                    <a:p>
                      <a:pPr algn="ctr" fontAlgn="b"/>
                      <a:r>
                        <a:rPr lang="en-US" sz="1200" b="1" i="0" u="none" strike="noStrike" dirty="0">
                          <a:solidFill>
                            <a:srgbClr val="000000"/>
                          </a:solidFill>
                          <a:effectLst/>
                          <a:latin typeface="Times New Roman" panose="02020603050405020304" pitchFamily="18" charset="0"/>
                          <a:cs typeface="Times New Roman" panose="02020603050405020304" pitchFamily="18" charset="0"/>
                        </a:rPr>
                        <a:t>2011</a:t>
                      </a:r>
                    </a:p>
                  </a:txBody>
                  <a:tcPr marL="9130" marR="9130" marT="913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6D9F1"/>
                    </a:solidFill>
                  </a:tcPr>
                </a:tc>
                <a:tc>
                  <a:txBody>
                    <a:bodyPr/>
                    <a:lstStyle/>
                    <a:p>
                      <a:pPr algn="ctr" fontAlgn="b"/>
                      <a:r>
                        <a:rPr lang="en-US" sz="1200" b="1" i="0" u="none" strike="noStrike">
                          <a:solidFill>
                            <a:schemeClr val="tx1"/>
                          </a:solidFill>
                          <a:effectLst/>
                          <a:latin typeface="Times New Roman" panose="02020603050405020304" pitchFamily="18" charset="0"/>
                          <a:cs typeface="Times New Roman" panose="02020603050405020304" pitchFamily="18" charset="0"/>
                        </a:rPr>
                        <a:t>2012</a:t>
                      </a:r>
                    </a:p>
                  </a:txBody>
                  <a:tcPr marL="9130" marR="9130" marT="913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6D9F1"/>
                    </a:solidFill>
                  </a:tcPr>
                </a:tc>
                <a:tc>
                  <a:txBody>
                    <a:bodyPr/>
                    <a:lstStyle/>
                    <a:p>
                      <a:pPr algn="ctr" fontAlgn="b"/>
                      <a:r>
                        <a:rPr lang="en-US" sz="1200" b="1" i="0" u="none" strike="noStrike" dirty="0">
                          <a:solidFill>
                            <a:schemeClr val="tx1"/>
                          </a:solidFill>
                          <a:effectLst/>
                          <a:latin typeface="Times New Roman" panose="02020603050405020304" pitchFamily="18" charset="0"/>
                          <a:cs typeface="Times New Roman" panose="02020603050405020304" pitchFamily="18" charset="0"/>
                        </a:rPr>
                        <a:t>2013</a:t>
                      </a:r>
                    </a:p>
                  </a:txBody>
                  <a:tcPr marL="9130" marR="9130" marT="913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6D9F1"/>
                    </a:solidFill>
                  </a:tcPr>
                </a:tc>
                <a:tc>
                  <a:txBody>
                    <a:bodyPr/>
                    <a:lstStyle/>
                    <a:p>
                      <a:pPr algn="ctr" fontAlgn="b"/>
                      <a:r>
                        <a:rPr lang="en-US" sz="1200" b="1" i="0" u="none" strike="noStrike">
                          <a:solidFill>
                            <a:srgbClr val="000000"/>
                          </a:solidFill>
                          <a:effectLst/>
                          <a:latin typeface="Times New Roman" panose="02020603050405020304" pitchFamily="18" charset="0"/>
                          <a:cs typeface="Times New Roman" panose="02020603050405020304" pitchFamily="18" charset="0"/>
                        </a:rPr>
                        <a:t>2014</a:t>
                      </a:r>
                    </a:p>
                  </a:txBody>
                  <a:tcPr marL="9130" marR="9130" marT="913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6D9F1"/>
                    </a:solidFill>
                  </a:tcPr>
                </a:tc>
                <a:tc>
                  <a:txBody>
                    <a:bodyPr/>
                    <a:lstStyle/>
                    <a:p>
                      <a:pPr algn="ctr" fontAlgn="b"/>
                      <a:r>
                        <a:rPr lang="en-US" sz="1200" b="1" i="0" u="none" strike="noStrike">
                          <a:solidFill>
                            <a:srgbClr val="000000"/>
                          </a:solidFill>
                          <a:effectLst/>
                          <a:latin typeface="Times New Roman" panose="02020603050405020304" pitchFamily="18" charset="0"/>
                          <a:cs typeface="Times New Roman" panose="02020603050405020304" pitchFamily="18" charset="0"/>
                        </a:rPr>
                        <a:t>2015</a:t>
                      </a:r>
                    </a:p>
                  </a:txBody>
                  <a:tcPr marL="9130" marR="9130" marT="913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6D9F1"/>
                    </a:solidFill>
                  </a:tcPr>
                </a:tc>
                <a:tc>
                  <a:txBody>
                    <a:bodyPr/>
                    <a:lstStyle/>
                    <a:p>
                      <a:pPr algn="ctr" fontAlgn="b"/>
                      <a:r>
                        <a:rPr lang="en-US" sz="1200" b="1" i="0" u="none" strike="noStrike">
                          <a:solidFill>
                            <a:srgbClr val="000000"/>
                          </a:solidFill>
                          <a:effectLst/>
                          <a:latin typeface="Times New Roman" panose="02020603050405020304" pitchFamily="18" charset="0"/>
                          <a:cs typeface="Times New Roman" panose="02020603050405020304" pitchFamily="18" charset="0"/>
                        </a:rPr>
                        <a:t>2016</a:t>
                      </a:r>
                    </a:p>
                  </a:txBody>
                  <a:tcPr marL="9130" marR="9130" marT="913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6D9F1"/>
                    </a:solidFill>
                  </a:tcPr>
                </a:tc>
                <a:tc>
                  <a:txBody>
                    <a:bodyPr/>
                    <a:lstStyle/>
                    <a:p>
                      <a:pPr algn="ctr" fontAlgn="b"/>
                      <a:endParaRPr lang="en-US" sz="12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130" marR="9130" marT="913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6D9F1"/>
                    </a:solidFill>
                  </a:tcPr>
                </a:tc>
                <a:tc>
                  <a:txBody>
                    <a:bodyPr/>
                    <a:lstStyle/>
                    <a:p>
                      <a:pPr algn="ctr" fontAlgn="b"/>
                      <a:r>
                        <a:rPr lang="en-US" sz="1200" b="1" i="0" u="none" strike="noStrike">
                          <a:solidFill>
                            <a:srgbClr val="000000"/>
                          </a:solidFill>
                          <a:effectLst/>
                          <a:latin typeface="Times New Roman" panose="02020603050405020304" pitchFamily="18" charset="0"/>
                          <a:cs typeface="Times New Roman" panose="02020603050405020304" pitchFamily="18" charset="0"/>
                        </a:rPr>
                        <a:t>TOTAL US$</a:t>
                      </a:r>
                    </a:p>
                  </a:txBody>
                  <a:tcPr marL="9130" marR="9130" marT="913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6D9F1"/>
                    </a:solidFill>
                  </a:tcPr>
                </a:tc>
                <a:extLst>
                  <a:ext uri="{0D108BD9-81ED-4DB2-BD59-A6C34878D82A}">
                    <a16:rowId xmlns:a16="http://schemas.microsoft.com/office/drawing/2014/main" xmlns="" val="10000"/>
                  </a:ext>
                </a:extLst>
              </a:tr>
              <a:tr h="304832">
                <a:tc>
                  <a:txBody>
                    <a:bodyPr/>
                    <a:lstStyle/>
                    <a:p>
                      <a:pPr algn="l" fontAlgn="b"/>
                      <a:r>
                        <a:rPr lang="en-US" sz="1200" b="1" i="0" u="none" strike="noStrike" dirty="0">
                          <a:solidFill>
                            <a:srgbClr val="FF0000"/>
                          </a:solidFill>
                          <a:effectLst/>
                          <a:latin typeface="Times New Roman" panose="02020603050405020304" pitchFamily="18" charset="0"/>
                          <a:cs typeface="Times New Roman" panose="02020603050405020304" pitchFamily="18" charset="0"/>
                        </a:rPr>
                        <a:t>P.A.Y.E</a:t>
                      </a:r>
                    </a:p>
                  </a:txBody>
                  <a:tcPr marL="9130" marR="9130" marT="913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6D9F1"/>
                    </a:solidFill>
                  </a:tcPr>
                </a:tc>
                <a:tc>
                  <a:txBody>
                    <a:bodyPr/>
                    <a:lstStyle/>
                    <a:p>
                      <a:pPr algn="ctr" fontAlgn="ctr"/>
                      <a:r>
                        <a:rPr lang="en-US" sz="1200" b="0" i="0" u="none" strike="noStrike">
                          <a:solidFill>
                            <a:srgbClr val="FF0000"/>
                          </a:solidFill>
                          <a:effectLst/>
                          <a:latin typeface="Times New Roman" panose="02020603050405020304" pitchFamily="18" charset="0"/>
                          <a:cs typeface="Times New Roman" panose="02020603050405020304" pitchFamily="18" charset="0"/>
                        </a:rPr>
                        <a:t>50,532</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9EDF4"/>
                    </a:solidFill>
                  </a:tcPr>
                </a:tc>
                <a:tc>
                  <a:txBody>
                    <a:bodyPr/>
                    <a:lstStyle/>
                    <a:p>
                      <a:pPr algn="ctr" fontAlgn="ctr"/>
                      <a:r>
                        <a:rPr lang="en-US" sz="1200" b="0" i="0" u="none" strike="noStrike">
                          <a:solidFill>
                            <a:srgbClr val="FF0000"/>
                          </a:solidFill>
                          <a:effectLst/>
                          <a:latin typeface="Times New Roman" panose="02020603050405020304" pitchFamily="18" charset="0"/>
                          <a:cs typeface="Times New Roman" panose="02020603050405020304" pitchFamily="18" charset="0"/>
                        </a:rPr>
                        <a:t>91,915</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9EDF4"/>
                    </a:solidFill>
                  </a:tcPr>
                </a:tc>
                <a:tc>
                  <a:txBody>
                    <a:bodyPr/>
                    <a:lstStyle/>
                    <a:p>
                      <a:pPr algn="ctr" fontAlgn="ctr"/>
                      <a:r>
                        <a:rPr lang="en-US" sz="1200" b="0" i="0" u="none" strike="noStrike" dirty="0">
                          <a:solidFill>
                            <a:srgbClr val="FF0000"/>
                          </a:solidFill>
                          <a:effectLst/>
                          <a:latin typeface="Times New Roman" panose="02020603050405020304" pitchFamily="18" charset="0"/>
                          <a:cs typeface="Times New Roman" panose="02020603050405020304" pitchFamily="18" charset="0"/>
                        </a:rPr>
                        <a:t>91,354</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9EDF4"/>
                    </a:solidFill>
                  </a:tcPr>
                </a:tc>
                <a:tc>
                  <a:txBody>
                    <a:bodyPr/>
                    <a:lstStyle/>
                    <a:p>
                      <a:pPr algn="ctr" fontAlgn="ctr"/>
                      <a:r>
                        <a:rPr lang="en-US" sz="1200" b="0" i="0" u="none" strike="noStrike" dirty="0">
                          <a:solidFill>
                            <a:srgbClr val="FF0000"/>
                          </a:solidFill>
                          <a:effectLst/>
                          <a:latin typeface="Times New Roman" panose="02020603050405020304" pitchFamily="18" charset="0"/>
                          <a:cs typeface="Times New Roman" panose="02020603050405020304" pitchFamily="18" charset="0"/>
                        </a:rPr>
                        <a:t>162,398</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9EDF4"/>
                    </a:solidFill>
                  </a:tcPr>
                </a:tc>
                <a:tc>
                  <a:txBody>
                    <a:bodyPr/>
                    <a:lstStyle/>
                    <a:p>
                      <a:pPr algn="ctr" fontAlgn="ctr"/>
                      <a:r>
                        <a:rPr lang="en-US" sz="1200" b="0" i="0" u="none" strike="noStrike" dirty="0">
                          <a:solidFill>
                            <a:srgbClr val="FF0000"/>
                          </a:solidFill>
                          <a:effectLst/>
                          <a:latin typeface="Times New Roman" panose="02020603050405020304" pitchFamily="18" charset="0"/>
                          <a:cs typeface="Times New Roman" panose="02020603050405020304" pitchFamily="18" charset="0"/>
                        </a:rPr>
                        <a:t>206,006</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9EDF4"/>
                    </a:solidFill>
                  </a:tcPr>
                </a:tc>
                <a:tc>
                  <a:txBody>
                    <a:bodyPr/>
                    <a:lstStyle/>
                    <a:p>
                      <a:pPr algn="ctr" fontAlgn="ctr"/>
                      <a:r>
                        <a:rPr lang="en-US" sz="1200" b="0" i="0" u="none" strike="noStrike">
                          <a:solidFill>
                            <a:srgbClr val="FF0000"/>
                          </a:solidFill>
                          <a:effectLst/>
                          <a:latin typeface="Times New Roman" panose="02020603050405020304" pitchFamily="18" charset="0"/>
                          <a:cs typeface="Times New Roman" panose="02020603050405020304" pitchFamily="18" charset="0"/>
                        </a:rPr>
                        <a:t>221,281</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9EDF4"/>
                    </a:solidFill>
                  </a:tcPr>
                </a:tc>
                <a:tc>
                  <a:txBody>
                    <a:bodyPr/>
                    <a:lstStyle/>
                    <a:p>
                      <a:pPr algn="ctr" fontAlgn="ctr"/>
                      <a:r>
                        <a:rPr lang="en-US" sz="1200" b="0" i="0" u="none" strike="noStrike">
                          <a:solidFill>
                            <a:srgbClr val="FF0000"/>
                          </a:solidFill>
                          <a:effectLst/>
                          <a:latin typeface="Times New Roman" panose="02020603050405020304" pitchFamily="18" charset="0"/>
                          <a:cs typeface="Times New Roman" panose="02020603050405020304" pitchFamily="18" charset="0"/>
                        </a:rPr>
                        <a:t>261,834</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AEEF3"/>
                    </a:solidFill>
                  </a:tcPr>
                </a:tc>
                <a:tc>
                  <a:txBody>
                    <a:bodyPr/>
                    <a:lstStyle/>
                    <a:p>
                      <a:pPr algn="l" fontAlgn="ctr"/>
                      <a:endParaRPr lang="en-US" sz="1200" b="0" i="0" u="none" strike="noStrike" dirty="0">
                        <a:solidFill>
                          <a:srgbClr val="FF0000"/>
                        </a:solidFill>
                        <a:effectLst/>
                        <a:latin typeface="Times New Roman" panose="02020603050405020304" pitchFamily="18" charset="0"/>
                        <a:cs typeface="Times New Roman" panose="02020603050405020304" pitchFamily="18" charset="0"/>
                      </a:endParaRP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AEEF3"/>
                    </a:solidFill>
                  </a:tcPr>
                </a:tc>
                <a:tc>
                  <a:txBody>
                    <a:bodyPr/>
                    <a:lstStyle/>
                    <a:p>
                      <a:pPr algn="ctr" fontAlgn="ctr"/>
                      <a:r>
                        <a:rPr lang="en-US" sz="1200" b="0" i="0" u="none" strike="noStrike" dirty="0">
                          <a:solidFill>
                            <a:srgbClr val="FF0000"/>
                          </a:solidFill>
                          <a:effectLst/>
                          <a:latin typeface="Times New Roman" panose="02020603050405020304" pitchFamily="18" charset="0"/>
                          <a:cs typeface="Times New Roman" panose="02020603050405020304" pitchFamily="18" charset="0"/>
                        </a:rPr>
                        <a:t>1,124,613</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5D9F1"/>
                    </a:solidFill>
                  </a:tcPr>
                </a:tc>
                <a:extLst>
                  <a:ext uri="{0D108BD9-81ED-4DB2-BD59-A6C34878D82A}">
                    <a16:rowId xmlns:a16="http://schemas.microsoft.com/office/drawing/2014/main" xmlns="" val="10001"/>
                  </a:ext>
                </a:extLst>
              </a:tr>
              <a:tr h="304832">
                <a:tc>
                  <a:txBody>
                    <a:bodyPr/>
                    <a:lstStyle/>
                    <a:p>
                      <a:pPr algn="l" fontAlgn="b"/>
                      <a:r>
                        <a:rPr lang="en-US" sz="1200" b="1" i="0" u="none" strike="noStrike" dirty="0">
                          <a:solidFill>
                            <a:srgbClr val="FF0000"/>
                          </a:solidFill>
                          <a:effectLst/>
                          <a:latin typeface="Times New Roman" panose="02020603050405020304" pitchFamily="18" charset="0"/>
                          <a:cs typeface="Times New Roman" panose="02020603050405020304" pitchFamily="18" charset="0"/>
                        </a:rPr>
                        <a:t>V.A.T</a:t>
                      </a:r>
                    </a:p>
                  </a:txBody>
                  <a:tcPr marL="9130" marR="9130" marT="913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6D9F1"/>
                    </a:solidFill>
                  </a:tcPr>
                </a:tc>
                <a:tc>
                  <a:txBody>
                    <a:bodyPr/>
                    <a:lstStyle/>
                    <a:p>
                      <a:pPr algn="ctr" fontAlgn="ctr"/>
                      <a:r>
                        <a:rPr lang="en-US" sz="1200" b="0" i="0" u="none" strike="noStrike">
                          <a:solidFill>
                            <a:srgbClr val="FF0000"/>
                          </a:solidFill>
                          <a:effectLst/>
                          <a:latin typeface="Times New Roman" panose="02020603050405020304" pitchFamily="18" charset="0"/>
                          <a:cs typeface="Times New Roman" panose="02020603050405020304" pitchFamily="18" charset="0"/>
                        </a:rPr>
                        <a:t>-</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9EDF4"/>
                    </a:solidFill>
                  </a:tcPr>
                </a:tc>
                <a:tc>
                  <a:txBody>
                    <a:bodyPr/>
                    <a:lstStyle/>
                    <a:p>
                      <a:pPr algn="ctr" fontAlgn="ctr"/>
                      <a:r>
                        <a:rPr lang="en-US" sz="1200" b="0" i="0" u="none" strike="noStrike">
                          <a:solidFill>
                            <a:srgbClr val="FF0000"/>
                          </a:solidFill>
                          <a:effectLst/>
                          <a:latin typeface="Times New Roman" panose="02020603050405020304" pitchFamily="18" charset="0"/>
                          <a:cs typeface="Times New Roman" panose="02020603050405020304" pitchFamily="18" charset="0"/>
                        </a:rPr>
                        <a:t>-</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9EDF4"/>
                    </a:solidFill>
                  </a:tcPr>
                </a:tc>
                <a:tc>
                  <a:txBody>
                    <a:bodyPr/>
                    <a:lstStyle/>
                    <a:p>
                      <a:pPr algn="ctr" fontAlgn="ctr"/>
                      <a:r>
                        <a:rPr lang="en-US" sz="1200" b="0" i="0" u="none" strike="noStrike">
                          <a:solidFill>
                            <a:srgbClr val="FF0000"/>
                          </a:solidFill>
                          <a:effectLst/>
                          <a:latin typeface="Times New Roman" panose="02020603050405020304" pitchFamily="18" charset="0"/>
                          <a:cs typeface="Times New Roman" panose="02020603050405020304" pitchFamily="18" charset="0"/>
                        </a:rPr>
                        <a:t>-</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9EDF4"/>
                    </a:solidFill>
                  </a:tcPr>
                </a:tc>
                <a:tc>
                  <a:txBody>
                    <a:bodyPr/>
                    <a:lstStyle/>
                    <a:p>
                      <a:pPr algn="ctr" fontAlgn="ctr"/>
                      <a:r>
                        <a:rPr lang="en-US" sz="1200" b="0" i="0" u="none" strike="noStrike">
                          <a:solidFill>
                            <a:srgbClr val="FF0000"/>
                          </a:solidFill>
                          <a:effectLst/>
                          <a:latin typeface="Times New Roman" panose="02020603050405020304" pitchFamily="18" charset="0"/>
                          <a:cs typeface="Times New Roman" panose="02020603050405020304" pitchFamily="18" charset="0"/>
                        </a:rPr>
                        <a:t>56,445</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9EDF4"/>
                    </a:solidFill>
                  </a:tcPr>
                </a:tc>
                <a:tc>
                  <a:txBody>
                    <a:bodyPr/>
                    <a:lstStyle/>
                    <a:p>
                      <a:pPr algn="ctr" fontAlgn="ctr"/>
                      <a:r>
                        <a:rPr lang="en-US" sz="1200" b="0" i="0" u="none" strike="noStrike" dirty="0">
                          <a:solidFill>
                            <a:srgbClr val="FF0000"/>
                          </a:solidFill>
                          <a:effectLst/>
                          <a:latin typeface="Times New Roman" panose="02020603050405020304" pitchFamily="18" charset="0"/>
                          <a:cs typeface="Times New Roman" panose="02020603050405020304" pitchFamily="18" charset="0"/>
                        </a:rPr>
                        <a:t>123,795</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9EDF4"/>
                    </a:solidFill>
                  </a:tcPr>
                </a:tc>
                <a:tc>
                  <a:txBody>
                    <a:bodyPr/>
                    <a:lstStyle/>
                    <a:p>
                      <a:pPr algn="ctr" fontAlgn="ctr"/>
                      <a:r>
                        <a:rPr lang="en-US" sz="1200" b="0" i="0" u="none" strike="noStrike" dirty="0">
                          <a:solidFill>
                            <a:srgbClr val="FF0000"/>
                          </a:solidFill>
                          <a:effectLst/>
                          <a:latin typeface="Times New Roman" panose="02020603050405020304" pitchFamily="18" charset="0"/>
                          <a:cs typeface="Times New Roman" panose="02020603050405020304" pitchFamily="18" charset="0"/>
                        </a:rPr>
                        <a:t>130,030</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9EDF4"/>
                    </a:solidFill>
                  </a:tcPr>
                </a:tc>
                <a:tc>
                  <a:txBody>
                    <a:bodyPr/>
                    <a:lstStyle/>
                    <a:p>
                      <a:pPr algn="ctr" fontAlgn="ctr"/>
                      <a:r>
                        <a:rPr lang="en-US" sz="1200" b="0" i="0" u="none" strike="noStrike">
                          <a:solidFill>
                            <a:srgbClr val="FF0000"/>
                          </a:solidFill>
                          <a:effectLst/>
                          <a:latin typeface="Times New Roman" panose="02020603050405020304" pitchFamily="18" charset="0"/>
                          <a:cs typeface="Times New Roman" panose="02020603050405020304" pitchFamily="18" charset="0"/>
                        </a:rPr>
                        <a:t>130,784</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AEEF3"/>
                    </a:solidFill>
                  </a:tcPr>
                </a:tc>
                <a:tc>
                  <a:txBody>
                    <a:bodyPr/>
                    <a:lstStyle/>
                    <a:p>
                      <a:pPr algn="ctr" fontAlgn="ctr"/>
                      <a:endParaRPr lang="en-US" sz="1200" b="0" i="0" u="none" strike="noStrike" dirty="0">
                        <a:solidFill>
                          <a:srgbClr val="FF0000"/>
                        </a:solidFill>
                        <a:effectLst/>
                        <a:latin typeface="Times New Roman" panose="02020603050405020304" pitchFamily="18" charset="0"/>
                        <a:cs typeface="Times New Roman" panose="02020603050405020304" pitchFamily="18" charset="0"/>
                      </a:endParaRP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AEEF3"/>
                    </a:solidFill>
                  </a:tcPr>
                </a:tc>
                <a:tc>
                  <a:txBody>
                    <a:bodyPr/>
                    <a:lstStyle/>
                    <a:p>
                      <a:pPr algn="ctr" fontAlgn="ctr"/>
                      <a:r>
                        <a:rPr lang="en-US" sz="1200" b="0" i="0" u="none" strike="noStrike" dirty="0">
                          <a:solidFill>
                            <a:srgbClr val="FF0000"/>
                          </a:solidFill>
                          <a:effectLst/>
                          <a:latin typeface="Times New Roman" panose="02020603050405020304" pitchFamily="18" charset="0"/>
                          <a:cs typeface="Times New Roman" panose="02020603050405020304" pitchFamily="18" charset="0"/>
                        </a:rPr>
                        <a:t>473,716</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5D9F1"/>
                    </a:solidFill>
                  </a:tcPr>
                </a:tc>
                <a:extLst>
                  <a:ext uri="{0D108BD9-81ED-4DB2-BD59-A6C34878D82A}">
                    <a16:rowId xmlns:a16="http://schemas.microsoft.com/office/drawing/2014/main" xmlns="" val="10002"/>
                  </a:ext>
                </a:extLst>
              </a:tr>
              <a:tr h="409977">
                <a:tc>
                  <a:txBody>
                    <a:bodyPr/>
                    <a:lstStyle/>
                    <a:p>
                      <a:pPr algn="l" fontAlgn="b"/>
                      <a:r>
                        <a:rPr lang="en-US" sz="1200" b="1" i="0" u="none" strike="noStrike" dirty="0">
                          <a:solidFill>
                            <a:srgbClr val="FF0000"/>
                          </a:solidFill>
                          <a:effectLst/>
                          <a:latin typeface="Times New Roman" panose="02020603050405020304" pitchFamily="18" charset="0"/>
                          <a:cs typeface="Times New Roman" panose="02020603050405020304" pitchFamily="18" charset="0"/>
                        </a:rPr>
                        <a:t>SALARIES (PAYE&amp;RSSB included)</a:t>
                      </a:r>
                    </a:p>
                  </a:txBody>
                  <a:tcPr marL="9130" marR="9130" marT="913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6D9F1"/>
                    </a:solidFill>
                  </a:tcPr>
                </a:tc>
                <a:tc>
                  <a:txBody>
                    <a:bodyPr/>
                    <a:lstStyle/>
                    <a:p>
                      <a:pPr algn="ctr" fontAlgn="ctr"/>
                      <a:r>
                        <a:rPr lang="en-US" sz="1200" b="0" i="0" u="none" strike="noStrike">
                          <a:solidFill>
                            <a:srgbClr val="FF0000"/>
                          </a:solidFill>
                          <a:effectLst/>
                          <a:latin typeface="Times New Roman" panose="02020603050405020304" pitchFamily="18" charset="0"/>
                          <a:cs typeface="Times New Roman" panose="02020603050405020304" pitchFamily="18" charset="0"/>
                        </a:rPr>
                        <a:t>434,884</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9EDF4"/>
                    </a:solidFill>
                  </a:tcPr>
                </a:tc>
                <a:tc>
                  <a:txBody>
                    <a:bodyPr/>
                    <a:lstStyle/>
                    <a:p>
                      <a:pPr algn="ctr" fontAlgn="ctr"/>
                      <a:r>
                        <a:rPr lang="en-US" sz="1200" b="0" i="0" u="none" strike="noStrike">
                          <a:solidFill>
                            <a:srgbClr val="FF0000"/>
                          </a:solidFill>
                          <a:effectLst/>
                          <a:latin typeface="Times New Roman" panose="02020603050405020304" pitchFamily="18" charset="0"/>
                          <a:cs typeface="Times New Roman" panose="02020603050405020304" pitchFamily="18" charset="0"/>
                        </a:rPr>
                        <a:t>791,030</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9EDF4"/>
                    </a:solidFill>
                  </a:tcPr>
                </a:tc>
                <a:tc>
                  <a:txBody>
                    <a:bodyPr/>
                    <a:lstStyle/>
                    <a:p>
                      <a:pPr algn="ctr" fontAlgn="ctr"/>
                      <a:r>
                        <a:rPr lang="en-US" sz="1200" b="0" i="0" u="none" strike="noStrike">
                          <a:solidFill>
                            <a:srgbClr val="FF0000"/>
                          </a:solidFill>
                          <a:effectLst/>
                          <a:latin typeface="Times New Roman" panose="02020603050405020304" pitchFamily="18" charset="0"/>
                          <a:cs typeface="Times New Roman" panose="02020603050405020304" pitchFamily="18" charset="0"/>
                        </a:rPr>
                        <a:t>786,196</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9EDF4"/>
                    </a:solidFill>
                  </a:tcPr>
                </a:tc>
                <a:tc>
                  <a:txBody>
                    <a:bodyPr/>
                    <a:lstStyle/>
                    <a:p>
                      <a:pPr algn="ctr" fontAlgn="ctr"/>
                      <a:r>
                        <a:rPr lang="en-US" sz="1200" b="0" i="0" u="none" strike="noStrike">
                          <a:solidFill>
                            <a:srgbClr val="FF0000"/>
                          </a:solidFill>
                          <a:effectLst/>
                          <a:latin typeface="Times New Roman" panose="02020603050405020304" pitchFamily="18" charset="0"/>
                          <a:cs typeface="Times New Roman" panose="02020603050405020304" pitchFamily="18" charset="0"/>
                        </a:rPr>
                        <a:t>854,252</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9EDF4"/>
                    </a:solidFill>
                  </a:tcPr>
                </a:tc>
                <a:tc>
                  <a:txBody>
                    <a:bodyPr/>
                    <a:lstStyle/>
                    <a:p>
                      <a:pPr algn="ctr" fontAlgn="ctr"/>
                      <a:r>
                        <a:rPr lang="en-US" sz="1200" b="0" i="0" u="none" strike="noStrike">
                          <a:solidFill>
                            <a:srgbClr val="FF0000"/>
                          </a:solidFill>
                          <a:effectLst/>
                          <a:latin typeface="Times New Roman" panose="02020603050405020304" pitchFamily="18" charset="0"/>
                          <a:cs typeface="Times New Roman" panose="02020603050405020304" pitchFamily="18" charset="0"/>
                        </a:rPr>
                        <a:t>988,595</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9EDF4"/>
                    </a:solidFill>
                  </a:tcPr>
                </a:tc>
                <a:tc>
                  <a:txBody>
                    <a:bodyPr/>
                    <a:lstStyle/>
                    <a:p>
                      <a:pPr algn="ctr" fontAlgn="ctr"/>
                      <a:r>
                        <a:rPr lang="en-US" sz="1200" b="0" i="0" u="none" strike="noStrike" dirty="0">
                          <a:solidFill>
                            <a:srgbClr val="FF0000"/>
                          </a:solidFill>
                          <a:effectLst/>
                          <a:latin typeface="Times New Roman" panose="02020603050405020304" pitchFamily="18" charset="0"/>
                          <a:cs typeface="Times New Roman" panose="02020603050405020304" pitchFamily="18" charset="0"/>
                        </a:rPr>
                        <a:t>1,025,377</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9EDF4"/>
                    </a:solidFill>
                  </a:tcPr>
                </a:tc>
                <a:tc>
                  <a:txBody>
                    <a:bodyPr/>
                    <a:lstStyle/>
                    <a:p>
                      <a:pPr algn="ctr" fontAlgn="ctr"/>
                      <a:r>
                        <a:rPr lang="en-US" sz="1200" b="0" i="0" u="none" strike="noStrike">
                          <a:solidFill>
                            <a:srgbClr val="FF0000"/>
                          </a:solidFill>
                          <a:effectLst/>
                          <a:latin typeface="Times New Roman" panose="02020603050405020304" pitchFamily="18" charset="0"/>
                          <a:cs typeface="Times New Roman" panose="02020603050405020304" pitchFamily="18" charset="0"/>
                        </a:rPr>
                        <a:t>1,105,010</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AEEF3"/>
                    </a:solidFill>
                  </a:tcPr>
                </a:tc>
                <a:tc>
                  <a:txBody>
                    <a:bodyPr/>
                    <a:lstStyle/>
                    <a:p>
                      <a:pPr algn="ctr" fontAlgn="ctr"/>
                      <a:endParaRPr lang="en-US" sz="1200" b="0" i="0" u="none" strike="noStrike" dirty="0">
                        <a:solidFill>
                          <a:srgbClr val="FF0000"/>
                        </a:solidFill>
                        <a:effectLst/>
                        <a:latin typeface="Times New Roman" panose="02020603050405020304" pitchFamily="18" charset="0"/>
                        <a:cs typeface="Times New Roman" panose="02020603050405020304" pitchFamily="18" charset="0"/>
                      </a:endParaRP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AEEF3"/>
                    </a:solidFill>
                  </a:tcPr>
                </a:tc>
                <a:tc>
                  <a:txBody>
                    <a:bodyPr/>
                    <a:lstStyle/>
                    <a:p>
                      <a:pPr algn="ctr" fontAlgn="ctr"/>
                      <a:r>
                        <a:rPr lang="en-US" sz="1200" b="0" i="0" u="none" strike="noStrike" dirty="0">
                          <a:solidFill>
                            <a:srgbClr val="FF0000"/>
                          </a:solidFill>
                          <a:effectLst/>
                          <a:latin typeface="Times New Roman" panose="02020603050405020304" pitchFamily="18" charset="0"/>
                          <a:cs typeface="Times New Roman" panose="02020603050405020304" pitchFamily="18" charset="0"/>
                        </a:rPr>
                        <a:t>6,131,487</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5D9F1"/>
                    </a:solidFill>
                  </a:tcPr>
                </a:tc>
                <a:extLst>
                  <a:ext uri="{0D108BD9-81ED-4DB2-BD59-A6C34878D82A}">
                    <a16:rowId xmlns:a16="http://schemas.microsoft.com/office/drawing/2014/main" xmlns="" val="10003"/>
                  </a:ext>
                </a:extLst>
              </a:tr>
              <a:tr h="304832">
                <a:tc>
                  <a:txBody>
                    <a:bodyPr/>
                    <a:lstStyle/>
                    <a:p>
                      <a:pPr algn="l" fontAlgn="b"/>
                      <a:r>
                        <a:rPr lang="en-US" sz="1200" b="1" i="0" u="none" strike="noStrike" dirty="0">
                          <a:solidFill>
                            <a:srgbClr val="FF0000"/>
                          </a:solidFill>
                          <a:effectLst/>
                          <a:latin typeface="Times New Roman" panose="02020603050405020304" pitchFamily="18" charset="0"/>
                          <a:cs typeface="Times New Roman" panose="02020603050405020304" pitchFamily="18" charset="0"/>
                        </a:rPr>
                        <a:t>COMMUNITY BENEFIT</a:t>
                      </a:r>
                    </a:p>
                  </a:txBody>
                  <a:tcPr marL="9130" marR="9130" marT="913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6D9F1"/>
                    </a:solidFill>
                  </a:tcPr>
                </a:tc>
                <a:tc>
                  <a:txBody>
                    <a:bodyPr/>
                    <a:lstStyle/>
                    <a:p>
                      <a:pPr algn="ctr" fontAlgn="ctr"/>
                      <a:r>
                        <a:rPr lang="en-US" sz="1200" b="0" i="0" u="none" strike="noStrike">
                          <a:solidFill>
                            <a:srgbClr val="FF0000"/>
                          </a:solidFill>
                          <a:effectLst/>
                          <a:latin typeface="Times New Roman" panose="02020603050405020304" pitchFamily="18" charset="0"/>
                          <a:cs typeface="Times New Roman" panose="02020603050405020304" pitchFamily="18" charset="0"/>
                        </a:rPr>
                        <a:t>N/A</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9EDF4"/>
                    </a:solidFill>
                  </a:tcPr>
                </a:tc>
                <a:tc>
                  <a:txBody>
                    <a:bodyPr/>
                    <a:lstStyle/>
                    <a:p>
                      <a:pPr algn="ctr" fontAlgn="ctr"/>
                      <a:r>
                        <a:rPr lang="en-US" sz="1200" b="0" i="0" u="none" strike="noStrike">
                          <a:solidFill>
                            <a:srgbClr val="FF0000"/>
                          </a:solidFill>
                          <a:effectLst/>
                          <a:latin typeface="Times New Roman" panose="02020603050405020304" pitchFamily="18" charset="0"/>
                          <a:cs typeface="Times New Roman" panose="02020603050405020304" pitchFamily="18" charset="0"/>
                        </a:rPr>
                        <a:t>N/A</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9EDF4"/>
                    </a:solidFill>
                  </a:tcPr>
                </a:tc>
                <a:tc>
                  <a:txBody>
                    <a:bodyPr/>
                    <a:lstStyle/>
                    <a:p>
                      <a:pPr algn="ctr" fontAlgn="ctr"/>
                      <a:r>
                        <a:rPr lang="en-US" sz="1200" b="0" i="0" u="none" strike="noStrike">
                          <a:solidFill>
                            <a:srgbClr val="FF0000"/>
                          </a:solidFill>
                          <a:effectLst/>
                          <a:latin typeface="Times New Roman" panose="02020603050405020304" pitchFamily="18" charset="0"/>
                          <a:cs typeface="Times New Roman" panose="02020603050405020304" pitchFamily="18" charset="0"/>
                        </a:rPr>
                        <a:t>N/A</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9EDF4"/>
                    </a:solidFill>
                  </a:tcPr>
                </a:tc>
                <a:tc>
                  <a:txBody>
                    <a:bodyPr/>
                    <a:lstStyle/>
                    <a:p>
                      <a:pPr algn="ctr" fontAlgn="ctr"/>
                      <a:r>
                        <a:rPr lang="en-US" sz="1200" b="0" i="0" u="none" strike="noStrike">
                          <a:solidFill>
                            <a:srgbClr val="FF0000"/>
                          </a:solidFill>
                          <a:effectLst/>
                          <a:latin typeface="Times New Roman" panose="02020603050405020304" pitchFamily="18" charset="0"/>
                          <a:cs typeface="Times New Roman" panose="02020603050405020304" pitchFamily="18" charset="0"/>
                        </a:rPr>
                        <a:t>N/A</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9EDF4"/>
                    </a:solidFill>
                  </a:tcPr>
                </a:tc>
                <a:tc>
                  <a:txBody>
                    <a:bodyPr/>
                    <a:lstStyle/>
                    <a:p>
                      <a:pPr algn="ctr" fontAlgn="ctr"/>
                      <a:r>
                        <a:rPr lang="en-US" sz="1200" b="0" i="0" u="none" strike="noStrike">
                          <a:solidFill>
                            <a:srgbClr val="FF0000"/>
                          </a:solidFill>
                          <a:effectLst/>
                          <a:latin typeface="Times New Roman" panose="02020603050405020304" pitchFamily="18" charset="0"/>
                          <a:cs typeface="Times New Roman" panose="02020603050405020304" pitchFamily="18" charset="0"/>
                        </a:rPr>
                        <a:t>296,925</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9EDF4"/>
                    </a:solidFill>
                  </a:tcPr>
                </a:tc>
                <a:tc>
                  <a:txBody>
                    <a:bodyPr/>
                    <a:lstStyle/>
                    <a:p>
                      <a:pPr algn="ctr" fontAlgn="ctr"/>
                      <a:r>
                        <a:rPr lang="en-US" sz="1200" b="0" i="0" u="none" strike="noStrike" dirty="0">
                          <a:solidFill>
                            <a:srgbClr val="FF0000"/>
                          </a:solidFill>
                          <a:effectLst/>
                          <a:latin typeface="Times New Roman" panose="02020603050405020304" pitchFamily="18" charset="0"/>
                          <a:cs typeface="Times New Roman" panose="02020603050405020304" pitchFamily="18" charset="0"/>
                        </a:rPr>
                        <a:t>333,136</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9EDF4"/>
                    </a:solidFill>
                  </a:tcPr>
                </a:tc>
                <a:tc>
                  <a:txBody>
                    <a:bodyPr/>
                    <a:lstStyle/>
                    <a:p>
                      <a:pPr algn="ctr" fontAlgn="ctr"/>
                      <a:r>
                        <a:rPr lang="en-US" sz="1200" b="0" i="0" u="none" strike="noStrike">
                          <a:solidFill>
                            <a:srgbClr val="FF0000"/>
                          </a:solidFill>
                          <a:effectLst/>
                          <a:latin typeface="Times New Roman" panose="02020603050405020304" pitchFamily="18" charset="0"/>
                          <a:cs typeface="Times New Roman" panose="02020603050405020304" pitchFamily="18" charset="0"/>
                        </a:rPr>
                        <a:t>377,349</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AEEF3"/>
                    </a:solidFill>
                  </a:tcPr>
                </a:tc>
                <a:tc>
                  <a:txBody>
                    <a:bodyPr/>
                    <a:lstStyle/>
                    <a:p>
                      <a:pPr algn="ctr" fontAlgn="ctr"/>
                      <a:endParaRPr lang="en-US" sz="1200" b="0" i="0" u="none" strike="noStrike" dirty="0">
                        <a:solidFill>
                          <a:srgbClr val="FF0000"/>
                        </a:solidFill>
                        <a:effectLst/>
                        <a:latin typeface="Times New Roman" panose="02020603050405020304" pitchFamily="18" charset="0"/>
                        <a:cs typeface="Times New Roman" panose="02020603050405020304" pitchFamily="18" charset="0"/>
                      </a:endParaRP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AEEF3"/>
                    </a:solidFill>
                  </a:tcPr>
                </a:tc>
                <a:tc>
                  <a:txBody>
                    <a:bodyPr/>
                    <a:lstStyle/>
                    <a:p>
                      <a:pPr algn="ctr" fontAlgn="ctr"/>
                      <a:r>
                        <a:rPr lang="en-US" sz="1200" b="0" i="0" u="none" strike="noStrike" dirty="0">
                          <a:solidFill>
                            <a:srgbClr val="FF0000"/>
                          </a:solidFill>
                          <a:effectLst/>
                          <a:latin typeface="Times New Roman" panose="02020603050405020304" pitchFamily="18" charset="0"/>
                          <a:cs typeface="Times New Roman" panose="02020603050405020304" pitchFamily="18" charset="0"/>
                        </a:rPr>
                        <a:t>1,070,044</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6D9F1"/>
                    </a:solidFill>
                  </a:tcPr>
                </a:tc>
                <a:extLst>
                  <a:ext uri="{0D108BD9-81ED-4DB2-BD59-A6C34878D82A}">
                    <a16:rowId xmlns:a16="http://schemas.microsoft.com/office/drawing/2014/main" xmlns="" val="10004"/>
                  </a:ext>
                </a:extLst>
              </a:tr>
              <a:tr h="409977">
                <a:tc>
                  <a:txBody>
                    <a:bodyPr/>
                    <a:lstStyle/>
                    <a:p>
                      <a:pPr algn="l" fontAlgn="b"/>
                      <a:r>
                        <a:rPr lang="en-US" sz="1200" b="1" i="0" u="none" strike="noStrike" dirty="0">
                          <a:solidFill>
                            <a:srgbClr val="FF0000"/>
                          </a:solidFill>
                          <a:effectLst/>
                          <a:latin typeface="Times New Roman" panose="02020603050405020304" pitchFamily="18" charset="0"/>
                          <a:cs typeface="Times New Roman" panose="02020603050405020304" pitchFamily="18" charset="0"/>
                        </a:rPr>
                        <a:t>REVENUE SHARING CONTRIBUTION</a:t>
                      </a:r>
                    </a:p>
                  </a:txBody>
                  <a:tcPr marL="9130" marR="9130" marT="913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6D9F1"/>
                    </a:solidFill>
                  </a:tcPr>
                </a:tc>
                <a:tc>
                  <a:txBody>
                    <a:bodyPr/>
                    <a:lstStyle/>
                    <a:p>
                      <a:pPr algn="ctr" fontAlgn="ctr"/>
                      <a:r>
                        <a:rPr lang="en-US" sz="1200" b="0" i="0" u="none" strike="noStrike">
                          <a:solidFill>
                            <a:srgbClr val="FF0000"/>
                          </a:solidFill>
                          <a:effectLst/>
                          <a:latin typeface="Times New Roman" panose="02020603050405020304" pitchFamily="18" charset="0"/>
                          <a:cs typeface="Times New Roman" panose="02020603050405020304" pitchFamily="18" charset="0"/>
                        </a:rPr>
                        <a:t>-</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9EDF4"/>
                    </a:solidFill>
                  </a:tcPr>
                </a:tc>
                <a:tc>
                  <a:txBody>
                    <a:bodyPr/>
                    <a:lstStyle/>
                    <a:p>
                      <a:pPr algn="ctr" fontAlgn="ctr"/>
                      <a:r>
                        <a:rPr lang="en-US" sz="1200" b="0" i="0" u="none" strike="noStrike">
                          <a:solidFill>
                            <a:srgbClr val="FF0000"/>
                          </a:solidFill>
                          <a:effectLst/>
                          <a:latin typeface="Times New Roman" panose="02020603050405020304" pitchFamily="18" charset="0"/>
                          <a:cs typeface="Times New Roman" panose="02020603050405020304" pitchFamily="18" charset="0"/>
                        </a:rPr>
                        <a:t>-</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9EDF4"/>
                    </a:solidFill>
                  </a:tcPr>
                </a:tc>
                <a:tc>
                  <a:txBody>
                    <a:bodyPr/>
                    <a:lstStyle/>
                    <a:p>
                      <a:pPr algn="ctr" fontAlgn="ctr"/>
                      <a:r>
                        <a:rPr lang="en-US" sz="1200" b="0" i="0" u="none" strike="noStrike">
                          <a:solidFill>
                            <a:srgbClr val="FF0000"/>
                          </a:solidFill>
                          <a:effectLst/>
                          <a:latin typeface="Times New Roman" panose="02020603050405020304" pitchFamily="18" charset="0"/>
                          <a:cs typeface="Times New Roman" panose="02020603050405020304" pitchFamily="18" charset="0"/>
                        </a:rPr>
                        <a:t>54,581</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9EDF4"/>
                    </a:solidFill>
                  </a:tcPr>
                </a:tc>
                <a:tc>
                  <a:txBody>
                    <a:bodyPr/>
                    <a:lstStyle/>
                    <a:p>
                      <a:pPr algn="ctr" fontAlgn="ctr"/>
                      <a:r>
                        <a:rPr lang="en-US" sz="1200" b="0" i="0" u="none" strike="noStrike">
                          <a:solidFill>
                            <a:srgbClr val="FF0000"/>
                          </a:solidFill>
                          <a:effectLst/>
                          <a:latin typeface="Times New Roman" panose="02020603050405020304" pitchFamily="18" charset="0"/>
                          <a:cs typeface="Times New Roman" panose="02020603050405020304" pitchFamily="18" charset="0"/>
                        </a:rPr>
                        <a:t>27,449</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9EDF4"/>
                    </a:solidFill>
                  </a:tcPr>
                </a:tc>
                <a:tc>
                  <a:txBody>
                    <a:bodyPr/>
                    <a:lstStyle/>
                    <a:p>
                      <a:pPr algn="ctr" fontAlgn="ctr"/>
                      <a:r>
                        <a:rPr lang="en-US" sz="1200" b="0" i="0" u="none" strike="noStrike" dirty="0">
                          <a:solidFill>
                            <a:srgbClr val="FF0000"/>
                          </a:solidFill>
                          <a:effectLst/>
                          <a:latin typeface="Times New Roman" panose="02020603050405020304" pitchFamily="18" charset="0"/>
                          <a:cs typeface="Times New Roman" panose="02020603050405020304" pitchFamily="18" charset="0"/>
                        </a:rPr>
                        <a:t>29,803</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9EDF4"/>
                    </a:solidFill>
                  </a:tcPr>
                </a:tc>
                <a:tc>
                  <a:txBody>
                    <a:bodyPr/>
                    <a:lstStyle/>
                    <a:p>
                      <a:pPr algn="ctr" fontAlgn="ctr"/>
                      <a:r>
                        <a:rPr lang="en-US" sz="1200" b="0" i="0" u="none" strike="noStrike" dirty="0">
                          <a:solidFill>
                            <a:srgbClr val="FF0000"/>
                          </a:solidFill>
                          <a:effectLst/>
                          <a:latin typeface="Times New Roman" panose="02020603050405020304" pitchFamily="18" charset="0"/>
                          <a:cs typeface="Times New Roman" panose="02020603050405020304" pitchFamily="18" charset="0"/>
                        </a:rPr>
                        <a:t>34,847</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9EDF4"/>
                    </a:solidFill>
                  </a:tcPr>
                </a:tc>
                <a:tc>
                  <a:txBody>
                    <a:bodyPr/>
                    <a:lstStyle/>
                    <a:p>
                      <a:pPr algn="ctr" fontAlgn="ctr"/>
                      <a:r>
                        <a:rPr lang="en-US" sz="1200" b="0" i="0" u="none" strike="noStrike">
                          <a:solidFill>
                            <a:srgbClr val="FF0000"/>
                          </a:solidFill>
                          <a:effectLst/>
                          <a:latin typeface="Times New Roman" panose="02020603050405020304" pitchFamily="18" charset="0"/>
                          <a:cs typeface="Times New Roman" panose="02020603050405020304" pitchFamily="18" charset="0"/>
                        </a:rPr>
                        <a:t>40,434</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AEEF3"/>
                    </a:solidFill>
                  </a:tcPr>
                </a:tc>
                <a:tc>
                  <a:txBody>
                    <a:bodyPr/>
                    <a:lstStyle/>
                    <a:p>
                      <a:pPr algn="ctr" fontAlgn="ctr"/>
                      <a:endParaRPr lang="en-US" sz="1200" b="0" i="0" u="none" strike="noStrike">
                        <a:solidFill>
                          <a:srgbClr val="FF0000"/>
                        </a:solidFill>
                        <a:effectLst/>
                        <a:latin typeface="Times New Roman" panose="02020603050405020304" pitchFamily="18" charset="0"/>
                        <a:cs typeface="Times New Roman" panose="02020603050405020304" pitchFamily="18" charset="0"/>
                      </a:endParaRP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AEEF3"/>
                    </a:solidFill>
                  </a:tcPr>
                </a:tc>
                <a:tc>
                  <a:txBody>
                    <a:bodyPr/>
                    <a:lstStyle/>
                    <a:p>
                      <a:pPr algn="ctr" fontAlgn="ctr"/>
                      <a:r>
                        <a:rPr lang="en-US" sz="1200" b="0" i="0" u="none" strike="noStrike" dirty="0">
                          <a:solidFill>
                            <a:srgbClr val="FF0000"/>
                          </a:solidFill>
                          <a:effectLst/>
                          <a:latin typeface="Times New Roman" panose="02020603050405020304" pitchFamily="18" charset="0"/>
                          <a:cs typeface="Times New Roman" panose="02020603050405020304" pitchFamily="18" charset="0"/>
                        </a:rPr>
                        <a:t>187,114</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6D9F1"/>
                    </a:solidFill>
                  </a:tcPr>
                </a:tc>
                <a:extLst>
                  <a:ext uri="{0D108BD9-81ED-4DB2-BD59-A6C34878D82A}">
                    <a16:rowId xmlns:a16="http://schemas.microsoft.com/office/drawing/2014/main" xmlns="" val="10005"/>
                  </a:ext>
                </a:extLst>
              </a:tr>
              <a:tr h="409977">
                <a:tc>
                  <a:txBody>
                    <a:bodyPr/>
                    <a:lstStyle/>
                    <a:p>
                      <a:pPr algn="l" fontAlgn="b"/>
                      <a:r>
                        <a:rPr lang="en-US" sz="1200" b="1" i="0" u="none" strike="noStrike" dirty="0">
                          <a:solidFill>
                            <a:srgbClr val="FF0000"/>
                          </a:solidFill>
                          <a:effectLst/>
                          <a:latin typeface="Times New Roman" panose="02020603050405020304" pitchFamily="18" charset="0"/>
                          <a:cs typeface="Times New Roman" panose="02020603050405020304" pitchFamily="18" charset="0"/>
                        </a:rPr>
                        <a:t>REVENUE SHARING DISTRIBUTED</a:t>
                      </a:r>
                    </a:p>
                  </a:txBody>
                  <a:tcPr marL="9130" marR="9130" marT="913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6D9F1"/>
                    </a:solidFill>
                  </a:tcPr>
                </a:tc>
                <a:tc>
                  <a:txBody>
                    <a:bodyPr/>
                    <a:lstStyle/>
                    <a:p>
                      <a:pPr algn="ctr" fontAlgn="ctr"/>
                      <a:r>
                        <a:rPr lang="en-US" sz="1200" b="0" i="0" u="none" strike="noStrike" dirty="0">
                          <a:solidFill>
                            <a:srgbClr val="FF0000"/>
                          </a:solidFill>
                          <a:effectLst/>
                          <a:latin typeface="Times New Roman" panose="02020603050405020304" pitchFamily="18" charset="0"/>
                          <a:cs typeface="Times New Roman" panose="02020603050405020304" pitchFamily="18" charset="0"/>
                        </a:rPr>
                        <a:t>38,889</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9EDF4"/>
                    </a:solidFill>
                  </a:tcPr>
                </a:tc>
                <a:tc>
                  <a:txBody>
                    <a:bodyPr/>
                    <a:lstStyle/>
                    <a:p>
                      <a:pPr algn="ctr" fontAlgn="ctr"/>
                      <a:r>
                        <a:rPr lang="en-US" sz="1200" b="0" i="0" u="none" strike="noStrike" dirty="0">
                          <a:solidFill>
                            <a:srgbClr val="FF0000"/>
                          </a:solidFill>
                          <a:effectLst/>
                          <a:latin typeface="Times New Roman" panose="02020603050405020304" pitchFamily="18" charset="0"/>
                          <a:cs typeface="Times New Roman" panose="02020603050405020304" pitchFamily="18" charset="0"/>
                        </a:rPr>
                        <a:t>112,500</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9EDF4"/>
                    </a:solidFill>
                  </a:tcPr>
                </a:tc>
                <a:tc>
                  <a:txBody>
                    <a:bodyPr/>
                    <a:lstStyle/>
                    <a:p>
                      <a:pPr algn="ctr" fontAlgn="ctr"/>
                      <a:r>
                        <a:rPr lang="en-US" sz="1200" b="0" i="0" u="none" strike="noStrike" dirty="0">
                          <a:solidFill>
                            <a:srgbClr val="FF0000"/>
                          </a:solidFill>
                          <a:effectLst/>
                          <a:latin typeface="Times New Roman" panose="02020603050405020304" pitchFamily="18" charset="0"/>
                          <a:cs typeface="Times New Roman" panose="02020603050405020304" pitchFamily="18" charset="0"/>
                        </a:rPr>
                        <a:t>119,444</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9EDF4"/>
                    </a:solidFill>
                  </a:tcPr>
                </a:tc>
                <a:tc>
                  <a:txBody>
                    <a:bodyPr/>
                    <a:lstStyle/>
                    <a:p>
                      <a:pPr algn="ctr" fontAlgn="ctr"/>
                      <a:r>
                        <a:rPr lang="en-US" sz="1200" b="0" i="0" u="none" strike="noStrike" dirty="0">
                          <a:solidFill>
                            <a:srgbClr val="FF0000"/>
                          </a:solidFill>
                          <a:effectLst/>
                          <a:latin typeface="Times New Roman" panose="02020603050405020304" pitchFamily="18" charset="0"/>
                          <a:cs typeface="Times New Roman" panose="02020603050405020304" pitchFamily="18" charset="0"/>
                        </a:rPr>
                        <a:t>129,167</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9EDF4"/>
                    </a:solidFill>
                  </a:tcPr>
                </a:tc>
                <a:tc>
                  <a:txBody>
                    <a:bodyPr/>
                    <a:lstStyle/>
                    <a:p>
                      <a:pPr algn="ctr" fontAlgn="ctr"/>
                      <a:r>
                        <a:rPr lang="en-US" sz="1200" b="0" i="0" u="none" strike="noStrike" dirty="0">
                          <a:solidFill>
                            <a:srgbClr val="FF0000"/>
                          </a:solidFill>
                          <a:effectLst/>
                          <a:latin typeface="Times New Roman" panose="02020603050405020304" pitchFamily="18" charset="0"/>
                          <a:cs typeface="Times New Roman" panose="02020603050405020304" pitchFamily="18" charset="0"/>
                        </a:rPr>
                        <a:t>141,667</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9EDF4"/>
                    </a:solidFill>
                  </a:tcPr>
                </a:tc>
                <a:tc>
                  <a:txBody>
                    <a:bodyPr/>
                    <a:lstStyle/>
                    <a:p>
                      <a:pPr algn="ctr" fontAlgn="ctr"/>
                      <a:r>
                        <a:rPr lang="en-US" sz="1200" b="0" i="0" u="none" strike="noStrike" dirty="0">
                          <a:solidFill>
                            <a:srgbClr val="FF0000"/>
                          </a:solidFill>
                          <a:effectLst/>
                          <a:latin typeface="Times New Roman" panose="02020603050405020304" pitchFamily="18" charset="0"/>
                          <a:cs typeface="Times New Roman" panose="02020603050405020304" pitchFamily="18" charset="0"/>
                        </a:rPr>
                        <a:t>151,033</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9EDF4"/>
                    </a:solidFill>
                  </a:tcPr>
                </a:tc>
                <a:tc>
                  <a:txBody>
                    <a:bodyPr/>
                    <a:lstStyle/>
                    <a:p>
                      <a:pPr algn="ctr" fontAlgn="b"/>
                      <a:r>
                        <a:rPr lang="en-US" sz="1200" b="0" i="0" u="none" strike="noStrike" dirty="0">
                          <a:solidFill>
                            <a:srgbClr val="FF0000"/>
                          </a:solidFill>
                          <a:effectLst/>
                          <a:latin typeface="Times New Roman" panose="02020603050405020304" pitchFamily="18" charset="0"/>
                          <a:cs typeface="Times New Roman" panose="02020603050405020304" pitchFamily="18" charset="0"/>
                        </a:rPr>
                        <a:t>194,439</a:t>
                      </a:r>
                    </a:p>
                  </a:txBody>
                  <a:tcPr marL="9130" marR="9130" marT="913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AEEF3"/>
                    </a:solidFill>
                  </a:tcPr>
                </a:tc>
                <a:tc>
                  <a:txBody>
                    <a:bodyPr/>
                    <a:lstStyle/>
                    <a:p>
                      <a:pPr algn="ctr" fontAlgn="ctr"/>
                      <a:endParaRPr lang="en-US" sz="1200" b="0" i="0" u="none" strike="noStrike" dirty="0">
                        <a:solidFill>
                          <a:srgbClr val="FF0000"/>
                        </a:solidFill>
                        <a:effectLst/>
                        <a:latin typeface="Times New Roman" panose="02020603050405020304" pitchFamily="18" charset="0"/>
                        <a:cs typeface="Times New Roman" panose="02020603050405020304" pitchFamily="18" charset="0"/>
                      </a:endParaRP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AEEF3"/>
                    </a:solidFill>
                  </a:tcPr>
                </a:tc>
                <a:tc>
                  <a:txBody>
                    <a:bodyPr/>
                    <a:lstStyle/>
                    <a:p>
                      <a:pPr algn="ctr" fontAlgn="ctr"/>
                      <a:r>
                        <a:rPr lang="en-US" sz="1200" b="0" i="0" u="none" strike="noStrike" dirty="0">
                          <a:solidFill>
                            <a:srgbClr val="FF0000"/>
                          </a:solidFill>
                          <a:effectLst/>
                          <a:latin typeface="Times New Roman" panose="02020603050405020304" pitchFamily="18" charset="0"/>
                          <a:cs typeface="Times New Roman" panose="02020603050405020304" pitchFamily="18" charset="0"/>
                        </a:rPr>
                        <a:t>887,139</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6D9F1"/>
                    </a:solidFill>
                  </a:tcPr>
                </a:tc>
                <a:extLst>
                  <a:ext uri="{0D108BD9-81ED-4DB2-BD59-A6C34878D82A}">
                    <a16:rowId xmlns:a16="http://schemas.microsoft.com/office/drawing/2014/main" xmlns="" val="10006"/>
                  </a:ext>
                </a:extLst>
              </a:tr>
              <a:tr h="304832">
                <a:tc>
                  <a:txBody>
                    <a:bodyPr/>
                    <a:lstStyle/>
                    <a:p>
                      <a:pPr algn="l" fontAlgn="b"/>
                      <a:r>
                        <a:rPr lang="en-US" sz="1200" b="1" i="0" u="none" strike="noStrike">
                          <a:solidFill>
                            <a:srgbClr val="000000"/>
                          </a:solidFill>
                          <a:effectLst/>
                          <a:latin typeface="Times New Roman" panose="02020603050405020304" pitchFamily="18" charset="0"/>
                          <a:cs typeface="Times New Roman" panose="02020603050405020304" pitchFamily="18" charset="0"/>
                        </a:rPr>
                        <a:t>SGF</a:t>
                      </a:r>
                    </a:p>
                  </a:txBody>
                  <a:tcPr marL="9130" marR="9130" marT="913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6D9F1"/>
                    </a:solidFill>
                  </a:tcPr>
                </a:tc>
                <a:tc>
                  <a:txBody>
                    <a:bodyPr/>
                    <a:lstStyle/>
                    <a:p>
                      <a:pPr algn="ctr" fontAlgn="ctr"/>
                      <a:r>
                        <a:rPr lang="en-US" sz="1200" b="0" i="0" u="none" strike="noStrike">
                          <a:solidFill>
                            <a:srgbClr val="000000"/>
                          </a:solidFill>
                          <a:effectLst/>
                          <a:latin typeface="Times New Roman" panose="02020603050405020304" pitchFamily="18" charset="0"/>
                          <a:cs typeface="Times New Roman" panose="02020603050405020304" pitchFamily="18" charset="0"/>
                        </a:rPr>
                        <a:t>-</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9EDF4"/>
                    </a:solidFill>
                  </a:tcPr>
                </a:tc>
                <a:tc>
                  <a:txBody>
                    <a:bodyPr/>
                    <a:lstStyle/>
                    <a:p>
                      <a:pPr algn="ctr" fontAlgn="ctr"/>
                      <a:r>
                        <a:rPr lang="en-US" sz="1200" b="0" i="0" u="none" strike="noStrike">
                          <a:solidFill>
                            <a:srgbClr val="000000"/>
                          </a:solidFill>
                          <a:effectLst/>
                          <a:latin typeface="Times New Roman" panose="02020603050405020304" pitchFamily="18" charset="0"/>
                          <a:cs typeface="Times New Roman" panose="02020603050405020304" pitchFamily="18" charset="0"/>
                        </a:rPr>
                        <a:t>-</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9EDF4"/>
                    </a:solidFill>
                  </a:tcPr>
                </a:tc>
                <a:tc>
                  <a:txBody>
                    <a:bodyPr/>
                    <a:lstStyle/>
                    <a:p>
                      <a:pPr algn="ctr" fontAlgn="ctr"/>
                      <a:r>
                        <a:rPr lang="en-US" sz="1200" b="0" i="0" u="none" strike="noStrike">
                          <a:solidFill>
                            <a:srgbClr val="000000"/>
                          </a:solidFill>
                          <a:effectLst/>
                          <a:latin typeface="Times New Roman" panose="02020603050405020304" pitchFamily="18" charset="0"/>
                          <a:cs typeface="Times New Roman" panose="02020603050405020304" pitchFamily="18" charset="0"/>
                        </a:rPr>
                        <a:t>23,175</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9EDF4"/>
                    </a:solidFill>
                  </a:tcPr>
                </a:tc>
                <a:tc>
                  <a:txBody>
                    <a:bodyPr/>
                    <a:lstStyle/>
                    <a:p>
                      <a:pPr algn="ctr" fontAlgn="ctr"/>
                      <a:r>
                        <a:rPr lang="en-US" sz="1200" b="0" i="0" u="none" strike="noStrike">
                          <a:solidFill>
                            <a:srgbClr val="000000"/>
                          </a:solidFill>
                          <a:effectLst/>
                          <a:latin typeface="Times New Roman" panose="02020603050405020304" pitchFamily="18" charset="0"/>
                          <a:cs typeface="Times New Roman" panose="02020603050405020304" pitchFamily="18" charset="0"/>
                        </a:rPr>
                        <a:t>26,722</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9EDF4"/>
                    </a:solidFill>
                  </a:tcPr>
                </a:tc>
                <a:tc>
                  <a:txBody>
                    <a:bodyPr/>
                    <a:lstStyle/>
                    <a:p>
                      <a:pPr algn="ctr" fontAlgn="ctr"/>
                      <a:r>
                        <a:rPr lang="en-US" sz="1200" b="0" i="0" u="none" strike="noStrike">
                          <a:solidFill>
                            <a:srgbClr val="000000"/>
                          </a:solidFill>
                          <a:effectLst/>
                          <a:latin typeface="Times New Roman" panose="02020603050405020304" pitchFamily="18" charset="0"/>
                          <a:cs typeface="Times New Roman" panose="02020603050405020304" pitchFamily="18" charset="0"/>
                        </a:rPr>
                        <a:t>26,606</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9EDF4"/>
                    </a:solidFill>
                  </a:tcPr>
                </a:tc>
                <a:tc>
                  <a:txBody>
                    <a:bodyPr/>
                    <a:lstStyle/>
                    <a:p>
                      <a:pPr algn="ctr" fontAlgn="ctr"/>
                      <a:r>
                        <a:rPr lang="en-US" sz="1200" b="0" i="0" u="none" strike="noStrike" dirty="0">
                          <a:solidFill>
                            <a:srgbClr val="000000"/>
                          </a:solidFill>
                          <a:effectLst/>
                          <a:latin typeface="Times New Roman" panose="02020603050405020304" pitchFamily="18" charset="0"/>
                          <a:cs typeface="Times New Roman" panose="02020603050405020304" pitchFamily="18" charset="0"/>
                        </a:rPr>
                        <a:t>34,847</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9EDF4"/>
                    </a:solidFill>
                  </a:tcPr>
                </a:tc>
                <a:tc>
                  <a:txBody>
                    <a:bodyPr/>
                    <a:lstStyle/>
                    <a:p>
                      <a:pPr algn="ctr" fontAlgn="ctr"/>
                      <a:r>
                        <a:rPr lang="en-US" sz="1200" b="0" i="0" u="none" strike="noStrike">
                          <a:solidFill>
                            <a:srgbClr val="000000"/>
                          </a:solidFill>
                          <a:effectLst/>
                          <a:latin typeface="Times New Roman" panose="02020603050405020304" pitchFamily="18" charset="0"/>
                          <a:cs typeface="Times New Roman" panose="02020603050405020304" pitchFamily="18" charset="0"/>
                        </a:rPr>
                        <a:t>40,434</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AEEF3"/>
                    </a:solidFill>
                  </a:tcPr>
                </a:tc>
                <a:tc>
                  <a:txBody>
                    <a:bodyPr/>
                    <a:lstStyle/>
                    <a:p>
                      <a:pPr algn="ctr" fontAlgn="ctr"/>
                      <a:endParaRPr lang="en-US"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AEEF3"/>
                    </a:solidFill>
                  </a:tcPr>
                </a:tc>
                <a:tc>
                  <a:txBody>
                    <a:bodyPr/>
                    <a:lstStyle/>
                    <a:p>
                      <a:pPr algn="ctr" fontAlgn="ctr"/>
                      <a:r>
                        <a:rPr lang="en-US" sz="1200" b="0" i="0" u="none" strike="noStrike" dirty="0">
                          <a:solidFill>
                            <a:srgbClr val="000000"/>
                          </a:solidFill>
                          <a:effectLst/>
                          <a:latin typeface="Times New Roman" panose="02020603050405020304" pitchFamily="18" charset="0"/>
                          <a:cs typeface="Times New Roman" panose="02020603050405020304" pitchFamily="18" charset="0"/>
                        </a:rPr>
                        <a:t>151,784</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6D9F1"/>
                    </a:solidFill>
                  </a:tcPr>
                </a:tc>
                <a:extLst>
                  <a:ext uri="{0D108BD9-81ED-4DB2-BD59-A6C34878D82A}">
                    <a16:rowId xmlns:a16="http://schemas.microsoft.com/office/drawing/2014/main" xmlns="" val="10007"/>
                  </a:ext>
                </a:extLst>
              </a:tr>
              <a:tr h="409977">
                <a:tc>
                  <a:txBody>
                    <a:bodyPr/>
                    <a:lstStyle/>
                    <a:p>
                      <a:pPr algn="l" fontAlgn="b"/>
                      <a:r>
                        <a:rPr lang="en-US" sz="1200" b="1" i="0" u="none" strike="noStrike">
                          <a:solidFill>
                            <a:srgbClr val="000000"/>
                          </a:solidFill>
                          <a:effectLst/>
                          <a:latin typeface="Times New Roman" panose="02020603050405020304" pitchFamily="18" charset="0"/>
                          <a:cs typeface="Times New Roman" panose="02020603050405020304" pitchFamily="18" charset="0"/>
                        </a:rPr>
                        <a:t>COMMUNITY FREEELENCE GUIDE</a:t>
                      </a:r>
                    </a:p>
                  </a:txBody>
                  <a:tcPr marL="9130" marR="9130" marT="913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6D9F1"/>
                    </a:solidFill>
                  </a:tcPr>
                </a:tc>
                <a:tc>
                  <a:txBody>
                    <a:bodyPr/>
                    <a:lstStyle/>
                    <a:p>
                      <a:pPr algn="ctr" fontAlgn="ctr"/>
                      <a:r>
                        <a:rPr lang="en-US" sz="1200" b="0" i="0" u="none" strike="noStrike">
                          <a:solidFill>
                            <a:srgbClr val="000000"/>
                          </a:solidFill>
                          <a:effectLst/>
                          <a:latin typeface="Times New Roman" panose="02020603050405020304" pitchFamily="18" charset="0"/>
                          <a:cs typeface="Times New Roman" panose="02020603050405020304" pitchFamily="18" charset="0"/>
                        </a:rPr>
                        <a:t>-</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9EDF4"/>
                    </a:solidFill>
                  </a:tcPr>
                </a:tc>
                <a:tc>
                  <a:txBody>
                    <a:bodyPr/>
                    <a:lstStyle/>
                    <a:p>
                      <a:pPr algn="ctr" fontAlgn="ctr"/>
                      <a:r>
                        <a:rPr lang="en-US" sz="1200" b="0" i="0" u="none" strike="noStrike">
                          <a:solidFill>
                            <a:srgbClr val="000000"/>
                          </a:solidFill>
                          <a:effectLst/>
                          <a:latin typeface="Times New Roman" panose="02020603050405020304" pitchFamily="18" charset="0"/>
                          <a:cs typeface="Times New Roman" panose="02020603050405020304" pitchFamily="18" charset="0"/>
                        </a:rPr>
                        <a:t>-</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9EDF4"/>
                    </a:solidFill>
                  </a:tcPr>
                </a:tc>
                <a:tc>
                  <a:txBody>
                    <a:bodyPr/>
                    <a:lstStyle/>
                    <a:p>
                      <a:pPr algn="ctr" fontAlgn="ctr"/>
                      <a:r>
                        <a:rPr lang="en-US" sz="1200" b="0" i="0" u="none" strike="noStrike">
                          <a:solidFill>
                            <a:srgbClr val="000000"/>
                          </a:solidFill>
                          <a:effectLst/>
                          <a:latin typeface="Times New Roman" panose="02020603050405020304" pitchFamily="18" charset="0"/>
                          <a:cs typeface="Times New Roman" panose="02020603050405020304" pitchFamily="18" charset="0"/>
                        </a:rPr>
                        <a:t>-</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9EDF4"/>
                    </a:solidFill>
                  </a:tcPr>
                </a:tc>
                <a:tc>
                  <a:txBody>
                    <a:bodyPr/>
                    <a:lstStyle/>
                    <a:p>
                      <a:pPr algn="ctr" fontAlgn="ctr"/>
                      <a:r>
                        <a:rPr lang="en-US" sz="1200" b="0" i="0" u="none" strike="noStrike">
                          <a:solidFill>
                            <a:srgbClr val="000000"/>
                          </a:solidFill>
                          <a:effectLst/>
                          <a:latin typeface="Times New Roman" panose="02020603050405020304" pitchFamily="18" charset="0"/>
                          <a:cs typeface="Times New Roman" panose="02020603050405020304" pitchFamily="18" charset="0"/>
                        </a:rPr>
                        <a:t>-</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9EDF4"/>
                    </a:solidFill>
                  </a:tcPr>
                </a:tc>
                <a:tc>
                  <a:txBody>
                    <a:bodyPr/>
                    <a:lstStyle/>
                    <a:p>
                      <a:pPr algn="ctr" fontAlgn="ctr"/>
                      <a:r>
                        <a:rPr lang="en-US" sz="1200" b="0" i="0" u="none" strike="noStrike">
                          <a:solidFill>
                            <a:srgbClr val="000000"/>
                          </a:solidFill>
                          <a:effectLst/>
                          <a:latin typeface="Times New Roman" panose="02020603050405020304" pitchFamily="18" charset="0"/>
                          <a:cs typeface="Times New Roman" panose="02020603050405020304" pitchFamily="18" charset="0"/>
                        </a:rPr>
                        <a:t>22,521</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9EDF4"/>
                    </a:solidFill>
                  </a:tcPr>
                </a:tc>
                <a:tc>
                  <a:txBody>
                    <a:bodyPr/>
                    <a:lstStyle/>
                    <a:p>
                      <a:pPr algn="ctr" fontAlgn="ctr"/>
                      <a:r>
                        <a:rPr lang="en-US" sz="1200" b="0" i="0" u="none" strike="noStrike">
                          <a:solidFill>
                            <a:srgbClr val="000000"/>
                          </a:solidFill>
                          <a:effectLst/>
                          <a:latin typeface="Times New Roman" panose="02020603050405020304" pitchFamily="18" charset="0"/>
                          <a:cs typeface="Times New Roman" panose="02020603050405020304" pitchFamily="18" charset="0"/>
                        </a:rPr>
                        <a:t>69,072</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9EDF4"/>
                    </a:solidFill>
                  </a:tcPr>
                </a:tc>
                <a:tc>
                  <a:txBody>
                    <a:bodyPr/>
                    <a:lstStyle/>
                    <a:p>
                      <a:pPr algn="ctr" fontAlgn="ctr"/>
                      <a:r>
                        <a:rPr lang="en-US" sz="1200" b="0" i="0" u="none" strike="noStrike">
                          <a:solidFill>
                            <a:srgbClr val="000000"/>
                          </a:solidFill>
                          <a:effectLst/>
                          <a:latin typeface="Times New Roman" panose="02020603050405020304" pitchFamily="18" charset="0"/>
                          <a:cs typeface="Times New Roman" panose="02020603050405020304" pitchFamily="18" charset="0"/>
                        </a:rPr>
                        <a:t>80,697</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AEEF3"/>
                    </a:solidFill>
                  </a:tcPr>
                </a:tc>
                <a:tc>
                  <a:txBody>
                    <a:bodyPr/>
                    <a:lstStyle/>
                    <a:p>
                      <a:pPr algn="ctr" fontAlgn="ctr"/>
                      <a:endParaRPr lang="en-US"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AEEF3"/>
                    </a:solidFill>
                  </a:tcPr>
                </a:tc>
                <a:tc>
                  <a:txBody>
                    <a:bodyPr/>
                    <a:lstStyle/>
                    <a:p>
                      <a:pPr algn="ctr" fontAlgn="ctr"/>
                      <a:r>
                        <a:rPr lang="en-US" sz="1200" b="0" i="0" u="none" strike="noStrike">
                          <a:solidFill>
                            <a:srgbClr val="000000"/>
                          </a:solidFill>
                          <a:effectLst/>
                          <a:latin typeface="Times New Roman" panose="02020603050405020304" pitchFamily="18" charset="0"/>
                          <a:cs typeface="Times New Roman" panose="02020603050405020304" pitchFamily="18" charset="0"/>
                        </a:rPr>
                        <a:t>188,094</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6D9F1"/>
                    </a:solidFill>
                  </a:tcPr>
                </a:tc>
                <a:extLst>
                  <a:ext uri="{0D108BD9-81ED-4DB2-BD59-A6C34878D82A}">
                    <a16:rowId xmlns:a16="http://schemas.microsoft.com/office/drawing/2014/main" xmlns="" val="10008"/>
                  </a:ext>
                </a:extLst>
              </a:tr>
              <a:tr h="304832">
                <a:tc>
                  <a:txBody>
                    <a:bodyPr/>
                    <a:lstStyle/>
                    <a:p>
                      <a:pPr algn="l" fontAlgn="b"/>
                      <a:r>
                        <a:rPr lang="en-US" sz="1200" b="1" i="0" u="none" strike="noStrike" dirty="0">
                          <a:solidFill>
                            <a:srgbClr val="000000"/>
                          </a:solidFill>
                          <a:effectLst/>
                          <a:latin typeface="Times New Roman" panose="02020603050405020304" pitchFamily="18" charset="0"/>
                          <a:cs typeface="Times New Roman" panose="02020603050405020304" pitchFamily="18" charset="0"/>
                        </a:rPr>
                        <a:t>NUMBER OF EMPLOYEES</a:t>
                      </a:r>
                    </a:p>
                  </a:txBody>
                  <a:tcPr marL="9130" marR="9130" marT="913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6D9F1"/>
                    </a:solidFill>
                  </a:tcPr>
                </a:tc>
                <a:tc>
                  <a:txBody>
                    <a:bodyPr/>
                    <a:lstStyle/>
                    <a:p>
                      <a:pPr algn="ctr" fontAlgn="ctr"/>
                      <a:r>
                        <a:rPr lang="en-US" sz="1200" b="0" i="0" u="none" strike="noStrike">
                          <a:solidFill>
                            <a:srgbClr val="000000"/>
                          </a:solidFill>
                          <a:effectLst/>
                          <a:latin typeface="Times New Roman" panose="02020603050405020304" pitchFamily="18" charset="0"/>
                          <a:cs typeface="Times New Roman" panose="02020603050405020304" pitchFamily="18" charset="0"/>
                        </a:rPr>
                        <a:t>18</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9EDF4"/>
                    </a:solidFill>
                  </a:tcPr>
                </a:tc>
                <a:tc>
                  <a:txBody>
                    <a:bodyPr/>
                    <a:lstStyle/>
                    <a:p>
                      <a:pPr algn="ctr" fontAlgn="ctr"/>
                      <a:r>
                        <a:rPr lang="en-US" sz="1200" b="0" i="0" u="none" strike="noStrike">
                          <a:solidFill>
                            <a:srgbClr val="000000"/>
                          </a:solidFill>
                          <a:effectLst/>
                          <a:latin typeface="Times New Roman" panose="02020603050405020304" pitchFamily="18" charset="0"/>
                          <a:cs typeface="Times New Roman" panose="02020603050405020304" pitchFamily="18" charset="0"/>
                        </a:rPr>
                        <a:t>92</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9EDF4"/>
                    </a:solidFill>
                  </a:tcPr>
                </a:tc>
                <a:tc>
                  <a:txBody>
                    <a:bodyPr/>
                    <a:lstStyle/>
                    <a:p>
                      <a:pPr algn="ctr" fontAlgn="ctr"/>
                      <a:r>
                        <a:rPr lang="en-US" sz="1200" b="0" i="0" u="none" strike="noStrike">
                          <a:solidFill>
                            <a:srgbClr val="000000"/>
                          </a:solidFill>
                          <a:effectLst/>
                          <a:latin typeface="Times New Roman" panose="02020603050405020304" pitchFamily="18" charset="0"/>
                          <a:cs typeface="Times New Roman" panose="02020603050405020304" pitchFamily="18" charset="0"/>
                        </a:rPr>
                        <a:t>161</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9EDF4"/>
                    </a:solidFill>
                  </a:tcPr>
                </a:tc>
                <a:tc>
                  <a:txBody>
                    <a:bodyPr/>
                    <a:lstStyle/>
                    <a:p>
                      <a:pPr algn="ctr" fontAlgn="ctr"/>
                      <a:r>
                        <a:rPr lang="en-US" sz="1200" b="0" i="0" u="none" strike="noStrike">
                          <a:solidFill>
                            <a:srgbClr val="000000"/>
                          </a:solidFill>
                          <a:effectLst/>
                          <a:latin typeface="Times New Roman" panose="02020603050405020304" pitchFamily="18" charset="0"/>
                          <a:cs typeface="Times New Roman" panose="02020603050405020304" pitchFamily="18" charset="0"/>
                        </a:rPr>
                        <a:t>176</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9EDF4"/>
                    </a:solidFill>
                  </a:tcPr>
                </a:tc>
                <a:tc>
                  <a:txBody>
                    <a:bodyPr/>
                    <a:lstStyle/>
                    <a:p>
                      <a:pPr algn="ctr" fontAlgn="ctr"/>
                      <a:r>
                        <a:rPr lang="en-US" sz="1200" b="0" i="0" u="none" strike="noStrike">
                          <a:solidFill>
                            <a:srgbClr val="000000"/>
                          </a:solidFill>
                          <a:effectLst/>
                          <a:latin typeface="Times New Roman" panose="02020603050405020304" pitchFamily="18" charset="0"/>
                          <a:cs typeface="Times New Roman" panose="02020603050405020304" pitchFamily="18" charset="0"/>
                        </a:rPr>
                        <a:t>191</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9EDF4"/>
                    </a:solidFill>
                  </a:tcPr>
                </a:tc>
                <a:tc>
                  <a:txBody>
                    <a:bodyPr/>
                    <a:lstStyle/>
                    <a:p>
                      <a:pPr algn="ctr" fontAlgn="ctr"/>
                      <a:r>
                        <a:rPr lang="en-US" sz="1200" b="0" i="0" u="none" strike="noStrike">
                          <a:solidFill>
                            <a:srgbClr val="000000"/>
                          </a:solidFill>
                          <a:effectLst/>
                          <a:latin typeface="Times New Roman" panose="02020603050405020304" pitchFamily="18" charset="0"/>
                          <a:cs typeface="Times New Roman" panose="02020603050405020304" pitchFamily="18" charset="0"/>
                        </a:rPr>
                        <a:t>213</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9EDF4"/>
                    </a:solidFill>
                  </a:tcPr>
                </a:tc>
                <a:tc>
                  <a:txBody>
                    <a:bodyPr/>
                    <a:lstStyle/>
                    <a:p>
                      <a:pPr algn="ctr" fontAlgn="ctr"/>
                      <a:r>
                        <a:rPr lang="en-US" sz="1200" b="0" i="0" u="none" strike="noStrike">
                          <a:solidFill>
                            <a:srgbClr val="000000"/>
                          </a:solidFill>
                          <a:effectLst/>
                          <a:latin typeface="Times New Roman" panose="02020603050405020304" pitchFamily="18" charset="0"/>
                          <a:cs typeface="Times New Roman" panose="02020603050405020304" pitchFamily="18" charset="0"/>
                        </a:rPr>
                        <a:t>214</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AEEF3"/>
                    </a:solidFill>
                  </a:tcPr>
                </a:tc>
                <a:tc>
                  <a:txBody>
                    <a:bodyPr/>
                    <a:lstStyle/>
                    <a:p>
                      <a:pPr algn="ctr" fontAlgn="ctr"/>
                      <a:endParaRPr lang="en-US" sz="1200" b="0" i="0" u="none" strike="noStrike">
                        <a:solidFill>
                          <a:srgbClr val="000000"/>
                        </a:solidFill>
                        <a:effectLst/>
                        <a:latin typeface="Times New Roman" panose="02020603050405020304" pitchFamily="18" charset="0"/>
                        <a:cs typeface="Times New Roman" panose="02020603050405020304" pitchFamily="18" charset="0"/>
                      </a:endParaRP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AEEF3"/>
                    </a:solidFill>
                  </a:tcPr>
                </a:tc>
                <a:tc>
                  <a:txBody>
                    <a:bodyPr/>
                    <a:lstStyle/>
                    <a:p>
                      <a:pPr algn="ctr" fontAlgn="ctr"/>
                      <a:r>
                        <a:rPr lang="en-US" sz="1200" b="0" i="0" u="none" strike="noStrike" dirty="0">
                          <a:solidFill>
                            <a:srgbClr val="000000"/>
                          </a:solidFill>
                          <a:effectLst/>
                          <a:latin typeface="Times New Roman" panose="02020603050405020304" pitchFamily="18" charset="0"/>
                          <a:cs typeface="Times New Roman" panose="02020603050405020304" pitchFamily="18" charset="0"/>
                        </a:rPr>
                        <a:t> </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6D9F1"/>
                    </a:solidFill>
                  </a:tcPr>
                </a:tc>
                <a:extLst>
                  <a:ext uri="{0D108BD9-81ED-4DB2-BD59-A6C34878D82A}">
                    <a16:rowId xmlns:a16="http://schemas.microsoft.com/office/drawing/2014/main" xmlns="" val="10009"/>
                  </a:ext>
                </a:extLst>
              </a:tr>
              <a:tr h="327481">
                <a:tc>
                  <a:txBody>
                    <a:bodyPr/>
                    <a:lstStyle/>
                    <a:p>
                      <a:pPr algn="l" fontAlgn="b"/>
                      <a:r>
                        <a:rPr lang="en-US" sz="1200" b="1" i="0" u="none" strike="noStrike">
                          <a:solidFill>
                            <a:srgbClr val="000000"/>
                          </a:solidFill>
                          <a:effectLst/>
                          <a:latin typeface="Times New Roman" panose="02020603050405020304" pitchFamily="18" charset="0"/>
                          <a:cs typeface="Times New Roman" panose="02020603050405020304" pitchFamily="18" charset="0"/>
                        </a:rPr>
                        <a:t>RSSB</a:t>
                      </a:r>
                    </a:p>
                  </a:txBody>
                  <a:tcPr marL="9130" marR="9130" marT="913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6D9F1"/>
                    </a:solidFill>
                  </a:tcPr>
                </a:tc>
                <a:tc>
                  <a:txBody>
                    <a:bodyPr/>
                    <a:lstStyle/>
                    <a:p>
                      <a:pPr algn="ctr" fontAlgn="ctr"/>
                      <a:r>
                        <a:rPr lang="en-US" sz="1200" b="0" i="0" u="none" strike="noStrike">
                          <a:solidFill>
                            <a:srgbClr val="000000"/>
                          </a:solidFill>
                          <a:effectLst/>
                          <a:latin typeface="Times New Roman" panose="02020603050405020304" pitchFamily="18" charset="0"/>
                          <a:cs typeface="Times New Roman" panose="02020603050405020304" pitchFamily="18" charset="0"/>
                        </a:rPr>
                        <a:t>15,209</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9EDF4"/>
                    </a:solidFill>
                  </a:tcPr>
                </a:tc>
                <a:tc>
                  <a:txBody>
                    <a:bodyPr/>
                    <a:lstStyle/>
                    <a:p>
                      <a:pPr algn="ctr" fontAlgn="ctr"/>
                      <a:r>
                        <a:rPr lang="en-US" sz="1200" b="0" i="0" u="none" strike="noStrike">
                          <a:solidFill>
                            <a:srgbClr val="000000"/>
                          </a:solidFill>
                          <a:effectLst/>
                          <a:latin typeface="Times New Roman" panose="02020603050405020304" pitchFamily="18" charset="0"/>
                          <a:cs typeface="Times New Roman" panose="02020603050405020304" pitchFamily="18" charset="0"/>
                        </a:rPr>
                        <a:t>27,665</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9EDF4"/>
                    </a:solidFill>
                  </a:tcPr>
                </a:tc>
                <a:tc>
                  <a:txBody>
                    <a:bodyPr/>
                    <a:lstStyle/>
                    <a:p>
                      <a:pPr algn="ctr" fontAlgn="ctr"/>
                      <a:r>
                        <a:rPr lang="en-US" sz="1200" b="0" i="0" u="none" strike="noStrike">
                          <a:solidFill>
                            <a:srgbClr val="000000"/>
                          </a:solidFill>
                          <a:effectLst/>
                          <a:latin typeface="Times New Roman" panose="02020603050405020304" pitchFamily="18" charset="0"/>
                          <a:cs typeface="Times New Roman" panose="02020603050405020304" pitchFamily="18" charset="0"/>
                        </a:rPr>
                        <a:t>27,496</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9EDF4"/>
                    </a:solidFill>
                  </a:tcPr>
                </a:tc>
                <a:tc>
                  <a:txBody>
                    <a:bodyPr/>
                    <a:lstStyle/>
                    <a:p>
                      <a:pPr algn="ctr" fontAlgn="ctr"/>
                      <a:r>
                        <a:rPr lang="en-US" sz="1200" b="0" i="0" u="none" strike="noStrike">
                          <a:solidFill>
                            <a:srgbClr val="000000"/>
                          </a:solidFill>
                          <a:effectLst/>
                          <a:latin typeface="Times New Roman" panose="02020603050405020304" pitchFamily="18" charset="0"/>
                          <a:cs typeface="Times New Roman" panose="02020603050405020304" pitchFamily="18" charset="0"/>
                        </a:rPr>
                        <a:t>40,348</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9EDF4"/>
                    </a:solidFill>
                  </a:tcPr>
                </a:tc>
                <a:tc>
                  <a:txBody>
                    <a:bodyPr/>
                    <a:lstStyle/>
                    <a:p>
                      <a:pPr algn="ctr" fontAlgn="ctr"/>
                      <a:r>
                        <a:rPr lang="en-US" sz="1200" b="0" i="0" u="none" strike="noStrike">
                          <a:solidFill>
                            <a:srgbClr val="000000"/>
                          </a:solidFill>
                          <a:effectLst/>
                          <a:latin typeface="Times New Roman" panose="02020603050405020304" pitchFamily="18" charset="0"/>
                          <a:cs typeface="Times New Roman" panose="02020603050405020304" pitchFamily="18" charset="0"/>
                        </a:rPr>
                        <a:t>56,052</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9EDF4"/>
                    </a:solidFill>
                  </a:tcPr>
                </a:tc>
                <a:tc>
                  <a:txBody>
                    <a:bodyPr/>
                    <a:lstStyle/>
                    <a:p>
                      <a:pPr algn="ctr" fontAlgn="ctr"/>
                      <a:r>
                        <a:rPr lang="en-US" sz="1200" b="0" i="0" u="none" strike="noStrike">
                          <a:solidFill>
                            <a:srgbClr val="000000"/>
                          </a:solidFill>
                          <a:effectLst/>
                          <a:latin typeface="Times New Roman" panose="02020603050405020304" pitchFamily="18" charset="0"/>
                          <a:cs typeface="Times New Roman" panose="02020603050405020304" pitchFamily="18" charset="0"/>
                        </a:rPr>
                        <a:t>77,006</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9EDF4"/>
                    </a:solidFill>
                  </a:tcPr>
                </a:tc>
                <a:tc>
                  <a:txBody>
                    <a:bodyPr/>
                    <a:lstStyle/>
                    <a:p>
                      <a:pPr algn="ctr" fontAlgn="b"/>
                      <a:r>
                        <a:rPr lang="en-US" sz="1200" b="0" i="0" u="none" strike="noStrike" dirty="0">
                          <a:solidFill>
                            <a:srgbClr val="000000"/>
                          </a:solidFill>
                          <a:effectLst/>
                          <a:latin typeface="Times New Roman" panose="02020603050405020304" pitchFamily="18" charset="0"/>
                          <a:cs typeface="Times New Roman" panose="02020603050405020304" pitchFamily="18" charset="0"/>
                        </a:rPr>
                        <a:t>177,842 </a:t>
                      </a:r>
                    </a:p>
                  </a:txBody>
                  <a:tcPr marL="9130" marR="9130" marT="913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AEEF3"/>
                    </a:solidFill>
                  </a:tcPr>
                </a:tc>
                <a:tc>
                  <a:txBody>
                    <a:bodyPr/>
                    <a:lstStyle/>
                    <a:p>
                      <a:pPr algn="ctr" fontAlgn="ctr"/>
                      <a:endParaRPr lang="en-US"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AEEF3"/>
                    </a:solidFill>
                  </a:tcPr>
                </a:tc>
                <a:tc>
                  <a:txBody>
                    <a:bodyPr/>
                    <a:lstStyle/>
                    <a:p>
                      <a:pPr algn="ctr" fontAlgn="ctr"/>
                      <a:r>
                        <a:rPr lang="en-US" sz="1200" b="0" i="0" u="none" strike="noStrike" dirty="0">
                          <a:solidFill>
                            <a:srgbClr val="000000"/>
                          </a:solidFill>
                          <a:effectLst/>
                          <a:latin typeface="Times New Roman" panose="02020603050405020304" pitchFamily="18" charset="0"/>
                          <a:cs typeface="Times New Roman" panose="02020603050405020304" pitchFamily="18" charset="0"/>
                        </a:rPr>
                        <a:t>449,913</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5D9F1"/>
                    </a:solidFill>
                  </a:tcPr>
                </a:tc>
                <a:extLst>
                  <a:ext uri="{0D108BD9-81ED-4DB2-BD59-A6C34878D82A}">
                    <a16:rowId xmlns:a16="http://schemas.microsoft.com/office/drawing/2014/main" xmlns="" val="10010"/>
                  </a:ext>
                </a:extLst>
              </a:tr>
              <a:tr h="304832">
                <a:tc>
                  <a:txBody>
                    <a:bodyPr/>
                    <a:lstStyle/>
                    <a:p>
                      <a:pPr algn="l" fontAlgn="b"/>
                      <a:r>
                        <a:rPr lang="en-US" sz="1200" b="1" i="0" u="none" strike="noStrike" dirty="0">
                          <a:solidFill>
                            <a:srgbClr val="000000"/>
                          </a:solidFill>
                          <a:effectLst/>
                          <a:latin typeface="Times New Roman" panose="02020603050405020304" pitchFamily="18" charset="0"/>
                          <a:cs typeface="Times New Roman" panose="02020603050405020304" pitchFamily="18" charset="0"/>
                        </a:rPr>
                        <a:t>ANIMALS</a:t>
                      </a:r>
                    </a:p>
                  </a:txBody>
                  <a:tcPr marL="9130" marR="9130" marT="913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6D9F1"/>
                    </a:solidFill>
                  </a:tcPr>
                </a:tc>
                <a:tc>
                  <a:txBody>
                    <a:bodyPr/>
                    <a:lstStyle/>
                    <a:p>
                      <a:pPr algn="ctr" fontAlgn="ctr"/>
                      <a:r>
                        <a:rPr lang="en-US" sz="1200" b="0" i="0" u="none" strike="noStrike">
                          <a:solidFill>
                            <a:srgbClr val="000000"/>
                          </a:solidFill>
                          <a:effectLst/>
                          <a:latin typeface="Times New Roman" panose="02020603050405020304" pitchFamily="18" charset="0"/>
                          <a:cs typeface="Times New Roman" panose="02020603050405020304" pitchFamily="18" charset="0"/>
                        </a:rPr>
                        <a:t>4,476</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9EDF4"/>
                    </a:solidFill>
                  </a:tcPr>
                </a:tc>
                <a:tc>
                  <a:txBody>
                    <a:bodyPr/>
                    <a:lstStyle/>
                    <a:p>
                      <a:pPr algn="l" fontAlgn="ctr"/>
                      <a:r>
                        <a:rPr lang="en-US" sz="1200" b="0" i="0" u="none" strike="noStrike">
                          <a:solidFill>
                            <a:srgbClr val="000000"/>
                          </a:solidFill>
                          <a:effectLst/>
                          <a:latin typeface="Times New Roman" panose="02020603050405020304" pitchFamily="18" charset="0"/>
                          <a:cs typeface="Times New Roman" panose="02020603050405020304" pitchFamily="18" charset="0"/>
                        </a:rPr>
                        <a:t> </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9EDF4"/>
                    </a:solidFill>
                  </a:tcPr>
                </a:tc>
                <a:tc>
                  <a:txBody>
                    <a:bodyPr/>
                    <a:lstStyle/>
                    <a:p>
                      <a:pPr algn="l" fontAlgn="ctr"/>
                      <a:r>
                        <a:rPr lang="en-US" sz="1200" b="0" i="0" u="none" strike="noStrike" dirty="0">
                          <a:solidFill>
                            <a:srgbClr val="000000"/>
                          </a:solidFill>
                          <a:effectLst/>
                          <a:latin typeface="Times New Roman" panose="02020603050405020304" pitchFamily="18" charset="0"/>
                          <a:cs typeface="Times New Roman" panose="02020603050405020304" pitchFamily="18" charset="0"/>
                        </a:rPr>
                        <a:t> </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9EDF4"/>
                    </a:solidFill>
                  </a:tcPr>
                </a:tc>
                <a:tc>
                  <a:txBody>
                    <a:bodyPr/>
                    <a:lstStyle/>
                    <a:p>
                      <a:pPr algn="ctr" fontAlgn="ctr"/>
                      <a:r>
                        <a:rPr lang="en-US" sz="1200" b="0" i="0" u="none" strike="noStrike" dirty="0">
                          <a:solidFill>
                            <a:srgbClr val="000000"/>
                          </a:solidFill>
                          <a:effectLst/>
                          <a:latin typeface="Times New Roman" panose="02020603050405020304" pitchFamily="18" charset="0"/>
                          <a:cs typeface="Times New Roman" panose="02020603050405020304" pitchFamily="18" charset="0"/>
                        </a:rPr>
                        <a:t>7,892</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9EDF4"/>
                    </a:solidFill>
                  </a:tcPr>
                </a:tc>
                <a:tc>
                  <a:txBody>
                    <a:bodyPr/>
                    <a:lstStyle/>
                    <a:p>
                      <a:pPr algn="l" fontAlgn="ctr"/>
                      <a:r>
                        <a:rPr lang="en-US" sz="1200" b="0" i="0" u="none" strike="noStrike">
                          <a:solidFill>
                            <a:srgbClr val="000000"/>
                          </a:solidFill>
                          <a:effectLst/>
                          <a:latin typeface="Times New Roman" panose="02020603050405020304" pitchFamily="18" charset="0"/>
                          <a:cs typeface="Times New Roman" panose="02020603050405020304" pitchFamily="18" charset="0"/>
                        </a:rPr>
                        <a:t> </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9EDF4"/>
                    </a:solidFill>
                  </a:tcPr>
                </a:tc>
                <a:tc>
                  <a:txBody>
                    <a:bodyPr/>
                    <a:lstStyle/>
                    <a:p>
                      <a:pPr algn="ctr" fontAlgn="ctr"/>
                      <a:r>
                        <a:rPr lang="en-US" sz="1200" b="0" i="0" u="none" strike="noStrike">
                          <a:solidFill>
                            <a:srgbClr val="000000"/>
                          </a:solidFill>
                          <a:effectLst/>
                          <a:latin typeface="Times New Roman" panose="02020603050405020304" pitchFamily="18" charset="0"/>
                          <a:cs typeface="Times New Roman" panose="02020603050405020304" pitchFamily="18" charset="0"/>
                        </a:rPr>
                        <a:t>12,267</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9EDF4"/>
                    </a:solidFill>
                  </a:tcPr>
                </a:tc>
                <a:tc>
                  <a:txBody>
                    <a:bodyPr/>
                    <a:lstStyle/>
                    <a:p>
                      <a:pPr algn="ctr" fontAlgn="ctr"/>
                      <a:r>
                        <a:rPr lang="en-US" sz="1200" b="0" i="0" u="none" strike="noStrike">
                          <a:solidFill>
                            <a:srgbClr val="000000"/>
                          </a:solidFill>
                          <a:effectLst/>
                          <a:latin typeface="Times New Roman" panose="02020603050405020304" pitchFamily="18" charset="0"/>
                          <a:cs typeface="Times New Roman" panose="02020603050405020304" pitchFamily="18" charset="0"/>
                        </a:rPr>
                        <a:t> </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AEEF3"/>
                    </a:solidFill>
                  </a:tcPr>
                </a:tc>
                <a:tc>
                  <a:txBody>
                    <a:bodyPr/>
                    <a:lstStyle/>
                    <a:p>
                      <a:pPr algn="ctr" fontAlgn="ctr"/>
                      <a:endParaRPr lang="en-US" sz="1200" b="0" i="0" u="none" strike="noStrike">
                        <a:solidFill>
                          <a:srgbClr val="000000"/>
                        </a:solidFill>
                        <a:effectLst/>
                        <a:latin typeface="Times New Roman" panose="02020603050405020304" pitchFamily="18" charset="0"/>
                        <a:cs typeface="Times New Roman" panose="02020603050405020304" pitchFamily="18" charset="0"/>
                      </a:endParaRP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AEEF3"/>
                    </a:solidFill>
                  </a:tcPr>
                </a:tc>
                <a:tc>
                  <a:txBody>
                    <a:bodyPr/>
                    <a:lstStyle/>
                    <a:p>
                      <a:pPr algn="ctr" fontAlgn="ctr"/>
                      <a:r>
                        <a:rPr lang="en-US" sz="1200" b="0" i="0" u="none" strike="noStrike">
                          <a:solidFill>
                            <a:srgbClr val="000000"/>
                          </a:solidFill>
                          <a:effectLst/>
                          <a:latin typeface="Times New Roman" panose="02020603050405020304" pitchFamily="18" charset="0"/>
                          <a:cs typeface="Times New Roman" panose="02020603050405020304" pitchFamily="18" charset="0"/>
                        </a:rPr>
                        <a:t> </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6D9F1"/>
                    </a:solidFill>
                  </a:tcPr>
                </a:tc>
                <a:extLst>
                  <a:ext uri="{0D108BD9-81ED-4DB2-BD59-A6C34878D82A}">
                    <a16:rowId xmlns:a16="http://schemas.microsoft.com/office/drawing/2014/main" xmlns="" val="10011"/>
                  </a:ext>
                </a:extLst>
              </a:tr>
              <a:tr h="304832">
                <a:tc>
                  <a:txBody>
                    <a:bodyPr/>
                    <a:lstStyle/>
                    <a:p>
                      <a:pPr algn="l" fontAlgn="b"/>
                      <a:r>
                        <a:rPr lang="en-US" sz="1200" b="1" i="0" u="none" strike="noStrike" dirty="0">
                          <a:solidFill>
                            <a:srgbClr val="FF0000"/>
                          </a:solidFill>
                          <a:effectLst/>
                          <a:latin typeface="Times New Roman" panose="02020603050405020304" pitchFamily="18" charset="0"/>
                          <a:cs typeface="Times New Roman" panose="02020603050405020304" pitchFamily="18" charset="0"/>
                        </a:rPr>
                        <a:t>PAYING VISITORS</a:t>
                      </a:r>
                    </a:p>
                  </a:txBody>
                  <a:tcPr marL="9130" marR="9130" marT="913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6D9F1"/>
                    </a:solidFill>
                  </a:tcPr>
                </a:tc>
                <a:tc>
                  <a:txBody>
                    <a:bodyPr/>
                    <a:lstStyle/>
                    <a:p>
                      <a:pPr algn="ctr" fontAlgn="ctr"/>
                      <a:r>
                        <a:rPr lang="en-US" sz="1200" b="0" i="0" u="none" strike="noStrike" dirty="0">
                          <a:solidFill>
                            <a:srgbClr val="FF0000"/>
                          </a:solidFill>
                          <a:effectLst/>
                          <a:latin typeface="Times New Roman" panose="02020603050405020304" pitchFamily="18" charset="0"/>
                          <a:cs typeface="Times New Roman" panose="02020603050405020304" pitchFamily="18" charset="0"/>
                        </a:rPr>
                        <a:t>15,259</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9EDF4"/>
                    </a:solidFill>
                  </a:tcPr>
                </a:tc>
                <a:tc>
                  <a:txBody>
                    <a:bodyPr/>
                    <a:lstStyle/>
                    <a:p>
                      <a:pPr algn="ctr" fontAlgn="ctr"/>
                      <a:r>
                        <a:rPr lang="en-US" sz="1200" b="0" i="0" u="none" strike="noStrike" dirty="0">
                          <a:solidFill>
                            <a:srgbClr val="FF0000"/>
                          </a:solidFill>
                          <a:effectLst/>
                          <a:latin typeface="Times New Roman" panose="02020603050405020304" pitchFamily="18" charset="0"/>
                          <a:cs typeface="Times New Roman" panose="02020603050405020304" pitchFamily="18" charset="0"/>
                        </a:rPr>
                        <a:t>20,657</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9EDF4"/>
                    </a:solidFill>
                  </a:tcPr>
                </a:tc>
                <a:tc>
                  <a:txBody>
                    <a:bodyPr/>
                    <a:lstStyle/>
                    <a:p>
                      <a:pPr algn="ctr" fontAlgn="ctr"/>
                      <a:r>
                        <a:rPr lang="en-US" sz="1200" b="0" i="0" u="none" strike="noStrike" dirty="0">
                          <a:solidFill>
                            <a:srgbClr val="FF0000"/>
                          </a:solidFill>
                          <a:effectLst/>
                          <a:latin typeface="Times New Roman" panose="02020603050405020304" pitchFamily="18" charset="0"/>
                          <a:cs typeface="Times New Roman" panose="02020603050405020304" pitchFamily="18" charset="0"/>
                        </a:rPr>
                        <a:t>21,108</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9EDF4"/>
                    </a:solidFill>
                  </a:tcPr>
                </a:tc>
                <a:tc>
                  <a:txBody>
                    <a:bodyPr/>
                    <a:lstStyle/>
                    <a:p>
                      <a:pPr algn="ctr" fontAlgn="ctr"/>
                      <a:r>
                        <a:rPr lang="en-US" sz="1200" b="0" i="0" u="none" strike="noStrike" dirty="0">
                          <a:solidFill>
                            <a:srgbClr val="FF0000"/>
                          </a:solidFill>
                          <a:effectLst/>
                          <a:latin typeface="Times New Roman" panose="02020603050405020304" pitchFamily="18" charset="0"/>
                          <a:cs typeface="Times New Roman" panose="02020603050405020304" pitchFamily="18" charset="0"/>
                        </a:rPr>
                        <a:t>22,773</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9EDF4"/>
                    </a:solidFill>
                  </a:tcPr>
                </a:tc>
                <a:tc>
                  <a:txBody>
                    <a:bodyPr/>
                    <a:lstStyle/>
                    <a:p>
                      <a:pPr algn="ctr" fontAlgn="ctr"/>
                      <a:r>
                        <a:rPr lang="en-US" sz="1200" b="0" i="0" u="none" strike="noStrike" dirty="0">
                          <a:solidFill>
                            <a:srgbClr val="FF0000"/>
                          </a:solidFill>
                          <a:effectLst/>
                          <a:latin typeface="Times New Roman" panose="02020603050405020304" pitchFamily="18" charset="0"/>
                          <a:cs typeface="Times New Roman" panose="02020603050405020304" pitchFamily="18" charset="0"/>
                        </a:rPr>
                        <a:t>23,893</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9EDF4"/>
                    </a:solidFill>
                  </a:tcPr>
                </a:tc>
                <a:tc>
                  <a:txBody>
                    <a:bodyPr/>
                    <a:lstStyle/>
                    <a:p>
                      <a:pPr algn="ctr" fontAlgn="ctr"/>
                      <a:r>
                        <a:rPr lang="en-US" sz="1200" b="0" i="0" u="none" strike="noStrike" dirty="0">
                          <a:solidFill>
                            <a:srgbClr val="FF0000"/>
                          </a:solidFill>
                          <a:effectLst/>
                          <a:latin typeface="Times New Roman" panose="02020603050405020304" pitchFamily="18" charset="0"/>
                          <a:cs typeface="Times New Roman" panose="02020603050405020304" pitchFamily="18" charset="0"/>
                        </a:rPr>
                        <a:t>27,551</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9EDF4"/>
                    </a:solidFill>
                  </a:tcPr>
                </a:tc>
                <a:tc>
                  <a:txBody>
                    <a:bodyPr/>
                    <a:lstStyle/>
                    <a:p>
                      <a:pPr algn="ctr" fontAlgn="ctr"/>
                      <a:r>
                        <a:rPr lang="en-US" sz="1200" b="0" i="0" u="none" strike="noStrike" dirty="0">
                          <a:solidFill>
                            <a:srgbClr val="FF0000"/>
                          </a:solidFill>
                          <a:effectLst/>
                          <a:latin typeface="Times New Roman" panose="02020603050405020304" pitchFamily="18" charset="0"/>
                          <a:cs typeface="Times New Roman" panose="02020603050405020304" pitchFamily="18" charset="0"/>
                        </a:rPr>
                        <a:t>30,911</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AEEF3"/>
                    </a:solidFill>
                  </a:tcPr>
                </a:tc>
                <a:tc>
                  <a:txBody>
                    <a:bodyPr/>
                    <a:lstStyle/>
                    <a:p>
                      <a:pPr algn="ctr" fontAlgn="ctr"/>
                      <a:endParaRPr lang="en-US" sz="1200" b="0" i="0" u="none" strike="noStrike" dirty="0">
                        <a:solidFill>
                          <a:srgbClr val="FF0000"/>
                        </a:solidFill>
                        <a:effectLst/>
                        <a:latin typeface="Times New Roman" panose="02020603050405020304" pitchFamily="18" charset="0"/>
                        <a:cs typeface="Times New Roman" panose="02020603050405020304" pitchFamily="18" charset="0"/>
                      </a:endParaRP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AEEF3"/>
                    </a:solidFill>
                  </a:tcPr>
                </a:tc>
                <a:tc>
                  <a:txBody>
                    <a:bodyPr/>
                    <a:lstStyle/>
                    <a:p>
                      <a:pPr algn="ctr" fontAlgn="ctr"/>
                      <a:endParaRPr lang="en-US" sz="1200" b="0" i="0" u="none" strike="noStrike" dirty="0">
                        <a:solidFill>
                          <a:srgbClr val="FF0000"/>
                        </a:solidFill>
                        <a:effectLst/>
                        <a:latin typeface="Times New Roman" panose="02020603050405020304" pitchFamily="18" charset="0"/>
                        <a:cs typeface="Times New Roman" panose="02020603050405020304" pitchFamily="18" charset="0"/>
                      </a:endParaRP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6D9F1"/>
                    </a:solidFill>
                  </a:tcPr>
                </a:tc>
                <a:extLst>
                  <a:ext uri="{0D108BD9-81ED-4DB2-BD59-A6C34878D82A}">
                    <a16:rowId xmlns:a16="http://schemas.microsoft.com/office/drawing/2014/main" xmlns="" val="10012"/>
                  </a:ext>
                </a:extLst>
              </a:tr>
              <a:tr h="304832">
                <a:tc>
                  <a:txBody>
                    <a:bodyPr/>
                    <a:lstStyle/>
                    <a:p>
                      <a:pPr algn="l" fontAlgn="b"/>
                      <a:r>
                        <a:rPr lang="en-US" sz="1200" b="1" i="0" u="none" strike="noStrike">
                          <a:solidFill>
                            <a:srgbClr val="000000"/>
                          </a:solidFill>
                          <a:effectLst/>
                          <a:latin typeface="Times New Roman" panose="02020603050405020304" pitchFamily="18" charset="0"/>
                          <a:cs typeface="Times New Roman" panose="02020603050405020304" pitchFamily="18" charset="0"/>
                        </a:rPr>
                        <a:t>FREE VISITS</a:t>
                      </a:r>
                    </a:p>
                  </a:txBody>
                  <a:tcPr marL="9130" marR="9130" marT="913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6D9F1"/>
                    </a:solidFill>
                  </a:tcPr>
                </a:tc>
                <a:tc>
                  <a:txBody>
                    <a:bodyPr/>
                    <a:lstStyle/>
                    <a:p>
                      <a:pPr algn="ctr" fontAlgn="ctr"/>
                      <a:r>
                        <a:rPr lang="en-US" sz="1200" b="0" i="0" u="none" strike="noStrike">
                          <a:solidFill>
                            <a:srgbClr val="000000"/>
                          </a:solidFill>
                          <a:effectLst/>
                          <a:latin typeface="Times New Roman" panose="02020603050405020304" pitchFamily="18" charset="0"/>
                          <a:cs typeface="Times New Roman" panose="02020603050405020304" pitchFamily="18" charset="0"/>
                        </a:rPr>
                        <a:t>-</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9EDF4"/>
                    </a:solidFill>
                  </a:tcPr>
                </a:tc>
                <a:tc>
                  <a:txBody>
                    <a:bodyPr/>
                    <a:lstStyle/>
                    <a:p>
                      <a:pPr algn="ctr" fontAlgn="ctr"/>
                      <a:r>
                        <a:rPr lang="en-US" sz="1200" b="0" i="0" u="none" strike="noStrike">
                          <a:solidFill>
                            <a:srgbClr val="000000"/>
                          </a:solidFill>
                          <a:effectLst/>
                          <a:latin typeface="Times New Roman" panose="02020603050405020304" pitchFamily="18" charset="0"/>
                          <a:cs typeface="Times New Roman" panose="02020603050405020304" pitchFamily="18" charset="0"/>
                        </a:rPr>
                        <a:t>-</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9EDF4"/>
                    </a:solidFill>
                  </a:tcPr>
                </a:tc>
                <a:tc>
                  <a:txBody>
                    <a:bodyPr/>
                    <a:lstStyle/>
                    <a:p>
                      <a:pPr algn="ctr" fontAlgn="ctr"/>
                      <a:r>
                        <a:rPr lang="en-US" sz="1200" b="0" i="0" u="none" strike="noStrike">
                          <a:solidFill>
                            <a:srgbClr val="000000"/>
                          </a:solidFill>
                          <a:effectLst/>
                          <a:latin typeface="Times New Roman" panose="02020603050405020304" pitchFamily="18" charset="0"/>
                          <a:cs typeface="Times New Roman" panose="02020603050405020304" pitchFamily="18" charset="0"/>
                        </a:rPr>
                        <a:t>1,944</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9EDF4"/>
                    </a:solidFill>
                  </a:tcPr>
                </a:tc>
                <a:tc>
                  <a:txBody>
                    <a:bodyPr/>
                    <a:lstStyle/>
                    <a:p>
                      <a:pPr algn="ctr" fontAlgn="ctr"/>
                      <a:r>
                        <a:rPr lang="en-US" sz="1200" b="0" i="0" u="none" strike="noStrike">
                          <a:solidFill>
                            <a:srgbClr val="000000"/>
                          </a:solidFill>
                          <a:effectLst/>
                          <a:latin typeface="Times New Roman" panose="02020603050405020304" pitchFamily="18" charset="0"/>
                          <a:cs typeface="Times New Roman" panose="02020603050405020304" pitchFamily="18" charset="0"/>
                        </a:rPr>
                        <a:t>3,319</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9EDF4"/>
                    </a:solidFill>
                  </a:tcPr>
                </a:tc>
                <a:tc>
                  <a:txBody>
                    <a:bodyPr/>
                    <a:lstStyle/>
                    <a:p>
                      <a:pPr algn="ctr" fontAlgn="ctr"/>
                      <a:r>
                        <a:rPr lang="en-US" sz="1200" b="0" i="0" u="none" strike="noStrike">
                          <a:solidFill>
                            <a:srgbClr val="000000"/>
                          </a:solidFill>
                          <a:effectLst/>
                          <a:latin typeface="Times New Roman" panose="02020603050405020304" pitchFamily="18" charset="0"/>
                          <a:cs typeface="Times New Roman" panose="02020603050405020304" pitchFamily="18" charset="0"/>
                        </a:rPr>
                        <a:t>4,087</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9EDF4"/>
                    </a:solidFill>
                  </a:tcPr>
                </a:tc>
                <a:tc>
                  <a:txBody>
                    <a:bodyPr/>
                    <a:lstStyle/>
                    <a:p>
                      <a:pPr algn="ctr" fontAlgn="ctr"/>
                      <a:r>
                        <a:rPr lang="en-US" sz="1200" b="0" i="0" u="none" strike="noStrike">
                          <a:solidFill>
                            <a:srgbClr val="000000"/>
                          </a:solidFill>
                          <a:effectLst/>
                          <a:latin typeface="Times New Roman" panose="02020603050405020304" pitchFamily="18" charset="0"/>
                          <a:cs typeface="Times New Roman" panose="02020603050405020304" pitchFamily="18" charset="0"/>
                        </a:rPr>
                        <a:t>4,688</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9EDF4"/>
                    </a:solidFill>
                  </a:tcPr>
                </a:tc>
                <a:tc>
                  <a:txBody>
                    <a:bodyPr/>
                    <a:lstStyle/>
                    <a:p>
                      <a:pPr algn="ctr" fontAlgn="ctr"/>
                      <a:r>
                        <a:rPr lang="en-US" sz="1200" b="0" i="0" u="none" strike="noStrike">
                          <a:solidFill>
                            <a:srgbClr val="000000"/>
                          </a:solidFill>
                          <a:effectLst/>
                          <a:latin typeface="Times New Roman" panose="02020603050405020304" pitchFamily="18" charset="0"/>
                          <a:cs typeface="Times New Roman" panose="02020603050405020304" pitchFamily="18" charset="0"/>
                        </a:rPr>
                        <a:t>5,339</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AEEF3"/>
                    </a:solidFill>
                  </a:tcPr>
                </a:tc>
                <a:tc>
                  <a:txBody>
                    <a:bodyPr/>
                    <a:lstStyle/>
                    <a:p>
                      <a:pPr algn="ctr" fontAlgn="ctr"/>
                      <a:endParaRPr lang="en-US" sz="1200" b="0" i="0" u="none" strike="noStrike">
                        <a:solidFill>
                          <a:srgbClr val="000000"/>
                        </a:solidFill>
                        <a:effectLst/>
                        <a:latin typeface="Times New Roman" panose="02020603050405020304" pitchFamily="18" charset="0"/>
                        <a:cs typeface="Times New Roman" panose="02020603050405020304" pitchFamily="18" charset="0"/>
                      </a:endParaRP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AEEF3"/>
                    </a:solidFill>
                  </a:tcPr>
                </a:tc>
                <a:tc>
                  <a:txBody>
                    <a:bodyPr/>
                    <a:lstStyle/>
                    <a:p>
                      <a:pPr algn="ctr" fontAlgn="ctr"/>
                      <a:endParaRPr lang="en-US"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6D9F1"/>
                    </a:solidFill>
                  </a:tcPr>
                </a:tc>
                <a:extLst>
                  <a:ext uri="{0D108BD9-81ED-4DB2-BD59-A6C34878D82A}">
                    <a16:rowId xmlns:a16="http://schemas.microsoft.com/office/drawing/2014/main" xmlns="" val="10013"/>
                  </a:ext>
                </a:extLst>
              </a:tr>
              <a:tr h="304832">
                <a:tc>
                  <a:txBody>
                    <a:bodyPr/>
                    <a:lstStyle/>
                    <a:p>
                      <a:pPr algn="l" fontAlgn="b"/>
                      <a:r>
                        <a:rPr lang="en-US" sz="1200" b="1" i="0" u="none" strike="noStrike">
                          <a:solidFill>
                            <a:srgbClr val="000000"/>
                          </a:solidFill>
                          <a:effectLst/>
                          <a:latin typeface="Times New Roman" panose="02020603050405020304" pitchFamily="18" charset="0"/>
                          <a:cs typeface="Times New Roman" panose="02020603050405020304" pitchFamily="18" charset="0"/>
                        </a:rPr>
                        <a:t>TOTAL NET REVENUE</a:t>
                      </a:r>
                    </a:p>
                  </a:txBody>
                  <a:tcPr marL="9130" marR="9130" marT="913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6D9F1"/>
                    </a:solidFill>
                  </a:tcPr>
                </a:tc>
                <a:tc>
                  <a:txBody>
                    <a:bodyPr/>
                    <a:lstStyle/>
                    <a:p>
                      <a:pPr algn="ctr" fontAlgn="ctr"/>
                      <a:r>
                        <a:rPr lang="en-US" sz="1200" b="0" i="0" u="none" strike="noStrike" dirty="0">
                          <a:solidFill>
                            <a:srgbClr val="FF0000"/>
                          </a:solidFill>
                          <a:effectLst/>
                          <a:latin typeface="Times New Roman" panose="02020603050405020304" pitchFamily="18" charset="0"/>
                          <a:cs typeface="Times New Roman" panose="02020603050405020304" pitchFamily="18" charset="0"/>
                        </a:rPr>
                        <a:t>203,063</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9EDF4"/>
                    </a:solidFill>
                  </a:tcPr>
                </a:tc>
                <a:tc>
                  <a:txBody>
                    <a:bodyPr/>
                    <a:lstStyle/>
                    <a:p>
                      <a:pPr algn="ctr" fontAlgn="ctr"/>
                      <a:r>
                        <a:rPr lang="en-US" sz="1200" b="0" i="0" u="none" strike="noStrike" dirty="0">
                          <a:solidFill>
                            <a:srgbClr val="FF0000"/>
                          </a:solidFill>
                          <a:effectLst/>
                          <a:latin typeface="Times New Roman" panose="02020603050405020304" pitchFamily="18" charset="0"/>
                          <a:cs typeface="Times New Roman" panose="02020603050405020304" pitchFamily="18" charset="0"/>
                        </a:rPr>
                        <a:t>349,509</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9EDF4"/>
                    </a:solidFill>
                  </a:tcPr>
                </a:tc>
                <a:tc>
                  <a:txBody>
                    <a:bodyPr/>
                    <a:lstStyle/>
                    <a:p>
                      <a:pPr algn="ctr" fontAlgn="ctr"/>
                      <a:r>
                        <a:rPr lang="en-US" sz="1200" b="0" i="0" u="none" strike="noStrike" dirty="0">
                          <a:solidFill>
                            <a:srgbClr val="FF0000"/>
                          </a:solidFill>
                          <a:effectLst/>
                          <a:latin typeface="Times New Roman" panose="02020603050405020304" pitchFamily="18" charset="0"/>
                          <a:cs typeface="Times New Roman" panose="02020603050405020304" pitchFamily="18" charset="0"/>
                        </a:rPr>
                        <a:t>499,039</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9EDF4"/>
                    </a:solidFill>
                  </a:tcPr>
                </a:tc>
                <a:tc>
                  <a:txBody>
                    <a:bodyPr/>
                    <a:lstStyle/>
                    <a:p>
                      <a:pPr algn="ctr" fontAlgn="ctr"/>
                      <a:r>
                        <a:rPr lang="en-US" sz="1200" b="0" i="0" u="none" strike="noStrike" dirty="0">
                          <a:solidFill>
                            <a:srgbClr val="FF0000"/>
                          </a:solidFill>
                          <a:effectLst/>
                          <a:latin typeface="Times New Roman" panose="02020603050405020304" pitchFamily="18" charset="0"/>
                          <a:cs typeface="Times New Roman" panose="02020603050405020304" pitchFamily="18" charset="0"/>
                        </a:rPr>
                        <a:t>858,413</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9EDF4"/>
                    </a:solidFill>
                  </a:tcPr>
                </a:tc>
                <a:tc>
                  <a:txBody>
                    <a:bodyPr/>
                    <a:lstStyle/>
                    <a:p>
                      <a:pPr algn="ctr" fontAlgn="ctr"/>
                      <a:r>
                        <a:rPr lang="en-US" sz="1200" b="0" i="0" u="none" strike="noStrike" dirty="0">
                          <a:solidFill>
                            <a:srgbClr val="FF0000"/>
                          </a:solidFill>
                          <a:effectLst/>
                          <a:latin typeface="Times New Roman" panose="02020603050405020304" pitchFamily="18" charset="0"/>
                          <a:cs typeface="Times New Roman" panose="02020603050405020304" pitchFamily="18" charset="0"/>
                        </a:rPr>
                        <a:t>1,000,927</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9EDF4"/>
                    </a:solidFill>
                  </a:tcPr>
                </a:tc>
                <a:tc>
                  <a:txBody>
                    <a:bodyPr/>
                    <a:lstStyle/>
                    <a:p>
                      <a:pPr algn="ctr" fontAlgn="ctr"/>
                      <a:r>
                        <a:rPr lang="en-US" sz="1200" b="0" i="0" u="none" strike="noStrike" dirty="0">
                          <a:solidFill>
                            <a:srgbClr val="FF0000"/>
                          </a:solidFill>
                          <a:effectLst/>
                          <a:latin typeface="Times New Roman" panose="02020603050405020304" pitchFamily="18" charset="0"/>
                          <a:cs typeface="Times New Roman" panose="02020603050405020304" pitchFamily="18" charset="0"/>
                        </a:rPr>
                        <a:t>1,225,469</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9EDF4"/>
                    </a:solidFill>
                  </a:tcPr>
                </a:tc>
                <a:tc>
                  <a:txBody>
                    <a:bodyPr/>
                    <a:lstStyle/>
                    <a:p>
                      <a:pPr algn="ctr" fontAlgn="ctr"/>
                      <a:r>
                        <a:rPr lang="en-US" sz="1200" b="0" i="0" u="none" strike="noStrike" dirty="0">
                          <a:solidFill>
                            <a:srgbClr val="FF0000"/>
                          </a:solidFill>
                          <a:effectLst/>
                          <a:latin typeface="Times New Roman" panose="02020603050405020304" pitchFamily="18" charset="0"/>
                          <a:cs typeface="Times New Roman" panose="02020603050405020304" pitchFamily="18" charset="0"/>
                        </a:rPr>
                        <a:t>1,365,019</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AEEF3"/>
                    </a:solidFill>
                  </a:tcPr>
                </a:tc>
                <a:tc>
                  <a:txBody>
                    <a:bodyPr/>
                    <a:lstStyle/>
                    <a:p>
                      <a:pPr algn="ctr" fontAlgn="ctr"/>
                      <a:endParaRPr lang="en-US" sz="1200" b="0" i="0" u="none" strike="noStrike" dirty="0">
                        <a:solidFill>
                          <a:srgbClr val="FF0000"/>
                        </a:solidFill>
                        <a:effectLst/>
                        <a:latin typeface="Times New Roman" panose="02020603050405020304" pitchFamily="18" charset="0"/>
                        <a:cs typeface="Times New Roman" panose="02020603050405020304" pitchFamily="18" charset="0"/>
                      </a:endParaRP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AEEF3"/>
                    </a:solidFill>
                  </a:tcPr>
                </a:tc>
                <a:tc>
                  <a:txBody>
                    <a:bodyPr/>
                    <a:lstStyle/>
                    <a:p>
                      <a:pPr algn="ctr" fontAlgn="ctr"/>
                      <a:r>
                        <a:rPr lang="en-US" sz="1200" b="0" i="0" u="none" strike="noStrike" dirty="0">
                          <a:solidFill>
                            <a:srgbClr val="FF0000"/>
                          </a:solidFill>
                          <a:effectLst/>
                          <a:latin typeface="Times New Roman" panose="02020603050405020304" pitchFamily="18" charset="0"/>
                          <a:cs typeface="Times New Roman" panose="02020603050405020304" pitchFamily="18" charset="0"/>
                        </a:rPr>
                        <a:t>5,769,153</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6D9F1"/>
                    </a:solidFill>
                  </a:tcPr>
                </a:tc>
                <a:extLst>
                  <a:ext uri="{0D108BD9-81ED-4DB2-BD59-A6C34878D82A}">
                    <a16:rowId xmlns:a16="http://schemas.microsoft.com/office/drawing/2014/main" xmlns="" val="10014"/>
                  </a:ext>
                </a:extLst>
              </a:tr>
              <a:tr h="304832">
                <a:tc>
                  <a:txBody>
                    <a:bodyPr/>
                    <a:lstStyle/>
                    <a:p>
                      <a:pPr algn="l" fontAlgn="b"/>
                      <a:r>
                        <a:rPr lang="en-US" sz="1200" b="1" i="0" u="none" strike="noStrike">
                          <a:solidFill>
                            <a:srgbClr val="000000"/>
                          </a:solidFill>
                          <a:effectLst/>
                          <a:latin typeface="Times New Roman" panose="02020603050405020304" pitchFamily="18" charset="0"/>
                          <a:cs typeface="Times New Roman" panose="02020603050405020304" pitchFamily="18" charset="0"/>
                        </a:rPr>
                        <a:t>OPS &amp; CAPEX COSTS</a:t>
                      </a:r>
                    </a:p>
                  </a:txBody>
                  <a:tcPr marL="9130" marR="9130" marT="913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6D9F1"/>
                    </a:solidFill>
                  </a:tcPr>
                </a:tc>
                <a:tc>
                  <a:txBody>
                    <a:bodyPr/>
                    <a:lstStyle/>
                    <a:p>
                      <a:pPr algn="ctr" fontAlgn="ctr"/>
                      <a:r>
                        <a:rPr lang="en-US" sz="1200" b="0" i="0" u="none" strike="noStrike" dirty="0">
                          <a:solidFill>
                            <a:srgbClr val="FF0000"/>
                          </a:solidFill>
                          <a:effectLst/>
                          <a:latin typeface="Times New Roman" panose="02020603050405020304" pitchFamily="18" charset="0"/>
                          <a:cs typeface="Times New Roman" panose="02020603050405020304" pitchFamily="18" charset="0"/>
                        </a:rPr>
                        <a:t>1,371,164</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9EDF4"/>
                    </a:solidFill>
                  </a:tcPr>
                </a:tc>
                <a:tc>
                  <a:txBody>
                    <a:bodyPr/>
                    <a:lstStyle/>
                    <a:p>
                      <a:pPr algn="ctr" fontAlgn="ctr"/>
                      <a:r>
                        <a:rPr lang="en-US" sz="1200" b="0" i="0" u="none" strike="noStrike" dirty="0">
                          <a:solidFill>
                            <a:srgbClr val="FF0000"/>
                          </a:solidFill>
                          <a:effectLst/>
                          <a:latin typeface="Times New Roman" panose="02020603050405020304" pitchFamily="18" charset="0"/>
                          <a:cs typeface="Times New Roman" panose="02020603050405020304" pitchFamily="18" charset="0"/>
                        </a:rPr>
                        <a:t>2,151,739</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9EDF4"/>
                    </a:solidFill>
                  </a:tcPr>
                </a:tc>
                <a:tc>
                  <a:txBody>
                    <a:bodyPr/>
                    <a:lstStyle/>
                    <a:p>
                      <a:pPr algn="ctr" fontAlgn="ctr"/>
                      <a:r>
                        <a:rPr lang="en-US" sz="1200" b="0" i="0" u="none" strike="noStrike" dirty="0">
                          <a:solidFill>
                            <a:srgbClr val="FF0000"/>
                          </a:solidFill>
                          <a:effectLst/>
                          <a:latin typeface="Times New Roman" panose="02020603050405020304" pitchFamily="18" charset="0"/>
                          <a:cs typeface="Times New Roman" panose="02020603050405020304" pitchFamily="18" charset="0"/>
                        </a:rPr>
                        <a:t>2,466,049</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9EDF4"/>
                    </a:solidFill>
                  </a:tcPr>
                </a:tc>
                <a:tc>
                  <a:txBody>
                    <a:bodyPr/>
                    <a:lstStyle/>
                    <a:p>
                      <a:pPr algn="ctr" fontAlgn="ctr"/>
                      <a:r>
                        <a:rPr lang="en-US" sz="1200" b="0" i="0" u="none" strike="noStrike" dirty="0">
                          <a:solidFill>
                            <a:srgbClr val="FF0000"/>
                          </a:solidFill>
                          <a:effectLst/>
                          <a:latin typeface="Times New Roman" panose="02020603050405020304" pitchFamily="18" charset="0"/>
                          <a:cs typeface="Times New Roman" panose="02020603050405020304" pitchFamily="18" charset="0"/>
                        </a:rPr>
                        <a:t>2,512,003</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9EDF4"/>
                    </a:solidFill>
                  </a:tcPr>
                </a:tc>
                <a:tc>
                  <a:txBody>
                    <a:bodyPr/>
                    <a:lstStyle/>
                    <a:p>
                      <a:pPr algn="ctr" fontAlgn="ctr"/>
                      <a:r>
                        <a:rPr lang="en-US" sz="1200" b="0" i="0" u="none" strike="noStrike" dirty="0">
                          <a:solidFill>
                            <a:srgbClr val="FF0000"/>
                          </a:solidFill>
                          <a:effectLst/>
                          <a:latin typeface="Times New Roman" panose="02020603050405020304" pitchFamily="18" charset="0"/>
                          <a:cs typeface="Times New Roman" panose="02020603050405020304" pitchFamily="18" charset="0"/>
                        </a:rPr>
                        <a:t>2,680,095</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9EDF4"/>
                    </a:solidFill>
                  </a:tcPr>
                </a:tc>
                <a:tc>
                  <a:txBody>
                    <a:bodyPr/>
                    <a:lstStyle/>
                    <a:p>
                      <a:pPr algn="ctr" fontAlgn="ctr"/>
                      <a:r>
                        <a:rPr lang="en-US" sz="1200" b="0" i="0" u="none" strike="noStrike" dirty="0">
                          <a:solidFill>
                            <a:srgbClr val="FF0000"/>
                          </a:solidFill>
                          <a:effectLst/>
                          <a:latin typeface="Times New Roman" panose="02020603050405020304" pitchFamily="18" charset="0"/>
                          <a:cs typeface="Times New Roman" panose="02020603050405020304" pitchFamily="18" charset="0"/>
                        </a:rPr>
                        <a:t>2,491,051</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9EDF4"/>
                    </a:solidFill>
                  </a:tcPr>
                </a:tc>
                <a:tc>
                  <a:txBody>
                    <a:bodyPr/>
                    <a:lstStyle/>
                    <a:p>
                      <a:pPr algn="ctr" fontAlgn="ctr"/>
                      <a:r>
                        <a:rPr lang="en-US" sz="1200" b="0" i="0" u="none" strike="noStrike" dirty="0">
                          <a:solidFill>
                            <a:srgbClr val="FF0000"/>
                          </a:solidFill>
                          <a:effectLst/>
                          <a:latin typeface="Times New Roman" panose="02020603050405020304" pitchFamily="18" charset="0"/>
                          <a:cs typeface="Times New Roman" panose="02020603050405020304" pitchFamily="18" charset="0"/>
                        </a:rPr>
                        <a:t>2,188,432</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AEEF3"/>
                    </a:solidFill>
                  </a:tcPr>
                </a:tc>
                <a:tc>
                  <a:txBody>
                    <a:bodyPr/>
                    <a:lstStyle/>
                    <a:p>
                      <a:pPr algn="ctr" fontAlgn="ctr"/>
                      <a:endParaRPr lang="en-US" sz="1200" b="0" i="0" u="none" strike="noStrike" dirty="0">
                        <a:solidFill>
                          <a:srgbClr val="FF0000"/>
                        </a:solidFill>
                        <a:effectLst/>
                        <a:latin typeface="Times New Roman" panose="02020603050405020304" pitchFamily="18" charset="0"/>
                        <a:cs typeface="Times New Roman" panose="02020603050405020304" pitchFamily="18" charset="0"/>
                      </a:endParaRP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AEEF3"/>
                    </a:solidFill>
                  </a:tcPr>
                </a:tc>
                <a:tc>
                  <a:txBody>
                    <a:bodyPr/>
                    <a:lstStyle/>
                    <a:p>
                      <a:pPr algn="ctr" fontAlgn="ctr"/>
                      <a:r>
                        <a:rPr lang="en-US" sz="1200" b="0" i="0" u="none" strike="noStrike" dirty="0">
                          <a:solidFill>
                            <a:srgbClr val="FF0000"/>
                          </a:solidFill>
                          <a:effectLst/>
                          <a:latin typeface="Times New Roman" panose="02020603050405020304" pitchFamily="18" charset="0"/>
                          <a:cs typeface="Times New Roman" panose="02020603050405020304" pitchFamily="18" charset="0"/>
                        </a:rPr>
                        <a:t>16,159,304</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5D9F1"/>
                    </a:solidFill>
                  </a:tcPr>
                </a:tc>
                <a:extLst>
                  <a:ext uri="{0D108BD9-81ED-4DB2-BD59-A6C34878D82A}">
                    <a16:rowId xmlns:a16="http://schemas.microsoft.com/office/drawing/2014/main" xmlns="" val="10015"/>
                  </a:ext>
                </a:extLst>
              </a:tr>
              <a:tr h="158121">
                <a:tc>
                  <a:txBody>
                    <a:bodyPr/>
                    <a:lstStyle/>
                    <a:p>
                      <a:pPr algn="l" fontAlgn="b"/>
                      <a:r>
                        <a:rPr lang="en-US" sz="1200" b="1" i="0" u="none" strike="noStrike" dirty="0">
                          <a:solidFill>
                            <a:srgbClr val="000000"/>
                          </a:solidFill>
                          <a:effectLst/>
                          <a:latin typeface="Times New Roman" panose="02020603050405020304" pitchFamily="18" charset="0"/>
                          <a:cs typeface="Times New Roman" panose="02020603050405020304" pitchFamily="18" charset="0"/>
                        </a:rPr>
                        <a:t>SPECIAL PROJECTS</a:t>
                      </a:r>
                    </a:p>
                  </a:txBody>
                  <a:tcPr marL="9130" marR="9130" marT="913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6D9F1"/>
                    </a:solidFill>
                  </a:tcPr>
                </a:tc>
                <a:tc>
                  <a:txBody>
                    <a:bodyPr/>
                    <a:lstStyle/>
                    <a:p>
                      <a:pPr algn="l" fontAlgn="b"/>
                      <a:endParaRPr lang="en-US"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130" marR="9130" marT="913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AEEF3"/>
                    </a:solidFill>
                  </a:tcPr>
                </a:tc>
                <a:tc>
                  <a:txBody>
                    <a:bodyPr/>
                    <a:lstStyle/>
                    <a:p>
                      <a:pPr algn="l" fontAlgn="b"/>
                      <a:r>
                        <a:rPr lang="en-US" sz="1200" b="0" i="0" u="none" strike="noStrike" dirty="0">
                          <a:solidFill>
                            <a:srgbClr val="000000"/>
                          </a:solidFill>
                          <a:effectLst/>
                          <a:latin typeface="Times New Roman" panose="02020603050405020304" pitchFamily="18" charset="0"/>
                          <a:cs typeface="Times New Roman" panose="02020603050405020304" pitchFamily="18" charset="0"/>
                        </a:rPr>
                        <a:t> </a:t>
                      </a:r>
                    </a:p>
                  </a:txBody>
                  <a:tcPr marL="9130" marR="9130" marT="913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AEEF3"/>
                    </a:solidFill>
                  </a:tcPr>
                </a:tc>
                <a:tc>
                  <a:txBody>
                    <a:bodyPr/>
                    <a:lstStyle/>
                    <a:p>
                      <a:pPr algn="l" fontAlgn="b"/>
                      <a:endParaRPr lang="en-US"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130" marR="9130" marT="913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AEEF3"/>
                    </a:solidFill>
                  </a:tcPr>
                </a:tc>
                <a:tc>
                  <a:txBody>
                    <a:bodyPr/>
                    <a:lstStyle/>
                    <a:p>
                      <a:pPr algn="l" fontAlgn="b"/>
                      <a:r>
                        <a:rPr lang="en-US" sz="1200" b="0" i="0" u="none" strike="noStrike" dirty="0">
                          <a:solidFill>
                            <a:srgbClr val="000000"/>
                          </a:solidFill>
                          <a:effectLst/>
                          <a:latin typeface="Times New Roman" panose="02020603050405020304" pitchFamily="18" charset="0"/>
                          <a:cs typeface="Times New Roman" panose="02020603050405020304" pitchFamily="18" charset="0"/>
                        </a:rPr>
                        <a:t> </a:t>
                      </a:r>
                    </a:p>
                  </a:txBody>
                  <a:tcPr marL="9130" marR="9130" marT="913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AEEF3"/>
                    </a:solidFill>
                  </a:tcPr>
                </a:tc>
                <a:tc>
                  <a:txBody>
                    <a:bodyPr/>
                    <a:lstStyle/>
                    <a:p>
                      <a:pPr algn="l" fontAlgn="b"/>
                      <a:r>
                        <a:rPr lang="en-US" sz="1200" b="0" i="0" u="none" strike="noStrike" dirty="0">
                          <a:solidFill>
                            <a:srgbClr val="000000"/>
                          </a:solidFill>
                          <a:effectLst/>
                          <a:latin typeface="Times New Roman" panose="02020603050405020304" pitchFamily="18" charset="0"/>
                          <a:cs typeface="Times New Roman" panose="02020603050405020304" pitchFamily="18" charset="0"/>
                        </a:rPr>
                        <a:t> </a:t>
                      </a:r>
                    </a:p>
                  </a:txBody>
                  <a:tcPr marL="9130" marR="9130" marT="913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AEEF3"/>
                    </a:solidFill>
                  </a:tcPr>
                </a:tc>
                <a:tc>
                  <a:txBody>
                    <a:bodyPr/>
                    <a:lstStyle/>
                    <a:p>
                      <a:pPr algn="l" fontAlgn="b"/>
                      <a:r>
                        <a:rPr lang="en-US" sz="1200" b="0" i="0" u="none" strike="noStrike" dirty="0">
                          <a:solidFill>
                            <a:srgbClr val="000000"/>
                          </a:solidFill>
                          <a:effectLst/>
                          <a:latin typeface="Times New Roman" panose="02020603050405020304" pitchFamily="18" charset="0"/>
                          <a:cs typeface="Times New Roman" panose="02020603050405020304" pitchFamily="18" charset="0"/>
                        </a:rPr>
                        <a:t> </a:t>
                      </a:r>
                    </a:p>
                  </a:txBody>
                  <a:tcPr marL="9130" marR="9130" marT="913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AEEF3"/>
                    </a:solidFill>
                  </a:tcPr>
                </a:tc>
                <a:tc>
                  <a:txBody>
                    <a:bodyPr/>
                    <a:lstStyle/>
                    <a:p>
                      <a:pPr algn="l" fontAlgn="ctr"/>
                      <a:r>
                        <a:rPr lang="en-US" sz="1200" b="0" i="0" u="none" strike="noStrike" dirty="0">
                          <a:solidFill>
                            <a:srgbClr val="000000"/>
                          </a:solidFill>
                          <a:effectLst/>
                          <a:latin typeface="Times New Roman" panose="02020603050405020304" pitchFamily="18" charset="0"/>
                          <a:cs typeface="Times New Roman" panose="02020603050405020304" pitchFamily="18" charset="0"/>
                        </a:rPr>
                        <a:t>      662,780 </a:t>
                      </a: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AEEF3"/>
                    </a:solidFill>
                  </a:tcPr>
                </a:tc>
                <a:tc>
                  <a:txBody>
                    <a:bodyPr/>
                    <a:lstStyle/>
                    <a:p>
                      <a:pPr algn="ctr" fontAlgn="ctr"/>
                      <a:endParaRPr lang="en-US"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AEEF3"/>
                    </a:solidFill>
                  </a:tcPr>
                </a:tc>
                <a:tc>
                  <a:txBody>
                    <a:bodyPr/>
                    <a:lstStyle/>
                    <a:p>
                      <a:pPr algn="ctr" fontAlgn="b"/>
                      <a:r>
                        <a:rPr lang="en-US" sz="1200" b="0" i="0" u="none" strike="noStrike" dirty="0">
                          <a:solidFill>
                            <a:srgbClr val="000000"/>
                          </a:solidFill>
                          <a:effectLst/>
                          <a:latin typeface="Times New Roman" panose="02020603050405020304" pitchFamily="18" charset="0"/>
                          <a:cs typeface="Times New Roman" panose="02020603050405020304" pitchFamily="18" charset="0"/>
                        </a:rPr>
                        <a:t>  712,815 </a:t>
                      </a:r>
                    </a:p>
                  </a:txBody>
                  <a:tcPr marL="9130" marR="9130" marT="913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5D9F1"/>
                    </a:solidFill>
                  </a:tcPr>
                </a:tc>
                <a:extLst>
                  <a:ext uri="{0D108BD9-81ED-4DB2-BD59-A6C34878D82A}">
                    <a16:rowId xmlns:a16="http://schemas.microsoft.com/office/drawing/2014/main" xmlns="" val="10016"/>
                  </a:ext>
                </a:extLst>
              </a:tr>
              <a:tr h="110127">
                <a:tc>
                  <a:txBody>
                    <a:bodyPr/>
                    <a:lstStyle/>
                    <a:p>
                      <a:pPr algn="l" fontAlgn="b"/>
                      <a:r>
                        <a:rPr lang="en-US" sz="1200" b="1" i="0" u="none" strike="noStrike" dirty="0">
                          <a:solidFill>
                            <a:srgbClr val="000000"/>
                          </a:solidFill>
                          <a:effectLst/>
                          <a:latin typeface="Times New Roman" panose="02020603050405020304" pitchFamily="18" charset="0"/>
                          <a:cs typeface="Times New Roman" panose="02020603050405020304" pitchFamily="18" charset="0"/>
                        </a:rPr>
                        <a:t>TOTAL </a:t>
                      </a:r>
                    </a:p>
                  </a:txBody>
                  <a:tcPr marL="9130" marR="9130" marT="913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6D9F1"/>
                    </a:solidFill>
                  </a:tcPr>
                </a:tc>
                <a:tc>
                  <a:txBody>
                    <a:bodyPr/>
                    <a:lstStyle/>
                    <a:p>
                      <a:pPr algn="l" fontAlgn="b"/>
                      <a:endParaRPr lang="en-US"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130" marR="9130" marT="913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AEEF3"/>
                    </a:solidFill>
                  </a:tcPr>
                </a:tc>
                <a:tc>
                  <a:txBody>
                    <a:bodyPr/>
                    <a:lstStyle/>
                    <a:p>
                      <a:pPr algn="l" fontAlgn="b"/>
                      <a:endParaRPr lang="en-US"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130" marR="9130" marT="913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AEEF3"/>
                    </a:solidFill>
                  </a:tcPr>
                </a:tc>
                <a:tc>
                  <a:txBody>
                    <a:bodyPr/>
                    <a:lstStyle/>
                    <a:p>
                      <a:pPr algn="l" fontAlgn="b"/>
                      <a:endParaRPr lang="en-US"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130" marR="9130" marT="913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AEEF3"/>
                    </a:solidFill>
                  </a:tcPr>
                </a:tc>
                <a:tc>
                  <a:txBody>
                    <a:bodyPr/>
                    <a:lstStyle/>
                    <a:p>
                      <a:pPr algn="l" fontAlgn="b"/>
                      <a:endParaRPr lang="en-US"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130" marR="9130" marT="913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AEEF3"/>
                    </a:solidFill>
                  </a:tcPr>
                </a:tc>
                <a:tc>
                  <a:txBody>
                    <a:bodyPr/>
                    <a:lstStyle/>
                    <a:p>
                      <a:pPr algn="l" fontAlgn="b"/>
                      <a:endParaRPr lang="en-US"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130" marR="9130" marT="913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AEEF3"/>
                    </a:solidFill>
                  </a:tcPr>
                </a:tc>
                <a:tc>
                  <a:txBody>
                    <a:bodyPr/>
                    <a:lstStyle/>
                    <a:p>
                      <a:pPr algn="l" fontAlgn="b"/>
                      <a:endParaRPr lang="en-US"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130" marR="9130" marT="913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AEEF3"/>
                    </a:solidFill>
                  </a:tcPr>
                </a:tc>
                <a:tc>
                  <a:txBody>
                    <a:bodyPr/>
                    <a:lstStyle/>
                    <a:p>
                      <a:pPr algn="l" fontAlgn="ctr"/>
                      <a:endParaRPr lang="en-US"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AEEF3"/>
                    </a:solidFill>
                  </a:tcPr>
                </a:tc>
                <a:tc>
                  <a:txBody>
                    <a:bodyPr/>
                    <a:lstStyle/>
                    <a:p>
                      <a:pPr algn="ctr" fontAlgn="ctr"/>
                      <a:endParaRPr lang="en-US"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130" marR="9130" marT="913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AEEF3"/>
                    </a:solidFill>
                  </a:tcPr>
                </a:tc>
                <a:tc>
                  <a:txBody>
                    <a:bodyPr/>
                    <a:lstStyle/>
                    <a:p>
                      <a:pPr algn="ctr" fontAlgn="b"/>
                      <a:r>
                        <a:rPr lang="en-US" sz="1200" b="0" i="0" u="none" strike="noStrike" dirty="0">
                          <a:solidFill>
                            <a:srgbClr val="FF0000"/>
                          </a:solidFill>
                          <a:effectLst/>
                          <a:latin typeface="Times New Roman" panose="02020603050405020304" pitchFamily="18" charset="0"/>
                          <a:cs typeface="Times New Roman" panose="02020603050405020304" pitchFamily="18" charset="0"/>
                        </a:rPr>
                        <a:t>33,493,089</a:t>
                      </a:r>
                    </a:p>
                  </a:txBody>
                  <a:tcPr marL="9130" marR="9130" marT="913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5D9F1"/>
                    </a:solidFill>
                  </a:tcPr>
                </a:tc>
                <a:extLst>
                  <a:ext uri="{0D108BD9-81ED-4DB2-BD59-A6C34878D82A}">
                    <a16:rowId xmlns:a16="http://schemas.microsoft.com/office/drawing/2014/main" xmlns="" val="10017"/>
                  </a:ext>
                </a:extLst>
              </a:tr>
            </a:tbl>
          </a:graphicData>
        </a:graphic>
      </p:graphicFrame>
    </p:spTree>
    <p:extLst>
      <p:ext uri="{BB962C8B-B14F-4D97-AF65-F5344CB8AC3E}">
        <p14:creationId xmlns:p14="http://schemas.microsoft.com/office/powerpoint/2010/main" val="1870860972"/>
      </p:ext>
    </p:extLst>
  </p:cSld>
  <p:clrMapOvr>
    <a:masterClrMapping/>
  </p:clrMapOvr>
  <mc:AlternateContent xmlns:mc="http://schemas.openxmlformats.org/markup-compatibility/2006" xmlns:p14="http://schemas.microsoft.com/office/powerpoint/2010/main">
    <mc:Choice Requires="p14">
      <p:transition>
        <p14:warp dir="in"/>
      </p:transition>
    </mc:Choice>
    <mc:Fallback xmlns="">
      <p:transition>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lstStyle/>
          <a:p>
            <a:r>
              <a:rPr lang="en-GB" dirty="0"/>
              <a:t>Lessons Learnt </a:t>
            </a:r>
          </a:p>
        </p:txBody>
      </p:sp>
      <p:sp>
        <p:nvSpPr>
          <p:cNvPr id="3" name="Content Placeholder 2"/>
          <p:cNvSpPr>
            <a:spLocks noGrp="1"/>
          </p:cNvSpPr>
          <p:nvPr>
            <p:ph idx="1"/>
          </p:nvPr>
        </p:nvSpPr>
        <p:spPr>
          <a:xfrm>
            <a:off x="0" y="1052736"/>
            <a:ext cx="9073138" cy="5805264"/>
          </a:xfrm>
        </p:spPr>
        <p:txBody>
          <a:bodyPr/>
          <a:lstStyle/>
          <a:p>
            <a:pPr algn="just">
              <a:lnSpc>
                <a:spcPct val="150000"/>
              </a:lnSpc>
              <a:buFont typeface="Arial" panose="020B0604020202020204" pitchFamily="34" charset="0"/>
              <a:buChar char="•"/>
            </a:pPr>
            <a:r>
              <a:rPr lang="en-GB" sz="2000" dirty="0">
                <a:cs typeface="Times New Roman" panose="02020603050405020304" pitchFamily="18" charset="0"/>
              </a:rPr>
              <a:t>Government and private sector need to develop tourism products for Malawi, recognizing that Tourism is a key sector not only in Malawi but in Africa responsible for bringing in a significant amount of foreign exchange and employing many people. Many economies rely on tourism receipts and a drop in the same often results in a clear negative impact on the affected country.</a:t>
            </a:r>
          </a:p>
          <a:p>
            <a:pPr algn="just">
              <a:lnSpc>
                <a:spcPct val="150000"/>
              </a:lnSpc>
              <a:buFont typeface="Arial" panose="020B0604020202020204" pitchFamily="34" charset="0"/>
              <a:buChar char="•"/>
            </a:pPr>
            <a:r>
              <a:rPr lang="en-GB" sz="2000" dirty="0">
                <a:cs typeface="Times New Roman" panose="02020603050405020304" pitchFamily="18" charset="0"/>
              </a:rPr>
              <a:t>Tourism benefits are easily spread around the economy and society since a single tourist is likely to leave money with an airline, travel agency, taxi service, restaurant, craft shop, hotels, and so many other places thus keeping several people in a job . </a:t>
            </a:r>
          </a:p>
          <a:p>
            <a:pPr algn="just">
              <a:buFont typeface="Arial" panose="020B0604020202020204" pitchFamily="34" charset="0"/>
              <a:buChar char="•"/>
            </a:pPr>
            <a:endParaRPr lang="en-GB" dirty="0">
              <a:latin typeface="Times New Roman" panose="02020603050405020304" pitchFamily="18" charset="0"/>
              <a:cs typeface="Times New Roman" panose="02020603050405020304" pitchFamily="18" charset="0"/>
            </a:endParaRPr>
          </a:p>
          <a:p>
            <a:endParaRPr lang="en-GB" dirty="0"/>
          </a:p>
        </p:txBody>
      </p:sp>
      <p:sp>
        <p:nvSpPr>
          <p:cNvPr id="4" name="Rectangle 3"/>
          <p:cNvSpPr/>
          <p:nvPr/>
        </p:nvSpPr>
        <p:spPr>
          <a:xfrm>
            <a:off x="0" y="0"/>
            <a:ext cx="9144000" cy="1052736"/>
          </a:xfrm>
          <a:prstGeom prst="rect">
            <a:avLst/>
          </a:prstGeom>
          <a:solidFill>
            <a:srgbClr val="3366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200" i="0" u="none" strike="noStrike" kern="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LESSONS LEARNT</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200" i="0" u="none" strike="noStrike" kern="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TOURISM PRODUCT DEVELOPMENT</a:t>
            </a: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5373216"/>
            <a:ext cx="3275856" cy="1484784"/>
          </a:xfrm>
          <a:prstGeom prst="rect">
            <a:avLst/>
          </a:prstGeom>
        </p:spPr>
      </p:pic>
      <p:pic>
        <p:nvPicPr>
          <p:cNvPr id="7" name="Content Placeholder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99046" y="5373216"/>
            <a:ext cx="2844954" cy="1484784"/>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75856" y="5373216"/>
            <a:ext cx="3023190" cy="1484784"/>
          </a:xfrm>
          <a:prstGeom prst="rect">
            <a:avLst/>
          </a:prstGeom>
        </p:spPr>
      </p:pic>
    </p:spTree>
    <p:extLst>
      <p:ext uri="{BB962C8B-B14F-4D97-AF65-F5344CB8AC3E}">
        <p14:creationId xmlns:p14="http://schemas.microsoft.com/office/powerpoint/2010/main" val="273612700"/>
      </p:ext>
    </p:extLst>
  </p:cSld>
  <p:clrMapOvr>
    <a:masterClrMapping/>
  </p:clrMapOvr>
  <mc:AlternateContent xmlns:mc="http://schemas.openxmlformats.org/markup-compatibility/2006" xmlns:p14="http://schemas.microsoft.com/office/powerpoint/2010/main">
    <mc:Choice Requires="p14">
      <p:transition>
        <p14:warp dir="in"/>
      </p:transition>
    </mc:Choice>
    <mc:Fallback xmlns="">
      <p:transition>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79714"/>
          </a:xfrm>
        </p:spPr>
        <p:txBody>
          <a:bodyPr/>
          <a:lstStyle/>
          <a:p>
            <a:r>
              <a:rPr lang="en-GB" sz="3200" dirty="0"/>
              <a:t>Tourism deserves to be valued by the media</a:t>
            </a:r>
            <a:br>
              <a:rPr lang="en-GB" sz="3200" dirty="0"/>
            </a:br>
            <a:endParaRPr lang="en-GB" sz="3200" dirty="0"/>
          </a:p>
        </p:txBody>
      </p:sp>
      <p:sp>
        <p:nvSpPr>
          <p:cNvPr id="3" name="Content Placeholder 2"/>
          <p:cNvSpPr>
            <a:spLocks noGrp="1"/>
          </p:cNvSpPr>
          <p:nvPr>
            <p:ph idx="1"/>
          </p:nvPr>
        </p:nvSpPr>
        <p:spPr>
          <a:xfrm>
            <a:off x="0" y="1143000"/>
            <a:ext cx="9144000" cy="5715000"/>
          </a:xfrm>
        </p:spPr>
        <p:txBody>
          <a:bodyPr/>
          <a:lstStyle/>
          <a:p>
            <a:pPr algn="just"/>
            <a:r>
              <a:rPr lang="en-GB" dirty="0">
                <a:cs typeface="Times New Roman" panose="02020603050405020304" pitchFamily="18" charset="0"/>
              </a:rPr>
              <a:t>What is important is for everyone along the value chain to be aware of their role and play it well if tourism is to thrive. This includes media managers who ought to give tourism stories the prominence they deserve. </a:t>
            </a:r>
          </a:p>
          <a:p>
            <a:pPr algn="just"/>
            <a:r>
              <a:rPr lang="en-GB" dirty="0">
                <a:cs typeface="Times New Roman" panose="02020603050405020304" pitchFamily="18" charset="0"/>
              </a:rPr>
              <a:t>Tourism stories are not merely leisure stories but key economic stories that need to be told well for everyone to understand. When the media doesn’t give tourism its due space then consumers of the same media may never get to appreciate the industry and see how they can partake in it, either as service providers or consumers.</a:t>
            </a:r>
          </a:p>
          <a:p>
            <a:pPr algn="just"/>
            <a:endParaRPr lang="en-GB" dirty="0">
              <a:latin typeface="Times New Roman" panose="02020603050405020304" pitchFamily="18" charset="0"/>
              <a:cs typeface="Times New Roman" panose="02020603050405020304" pitchFamily="18" charset="0"/>
            </a:endParaRPr>
          </a:p>
        </p:txBody>
      </p:sp>
      <p:sp>
        <p:nvSpPr>
          <p:cNvPr id="4" name="Rectangle 3"/>
          <p:cNvSpPr/>
          <p:nvPr/>
        </p:nvSpPr>
        <p:spPr>
          <a:xfrm>
            <a:off x="0" y="0"/>
            <a:ext cx="9144000" cy="1069653"/>
          </a:xfrm>
          <a:prstGeom prst="rect">
            <a:avLst/>
          </a:prstGeom>
          <a:solidFill>
            <a:srgbClr val="336600"/>
          </a:solidFill>
          <a:ln w="25400" cap="flat" cmpd="sng" algn="ctr">
            <a:noFill/>
            <a:prstDash val="solid"/>
          </a:ln>
          <a:effectLst/>
        </p:spPr>
        <p:txBody>
          <a:bodyPr rtlCol="0" anchor="ctr"/>
          <a:lstStyle/>
          <a:p>
            <a:pPr algn="just">
              <a:lnSpc>
                <a:spcPct val="150000"/>
              </a:lnSpc>
              <a:spcAft>
                <a:spcPts val="1000"/>
              </a:spcAft>
            </a:pPr>
            <a:r>
              <a:rPr lang="en-GB" sz="2400" dirty="0">
                <a:latin typeface="Times New Roman"/>
                <a:ea typeface="Calibri"/>
                <a:cs typeface="Times New Roman"/>
              </a:rPr>
              <a:t>     </a:t>
            </a:r>
            <a:r>
              <a:rPr lang="en-GB" sz="3200" dirty="0">
                <a:solidFill>
                  <a:schemeClr val="bg1"/>
                </a:solidFill>
                <a:latin typeface="Arial" panose="020B0604020202020204" pitchFamily="34" charset="0"/>
                <a:ea typeface="Calibri"/>
                <a:cs typeface="Arial" panose="020B0604020202020204" pitchFamily="34" charset="0"/>
              </a:rPr>
              <a:t>Tourism deserves to be valued by the media</a:t>
            </a:r>
            <a:endParaRPr lang="en-GB" sz="3200" dirty="0">
              <a:solidFill>
                <a:schemeClr val="bg1"/>
              </a:solidFill>
              <a:effectLst/>
              <a:latin typeface="Arial" panose="020B0604020202020204" pitchFamily="34" charset="0"/>
              <a:ea typeface="Calibri"/>
              <a:cs typeface="Arial" panose="020B0604020202020204" pitchFamily="34" charset="0"/>
            </a:endParaRPr>
          </a:p>
        </p:txBody>
      </p:sp>
      <p:pic>
        <p:nvPicPr>
          <p:cNvPr id="6" name="Picture 8" descr="C:\Users\extension cord\Personal\JLC + WLC educational visits to Majete\DSCN8267.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573" y="5085184"/>
            <a:ext cx="3158413" cy="1772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 descr="C:\Users\User\Pictures\August2010\101_2067.JP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5940152" y="5085184"/>
            <a:ext cx="3203848" cy="1772816"/>
          </a:xfrm>
          <a:prstGeom prst="rect">
            <a:avLst/>
          </a:prstGeom>
          <a:noFill/>
          <a:ln w="28575">
            <a:noFill/>
            <a:miter lim="800000"/>
            <a:headEnd/>
            <a:tailEnd/>
          </a:ln>
        </p:spPr>
      </p:pic>
      <p:pic>
        <p:nvPicPr>
          <p:cNvPr id="8" name="Picture 7" descr="C:\Users\User\Pictures\2010-08-26 AUG\AUG 137.JP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l="527"/>
          <a:stretch/>
        </p:blipFill>
        <p:spPr bwMode="auto">
          <a:xfrm>
            <a:off x="3069771" y="5085184"/>
            <a:ext cx="2870381" cy="1772816"/>
          </a:xfrm>
          <a:prstGeom prst="rect">
            <a:avLst/>
          </a:prstGeom>
          <a:noFill/>
          <a:ln w="28575">
            <a:noFill/>
            <a:miter lim="800000"/>
            <a:headEnd/>
            <a:tailEnd/>
          </a:ln>
        </p:spPr>
      </p:pic>
    </p:spTree>
    <p:extLst>
      <p:ext uri="{BB962C8B-B14F-4D97-AF65-F5344CB8AC3E}">
        <p14:creationId xmlns:p14="http://schemas.microsoft.com/office/powerpoint/2010/main" val="2185469294"/>
      </p:ext>
    </p:extLst>
  </p:cSld>
  <p:clrMapOvr>
    <a:masterClrMapping/>
  </p:clrMapOvr>
  <mc:AlternateContent xmlns:mc="http://schemas.openxmlformats.org/markup-compatibility/2006" xmlns:p14="http://schemas.microsoft.com/office/powerpoint/2010/main">
    <mc:Choice Requires="p14">
      <p:transition>
        <p14:warp dir="in"/>
      </p:transition>
    </mc:Choice>
    <mc:Fallback xmlns="">
      <p:transition>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836712"/>
          </a:xfrm>
          <a:solidFill>
            <a:srgbClr val="336600"/>
          </a:solidFill>
        </p:spPr>
        <p:txBody>
          <a:bodyPr/>
          <a:lstStyle/>
          <a:p>
            <a:r>
              <a:rPr lang="en-GB" sz="3200" dirty="0">
                <a:solidFill>
                  <a:schemeClr val="bg1"/>
                </a:solidFill>
              </a:rPr>
              <a:t>Infrastructure has to improve</a:t>
            </a:r>
            <a:br>
              <a:rPr lang="en-GB" sz="3200" dirty="0">
                <a:solidFill>
                  <a:schemeClr val="bg1"/>
                </a:solidFill>
              </a:rPr>
            </a:br>
            <a:endParaRPr lang="en-GB" sz="3200" dirty="0">
              <a:solidFill>
                <a:schemeClr val="bg1"/>
              </a:solidFill>
            </a:endParaRPr>
          </a:p>
        </p:txBody>
      </p:sp>
      <p:sp>
        <p:nvSpPr>
          <p:cNvPr id="3" name="Content Placeholder 2"/>
          <p:cNvSpPr>
            <a:spLocks noGrp="1"/>
          </p:cNvSpPr>
          <p:nvPr>
            <p:ph idx="1"/>
          </p:nvPr>
        </p:nvSpPr>
        <p:spPr>
          <a:xfrm>
            <a:off x="0" y="873678"/>
            <a:ext cx="9073138" cy="5984322"/>
          </a:xfrm>
        </p:spPr>
        <p:txBody>
          <a:bodyPr/>
          <a:lstStyle/>
          <a:p>
            <a:pPr algn="just">
              <a:lnSpc>
                <a:spcPct val="150000"/>
              </a:lnSpc>
            </a:pPr>
            <a:r>
              <a:rPr lang="en-GB" sz="2000" dirty="0">
                <a:cs typeface="Times New Roman" panose="02020603050405020304" pitchFamily="18" charset="0"/>
              </a:rPr>
              <a:t>For tourism to thrive, more efforts have to go into improving infrastructure, from international airports to domestic ones to the roads that lead to the parks and inside the parks. Tourists need to enjoy a certain level of comfort whether they are local or international.</a:t>
            </a:r>
          </a:p>
          <a:p>
            <a:pPr algn="just">
              <a:lnSpc>
                <a:spcPct val="150000"/>
              </a:lnSpc>
            </a:pPr>
            <a:r>
              <a:rPr lang="en-GB" sz="2000" dirty="0">
                <a:cs typeface="Times New Roman" panose="02020603050405020304" pitchFamily="18" charset="0"/>
              </a:rPr>
              <a:t>In East Africa Kenya for Example introduced luxury buses in the  routes to Mombasa and </a:t>
            </a:r>
            <a:r>
              <a:rPr lang="en-GB" sz="2000" dirty="0" err="1">
                <a:cs typeface="Times New Roman" panose="02020603050405020304" pitchFamily="18" charset="0"/>
              </a:rPr>
              <a:t>Malindi</a:t>
            </a:r>
            <a:r>
              <a:rPr lang="en-GB" sz="2000" dirty="0">
                <a:cs typeface="Times New Roman" panose="02020603050405020304" pitchFamily="18" charset="0"/>
              </a:rPr>
              <a:t>. Even RDB had to employ luxury buses for its </a:t>
            </a:r>
            <a:r>
              <a:rPr lang="en-GB" sz="2000" dirty="0" err="1">
                <a:cs typeface="Times New Roman" panose="02020603050405020304" pitchFamily="18" charset="0"/>
              </a:rPr>
              <a:t>Tembera</a:t>
            </a:r>
            <a:r>
              <a:rPr lang="en-GB" sz="2000" dirty="0">
                <a:cs typeface="Times New Roman" panose="02020603050405020304" pitchFamily="18" charset="0"/>
              </a:rPr>
              <a:t> u Rwanda domestic tourism campaign.</a:t>
            </a:r>
          </a:p>
          <a:p>
            <a:pPr algn="just">
              <a:lnSpc>
                <a:spcPct val="150000"/>
              </a:lnSpc>
            </a:pPr>
            <a:r>
              <a:rPr lang="en-GB" sz="2000" dirty="0">
                <a:cs typeface="Times New Roman" panose="02020603050405020304" pitchFamily="18" charset="0"/>
              </a:rPr>
              <a:t>Infrastructure includes telecommunication and internet connectivity</a:t>
            </a:r>
          </a:p>
          <a:p>
            <a:pPr marL="0" indent="0" algn="just">
              <a:buNone/>
            </a:pPr>
            <a:endParaRPr lang="en-GB" dirty="0">
              <a:latin typeface="Times New Roman" panose="02020603050405020304" pitchFamily="18" charset="0"/>
              <a:cs typeface="Times New Roman" panose="02020603050405020304" pitchFamily="18" charset="0"/>
            </a:endParaRPr>
          </a:p>
          <a:p>
            <a:pPr algn="just"/>
            <a:endParaRPr lang="en-GB" dirty="0">
              <a:latin typeface="Times New Roman" panose="02020603050405020304" pitchFamily="18" charset="0"/>
              <a:cs typeface="Times New Roman" panose="02020603050405020304" pitchFamily="18" charset="0"/>
            </a:endParaRPr>
          </a:p>
          <a:p>
            <a:endParaRPr lang="en-GB" dirty="0"/>
          </a:p>
        </p:txBody>
      </p:sp>
      <p:pic>
        <p:nvPicPr>
          <p:cNvPr id="5"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21201" y="36966"/>
            <a:ext cx="727263" cy="6767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4" descr="C:\Users\Dorian\Pictures\2013-05-Work\DSC09435 - Copy.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504" y="5157192"/>
            <a:ext cx="2808312" cy="1700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8" descr="C:\Users\Dorian\Pictures\2011-06-Work\Bentley.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81901" y="5157193"/>
            <a:ext cx="3274275" cy="1700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56176" y="5157192"/>
            <a:ext cx="2987824" cy="1700808"/>
          </a:xfrm>
          <a:prstGeom prst="rect">
            <a:avLst/>
          </a:prstGeom>
        </p:spPr>
      </p:pic>
    </p:spTree>
    <p:extLst>
      <p:ext uri="{BB962C8B-B14F-4D97-AF65-F5344CB8AC3E}">
        <p14:creationId xmlns:p14="http://schemas.microsoft.com/office/powerpoint/2010/main" val="2612110491"/>
      </p:ext>
    </p:extLst>
  </p:cSld>
  <p:clrMapOvr>
    <a:masterClrMapping/>
  </p:clrMapOvr>
  <mc:AlternateContent xmlns:mc="http://schemas.openxmlformats.org/markup-compatibility/2006" xmlns:p14="http://schemas.microsoft.com/office/powerpoint/2010/main">
    <mc:Choice Requires="p14">
      <p:transition>
        <p14:warp dir="in"/>
      </p:transition>
    </mc:Choice>
    <mc:Fallback xmlns="">
      <p:transition>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2400" dirty="0" smtClean="0"/>
              <a:t>THE CONSERVATION CRISIS STORY </a:t>
            </a:r>
            <a:endParaRPr lang="en-GB" sz="2400" dirty="0"/>
          </a:p>
        </p:txBody>
      </p:sp>
      <p:sp>
        <p:nvSpPr>
          <p:cNvPr id="3" name="Content Placeholder 2"/>
          <p:cNvSpPr>
            <a:spLocks noGrp="1"/>
          </p:cNvSpPr>
          <p:nvPr>
            <p:ph idx="1"/>
          </p:nvPr>
        </p:nvSpPr>
        <p:spPr>
          <a:xfrm>
            <a:off x="457200" y="1143000"/>
            <a:ext cx="8229600" cy="5094312"/>
          </a:xfrm>
        </p:spPr>
        <p:txBody>
          <a:bodyPr/>
          <a:lstStyle/>
          <a:p>
            <a:endParaRPr lang="en-US" dirty="0" smtClean="0"/>
          </a:p>
          <a:p>
            <a:r>
              <a:rPr lang="en-US" dirty="0" smtClean="0"/>
              <a:t>Africa </a:t>
            </a:r>
            <a:r>
              <a:rPr lang="en-US" dirty="0"/>
              <a:t>according to many </a:t>
            </a:r>
            <a:r>
              <a:rPr lang="en-US" dirty="0" smtClean="0"/>
              <a:t>conservation commentators is </a:t>
            </a:r>
            <a:r>
              <a:rPr lang="en-US" dirty="0"/>
              <a:t>facing environmental bankruptcy. Africa is </a:t>
            </a:r>
            <a:r>
              <a:rPr lang="en-US" dirty="0" smtClean="0"/>
              <a:t>“dying” </a:t>
            </a:r>
            <a:r>
              <a:rPr lang="en-US" dirty="0"/>
              <a:t>through ill  advised attempts to modernize itself and such developments have led to famine, soil erosion desertification and ecological degradation. Africa is held to be in crisis and on verge of ecological collapse. </a:t>
            </a:r>
            <a:endParaRPr lang="en-GB" dirty="0"/>
          </a:p>
        </p:txBody>
      </p:sp>
      <p:sp>
        <p:nvSpPr>
          <p:cNvPr id="4" name="Rectangle 2"/>
          <p:cNvSpPr txBox="1">
            <a:spLocks noChangeArrowheads="1"/>
          </p:cNvSpPr>
          <p:nvPr/>
        </p:nvSpPr>
        <p:spPr>
          <a:xfrm>
            <a:off x="0" y="-1"/>
            <a:ext cx="9144000" cy="1152526"/>
          </a:xfrm>
          <a:prstGeom prst="rect">
            <a:avLst/>
          </a:prstGeom>
          <a:solidFill>
            <a:srgbClr val="336600"/>
          </a:solid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600">
                <a:solidFill>
                  <a:schemeClr val="tx2"/>
                </a:solidFill>
                <a:latin typeface="+mj-lt"/>
                <a:ea typeface="+mj-ea"/>
                <a:cs typeface="+mj-cs"/>
              </a:defRPr>
            </a:lvl1pPr>
            <a:lvl2pPr algn="ctr" rtl="0" eaLnBrk="0" fontAlgn="base" hangingPunct="0">
              <a:spcBef>
                <a:spcPct val="0"/>
              </a:spcBef>
              <a:spcAft>
                <a:spcPct val="0"/>
              </a:spcAft>
              <a:defRPr sz="3600">
                <a:solidFill>
                  <a:schemeClr val="tx2"/>
                </a:solidFill>
                <a:latin typeface="Arial" charset="0"/>
                <a:cs typeface="Arial" charset="0"/>
              </a:defRPr>
            </a:lvl2pPr>
            <a:lvl3pPr algn="ctr" rtl="0" eaLnBrk="0" fontAlgn="base" hangingPunct="0">
              <a:spcBef>
                <a:spcPct val="0"/>
              </a:spcBef>
              <a:spcAft>
                <a:spcPct val="0"/>
              </a:spcAft>
              <a:defRPr sz="3600">
                <a:solidFill>
                  <a:schemeClr val="tx2"/>
                </a:solidFill>
                <a:latin typeface="Arial" charset="0"/>
                <a:cs typeface="Arial" charset="0"/>
              </a:defRPr>
            </a:lvl3pPr>
            <a:lvl4pPr algn="ctr" rtl="0" eaLnBrk="0" fontAlgn="base" hangingPunct="0">
              <a:spcBef>
                <a:spcPct val="0"/>
              </a:spcBef>
              <a:spcAft>
                <a:spcPct val="0"/>
              </a:spcAft>
              <a:defRPr sz="3600">
                <a:solidFill>
                  <a:schemeClr val="tx2"/>
                </a:solidFill>
                <a:latin typeface="Arial" charset="0"/>
                <a:cs typeface="Arial" charset="0"/>
              </a:defRPr>
            </a:lvl4pPr>
            <a:lvl5pPr algn="ctr" rtl="0" eaLnBrk="0" fontAlgn="base" hangingPunct="0">
              <a:spcBef>
                <a:spcPct val="0"/>
              </a:spcBef>
              <a:spcAft>
                <a:spcPct val="0"/>
              </a:spcAft>
              <a:defRPr sz="3600">
                <a:solidFill>
                  <a:schemeClr val="tx2"/>
                </a:solidFill>
                <a:latin typeface="Arial" charset="0"/>
                <a:cs typeface="Arial" charset="0"/>
              </a:defRPr>
            </a:lvl5pPr>
            <a:lvl6pPr marL="457200" algn="ctr" rtl="0" fontAlgn="base">
              <a:spcBef>
                <a:spcPct val="0"/>
              </a:spcBef>
              <a:spcAft>
                <a:spcPct val="0"/>
              </a:spcAft>
              <a:defRPr sz="3600">
                <a:solidFill>
                  <a:schemeClr val="tx2"/>
                </a:solidFill>
                <a:latin typeface="Arial" charset="0"/>
                <a:cs typeface="Arial" charset="0"/>
              </a:defRPr>
            </a:lvl6pPr>
            <a:lvl7pPr marL="914400" algn="ctr" rtl="0" fontAlgn="base">
              <a:spcBef>
                <a:spcPct val="0"/>
              </a:spcBef>
              <a:spcAft>
                <a:spcPct val="0"/>
              </a:spcAft>
              <a:defRPr sz="3600">
                <a:solidFill>
                  <a:schemeClr val="tx2"/>
                </a:solidFill>
                <a:latin typeface="Arial" charset="0"/>
                <a:cs typeface="Arial" charset="0"/>
              </a:defRPr>
            </a:lvl7pPr>
            <a:lvl8pPr marL="1371600" algn="ctr" rtl="0" fontAlgn="base">
              <a:spcBef>
                <a:spcPct val="0"/>
              </a:spcBef>
              <a:spcAft>
                <a:spcPct val="0"/>
              </a:spcAft>
              <a:defRPr sz="3600">
                <a:solidFill>
                  <a:schemeClr val="tx2"/>
                </a:solidFill>
                <a:latin typeface="Arial" charset="0"/>
                <a:cs typeface="Arial" charset="0"/>
              </a:defRPr>
            </a:lvl8pPr>
            <a:lvl9pPr marL="1828800" algn="ctr" rtl="0" fontAlgn="base">
              <a:spcBef>
                <a:spcPct val="0"/>
              </a:spcBef>
              <a:spcAft>
                <a:spcPct val="0"/>
              </a:spcAft>
              <a:defRPr sz="3600">
                <a:solidFill>
                  <a:schemeClr val="tx2"/>
                </a:solidFill>
                <a:latin typeface="Arial" charset="0"/>
                <a:cs typeface="Arial" charset="0"/>
              </a:defRPr>
            </a:lvl9pPr>
          </a:lstStyle>
          <a:p>
            <a:r>
              <a:rPr lang="nl-NL" sz="2800" kern="0" dirty="0" smtClean="0">
                <a:solidFill>
                  <a:schemeClr val="bg1"/>
                </a:solidFill>
              </a:rPr>
              <a:t>THE CONSERVATION CRISIS  STORY</a:t>
            </a:r>
            <a:endParaRPr lang="nl-NL" sz="2800" kern="0" dirty="0">
              <a:solidFill>
                <a:schemeClr val="bg1"/>
              </a:solidFill>
            </a:endParaRPr>
          </a:p>
        </p:txBody>
      </p:sp>
      <p:pic>
        <p:nvPicPr>
          <p:cNvPr id="5"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40352" y="158750"/>
            <a:ext cx="981075" cy="993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65518" y="4869160"/>
            <a:ext cx="2818650" cy="17275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5536" y="4869160"/>
            <a:ext cx="2869981" cy="16561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1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84168" y="4869160"/>
            <a:ext cx="2838038" cy="16561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01764945"/>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0"/>
            <a:ext cx="8784976" cy="1143000"/>
          </a:xfrm>
        </p:spPr>
        <p:txBody>
          <a:bodyPr/>
          <a:lstStyle/>
          <a:p>
            <a:r>
              <a:rPr lang="en-GB" dirty="0"/>
              <a:t>Festivals boost domestic tourism </a:t>
            </a:r>
            <a:br>
              <a:rPr lang="en-GB" dirty="0"/>
            </a:br>
            <a:endParaRPr lang="en-GB" dirty="0"/>
          </a:p>
        </p:txBody>
      </p:sp>
      <p:sp>
        <p:nvSpPr>
          <p:cNvPr id="3" name="Content Placeholder 2"/>
          <p:cNvSpPr>
            <a:spLocks noGrp="1"/>
          </p:cNvSpPr>
          <p:nvPr>
            <p:ph idx="1"/>
          </p:nvPr>
        </p:nvSpPr>
        <p:spPr>
          <a:xfrm>
            <a:off x="0" y="1143001"/>
            <a:ext cx="8995064" cy="3870176"/>
          </a:xfrm>
        </p:spPr>
        <p:txBody>
          <a:bodyPr/>
          <a:lstStyle/>
          <a:p>
            <a:pPr algn="just"/>
            <a:r>
              <a:rPr lang="en-GB" dirty="0">
                <a:cs typeface="Times New Roman" panose="02020603050405020304" pitchFamily="18" charset="0"/>
              </a:rPr>
              <a:t>For domestic tourism to thrive, the domestic tourist ought to be valued as a customer. This doesn’t just mean having affordable prices but also catering for their peculiar needs. For example when it comes to culinary needs, does your facility serve local dishes. Find out the pain points for a domestic tourist and address them appropriately.</a:t>
            </a:r>
          </a:p>
          <a:p>
            <a:pPr algn="just"/>
            <a:r>
              <a:rPr lang="en-GB" dirty="0">
                <a:cs typeface="Times New Roman" panose="02020603050405020304" pitchFamily="18" charset="0"/>
              </a:rPr>
              <a:t>Festivals are huge when it comes to drawing domestic tourists. Kenya has the </a:t>
            </a:r>
            <a:r>
              <a:rPr lang="en-GB" dirty="0" err="1">
                <a:cs typeface="Times New Roman" panose="02020603050405020304" pitchFamily="18" charset="0"/>
              </a:rPr>
              <a:t>Lamu</a:t>
            </a:r>
            <a:r>
              <a:rPr lang="en-GB" dirty="0">
                <a:cs typeface="Times New Roman" panose="02020603050405020304" pitchFamily="18" charset="0"/>
              </a:rPr>
              <a:t> festival, </a:t>
            </a:r>
            <a:r>
              <a:rPr lang="en-GB" dirty="0" err="1">
                <a:cs typeface="Times New Roman" panose="02020603050405020304" pitchFamily="18" charset="0"/>
              </a:rPr>
              <a:t>Rusinga</a:t>
            </a:r>
            <a:r>
              <a:rPr lang="en-GB" dirty="0">
                <a:cs typeface="Times New Roman" panose="02020603050405020304" pitchFamily="18" charset="0"/>
              </a:rPr>
              <a:t> festival while Uganda has </a:t>
            </a:r>
            <a:r>
              <a:rPr lang="en-GB" dirty="0" err="1">
                <a:cs typeface="Times New Roman" panose="02020603050405020304" pitchFamily="18" charset="0"/>
              </a:rPr>
              <a:t>Nyege</a:t>
            </a:r>
            <a:r>
              <a:rPr lang="en-GB" dirty="0">
                <a:cs typeface="Times New Roman" panose="02020603050405020304" pitchFamily="18" charset="0"/>
              </a:rPr>
              <a:t> </a:t>
            </a:r>
            <a:r>
              <a:rPr lang="en-GB" dirty="0" err="1">
                <a:cs typeface="Times New Roman" panose="02020603050405020304" pitchFamily="18" charset="0"/>
              </a:rPr>
              <a:t>Nyege</a:t>
            </a:r>
            <a:r>
              <a:rPr lang="en-GB" dirty="0">
                <a:cs typeface="Times New Roman" panose="02020603050405020304" pitchFamily="18" charset="0"/>
              </a:rPr>
              <a:t> and </a:t>
            </a:r>
            <a:r>
              <a:rPr lang="en-GB" dirty="0" err="1">
                <a:cs typeface="Times New Roman" panose="02020603050405020304" pitchFamily="18" charset="0"/>
              </a:rPr>
              <a:t>Bayimba</a:t>
            </a:r>
            <a:r>
              <a:rPr lang="en-GB" dirty="0">
                <a:cs typeface="Times New Roman" panose="02020603050405020304" pitchFamily="18" charset="0"/>
              </a:rPr>
              <a:t>. </a:t>
            </a:r>
          </a:p>
          <a:p>
            <a:pPr marL="0" indent="0" algn="just">
              <a:buNone/>
            </a:pPr>
            <a:endParaRPr lang="en-GB" dirty="0">
              <a:latin typeface="Times New Roman" panose="02020603050405020304" pitchFamily="18" charset="0"/>
              <a:cs typeface="Times New Roman" panose="02020603050405020304" pitchFamily="18" charset="0"/>
            </a:endParaRPr>
          </a:p>
        </p:txBody>
      </p:sp>
      <p:sp>
        <p:nvSpPr>
          <p:cNvPr id="4" name="Rectangle 3"/>
          <p:cNvSpPr/>
          <p:nvPr/>
        </p:nvSpPr>
        <p:spPr>
          <a:xfrm>
            <a:off x="0" y="16917"/>
            <a:ext cx="9144000" cy="1052736"/>
          </a:xfrm>
          <a:prstGeom prst="rect">
            <a:avLst/>
          </a:prstGeom>
          <a:solidFill>
            <a:srgbClr val="336600"/>
          </a:solidFill>
          <a:ln w="25400" cap="flat" cmpd="sng" algn="ctr">
            <a:noFill/>
            <a:prstDash val="solid"/>
          </a:ln>
          <a:effectLst/>
        </p:spPr>
        <p:txBody>
          <a:bodyPr rtlCol="0" anchor="ctr"/>
          <a:lstStyle/>
          <a:p>
            <a:pPr algn="just">
              <a:lnSpc>
                <a:spcPct val="150000"/>
              </a:lnSpc>
              <a:spcAft>
                <a:spcPts val="1000"/>
              </a:spcAft>
            </a:pPr>
            <a:r>
              <a:rPr lang="en-GB" sz="3200" dirty="0">
                <a:latin typeface="+mj-lt"/>
                <a:ea typeface="Calibri"/>
                <a:cs typeface="Times New Roman"/>
              </a:rPr>
              <a:t>              </a:t>
            </a:r>
            <a:r>
              <a:rPr lang="en-GB" sz="3200" dirty="0">
                <a:solidFill>
                  <a:schemeClr val="bg1"/>
                </a:solidFill>
                <a:latin typeface="+mj-lt"/>
                <a:ea typeface="Calibri"/>
                <a:cs typeface="Times New Roman"/>
              </a:rPr>
              <a:t>Festivals boost domestic tourism </a:t>
            </a:r>
            <a:endParaRPr lang="en-GB" sz="3200" dirty="0">
              <a:solidFill>
                <a:schemeClr val="bg1"/>
              </a:solidFill>
              <a:effectLst/>
              <a:latin typeface="+mj-lt"/>
              <a:ea typeface="Calibri"/>
              <a:cs typeface="Times New Roman"/>
            </a:endParaRPr>
          </a:p>
        </p:txBody>
      </p:sp>
      <p:pic>
        <p:nvPicPr>
          <p:cNvPr id="5"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13989" y="116632"/>
            <a:ext cx="981075" cy="9530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7" descr="C:\Users\User\Pictures\2010-08-26 AUG\AUG 137.JP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l="527"/>
          <a:stretch/>
        </p:blipFill>
        <p:spPr bwMode="auto">
          <a:xfrm>
            <a:off x="150883" y="5598194"/>
            <a:ext cx="3347864" cy="1611560"/>
          </a:xfrm>
          <a:prstGeom prst="rect">
            <a:avLst/>
          </a:prstGeom>
          <a:noFill/>
          <a:ln w="28575">
            <a:noFill/>
            <a:miter lim="800000"/>
            <a:headEnd/>
            <a:tailEnd/>
          </a:ln>
        </p:spPr>
      </p:pic>
      <p:pic>
        <p:nvPicPr>
          <p:cNvPr id="7" name="Picture 9" descr="C:\Documents and Settings\User\My Documents\My Pictures\OCT PICTURES\OCT PICTURES 078.jp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6372199" y="5598194"/>
            <a:ext cx="2771800" cy="1259806"/>
          </a:xfrm>
          <a:prstGeom prst="rect">
            <a:avLst/>
          </a:prstGeom>
          <a:noFill/>
          <a:ln w="28575">
            <a:noFill/>
            <a:miter lim="800000"/>
            <a:headEnd/>
            <a:tailEnd/>
          </a:ln>
        </p:spPr>
      </p:pic>
      <p:pic>
        <p:nvPicPr>
          <p:cNvPr id="8" name="Picture 10" descr="IMG_3086 - Copy"/>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3347864" y="5598194"/>
            <a:ext cx="3024335" cy="1246702"/>
          </a:xfrm>
          <a:prstGeom prst="rect">
            <a:avLst/>
          </a:prstGeom>
          <a:noFill/>
          <a:ln w="28575">
            <a:noFill/>
            <a:miter lim="800000"/>
            <a:headEnd/>
            <a:tailEnd/>
          </a:ln>
        </p:spPr>
      </p:pic>
    </p:spTree>
    <p:extLst>
      <p:ext uri="{BB962C8B-B14F-4D97-AF65-F5344CB8AC3E}">
        <p14:creationId xmlns:p14="http://schemas.microsoft.com/office/powerpoint/2010/main" val="1780690537"/>
      </p:ext>
    </p:extLst>
  </p:cSld>
  <p:clrMapOvr>
    <a:masterClrMapping/>
  </p:clrMapOvr>
  <mc:AlternateContent xmlns:mc="http://schemas.openxmlformats.org/markup-compatibility/2006" xmlns:p14="http://schemas.microsoft.com/office/powerpoint/2010/main">
    <mc:Choice Requires="p14">
      <p:transition>
        <p14:warp dir="in"/>
      </p:transition>
    </mc:Choice>
    <mc:Fallback xmlns="">
      <p:transition>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143000"/>
            <a:ext cx="9036496" cy="5715000"/>
          </a:xfrm>
        </p:spPr>
        <p:txBody>
          <a:bodyPr/>
          <a:lstStyle/>
          <a:p>
            <a:pPr algn="just"/>
            <a:r>
              <a:rPr lang="en-GB" dirty="0">
                <a:cs typeface="Calibri" panose="020F0502020204030204" pitchFamily="34" charset="0"/>
              </a:rPr>
              <a:t>During my Education travels I have met key tourism players who have shared powerful insights into the industry over a bonfire in the middle of a game park or as we rode in a safari vehicle.</a:t>
            </a:r>
          </a:p>
          <a:p>
            <a:pPr algn="just"/>
            <a:r>
              <a:rPr lang="en-GB" dirty="0">
                <a:cs typeface="Calibri" panose="020F0502020204030204" pitchFamily="34" charset="0"/>
              </a:rPr>
              <a:t>Like in </a:t>
            </a:r>
            <a:r>
              <a:rPr lang="en-GB" dirty="0" err="1">
                <a:cs typeface="Calibri" panose="020F0502020204030204" pitchFamily="34" charset="0"/>
              </a:rPr>
              <a:t>Kidepo</a:t>
            </a:r>
            <a:r>
              <a:rPr lang="en-GB" dirty="0">
                <a:cs typeface="Calibri" panose="020F0502020204030204" pitchFamily="34" charset="0"/>
              </a:rPr>
              <a:t> Valley National Park in Northern Uganda, I met a guy who writes travel books for a living and he told me that Uganda’s niche products were primates and birding but that they were not doing a very good job at marketing these. He said Kenya and Rwanda were far ahead when it came to marketing their tourism products</a:t>
            </a:r>
          </a:p>
          <a:p>
            <a:pPr marL="0" indent="0">
              <a:buNone/>
            </a:pPr>
            <a:endParaRPr lang="en-GB" dirty="0">
              <a:latin typeface="Times New Roman" panose="02020603050405020304" pitchFamily="18" charset="0"/>
              <a:cs typeface="Times New Roman" panose="02020603050405020304" pitchFamily="18" charset="0"/>
            </a:endParaRPr>
          </a:p>
        </p:txBody>
      </p:sp>
      <p:sp>
        <p:nvSpPr>
          <p:cNvPr id="4" name="Title 3"/>
          <p:cNvSpPr>
            <a:spLocks noGrp="1"/>
          </p:cNvSpPr>
          <p:nvPr>
            <p:ph type="title"/>
          </p:nvPr>
        </p:nvSpPr>
        <p:spPr>
          <a:xfrm>
            <a:off x="0" y="0"/>
            <a:ext cx="9144000" cy="1035777"/>
          </a:xfrm>
          <a:prstGeom prst="rect">
            <a:avLst/>
          </a:prstGeom>
          <a:solidFill>
            <a:srgbClr val="336600"/>
          </a:solidFill>
          <a:ln w="25400" cap="flat" cmpd="sng" algn="ctr">
            <a:noFill/>
            <a:prstDash val="solid"/>
          </a:ln>
          <a:effectLst/>
        </p:spPr>
        <p:txBody>
          <a:bodyPr rtlCol="0" anchor="ctr"/>
          <a:lstStyle/>
          <a:p>
            <a:pPr algn="just">
              <a:lnSpc>
                <a:spcPct val="150000"/>
              </a:lnSpc>
              <a:spcAft>
                <a:spcPts val="1000"/>
              </a:spcAft>
            </a:pPr>
            <a:r>
              <a:rPr lang="en-GB" sz="3200" dirty="0">
                <a:solidFill>
                  <a:schemeClr val="bg1"/>
                </a:solidFill>
                <a:latin typeface="Times New Roman"/>
                <a:ea typeface="Calibri"/>
                <a:cs typeface="Times New Roman"/>
              </a:rPr>
              <a:t>             </a:t>
            </a:r>
            <a:r>
              <a:rPr lang="en-GB" sz="3200" dirty="0">
                <a:solidFill>
                  <a:schemeClr val="bg1"/>
                </a:solidFill>
                <a:ea typeface="Calibri"/>
                <a:cs typeface="Arial" panose="020B0604020202020204" pitchFamily="34" charset="0"/>
              </a:rPr>
              <a:t>Know your niche market fully</a:t>
            </a:r>
            <a:endParaRPr kumimoji="0" lang="en-US" sz="3200" i="0" u="none" strike="noStrike" kern="0" cap="none" spc="0" normalizeH="0" baseline="0" noProof="0" dirty="0">
              <a:ln>
                <a:noFill/>
              </a:ln>
              <a:solidFill>
                <a:schemeClr val="bg1"/>
              </a:solidFill>
              <a:effectLst/>
              <a:uLnTx/>
              <a:uFillTx/>
              <a:ea typeface="+mn-ea"/>
              <a:cs typeface="Arial" panose="020B0604020202020204" pitchFamily="34" charset="0"/>
            </a:endParaRPr>
          </a:p>
        </p:txBody>
      </p:sp>
      <p:pic>
        <p:nvPicPr>
          <p:cNvPr id="5"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84368" y="82756"/>
            <a:ext cx="981075" cy="9530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5085183"/>
            <a:ext cx="3112893" cy="1772817"/>
          </a:xfrm>
          <a:prstGeom prst="rect">
            <a:avLst/>
          </a:prstGeom>
        </p:spPr>
      </p:pic>
      <p:pic>
        <p:nvPicPr>
          <p:cNvPr id="7" name="Picture 5" descr="G:\photos of activities\bush walk x 5\Bush Walk .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34568" y="5085182"/>
            <a:ext cx="2909432" cy="1749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Content Placeholder 4" descr="G:\photos of activities\boat trip x5\boat trip on the Shire River .JPG"/>
          <p:cNvPicPr>
            <a:picLocks/>
          </p:cNvPicPr>
          <p:nvPr/>
        </p:nvPicPr>
        <p:blipFill>
          <a:blip r:embed="rId5" cstate="print">
            <a:extLst>
              <a:ext uri="{28A0092B-C50C-407E-A947-70E740481C1C}">
                <a14:useLocalDpi xmlns:a14="http://schemas.microsoft.com/office/drawing/2010/main" val="0"/>
              </a:ext>
            </a:extLst>
          </a:blip>
          <a:srcRect/>
          <a:stretch>
            <a:fillRect/>
          </a:stretch>
        </p:blipFill>
        <p:spPr>
          <a:xfrm>
            <a:off x="3095897" y="5085182"/>
            <a:ext cx="3138671" cy="1743283"/>
          </a:xfrm>
          <a:prstGeom prst="rect">
            <a:avLst/>
          </a:prstGeom>
        </p:spPr>
      </p:pic>
    </p:spTree>
    <p:extLst>
      <p:ext uri="{BB962C8B-B14F-4D97-AF65-F5344CB8AC3E}">
        <p14:creationId xmlns:p14="http://schemas.microsoft.com/office/powerpoint/2010/main" val="3896756122"/>
      </p:ext>
    </p:extLst>
  </p:cSld>
  <p:clrMapOvr>
    <a:masterClrMapping/>
  </p:clrMapOvr>
  <mc:AlternateContent xmlns:mc="http://schemas.openxmlformats.org/markup-compatibility/2006" xmlns:p14="http://schemas.microsoft.com/office/powerpoint/2010/main">
    <mc:Choice Requires="p14">
      <p:transition>
        <p14:warp dir="in"/>
      </p:transition>
    </mc:Choice>
    <mc:Fallback xmlns="">
      <p:transition>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0"/>
            <a:ext cx="8496944" cy="908720"/>
          </a:xfrm>
        </p:spPr>
        <p:txBody>
          <a:bodyPr/>
          <a:lstStyle/>
          <a:p>
            <a:r>
              <a:rPr lang="en-GB" dirty="0"/>
              <a:t>Conclusion- A lot more work to be done</a:t>
            </a:r>
            <a:br>
              <a:rPr lang="en-GB" dirty="0"/>
            </a:br>
            <a:endParaRPr lang="en-GB" dirty="0"/>
          </a:p>
        </p:txBody>
      </p:sp>
      <p:sp>
        <p:nvSpPr>
          <p:cNvPr id="3" name="Content Placeholder 2"/>
          <p:cNvSpPr>
            <a:spLocks noGrp="1"/>
          </p:cNvSpPr>
          <p:nvPr>
            <p:ph idx="1"/>
          </p:nvPr>
        </p:nvSpPr>
        <p:spPr>
          <a:xfrm>
            <a:off x="0" y="908720"/>
            <a:ext cx="9144000" cy="4608512"/>
          </a:xfrm>
        </p:spPr>
        <p:txBody>
          <a:bodyPr/>
          <a:lstStyle/>
          <a:p>
            <a:pPr algn="just"/>
            <a:r>
              <a:rPr lang="en-GB" dirty="0">
                <a:cs typeface="Times New Roman" panose="02020603050405020304" pitchFamily="18" charset="0"/>
              </a:rPr>
              <a:t>Tourism in Malawi still faces many challenges like poaching, poor infrastructure, poor skills and the need to develop more tourism products besides wild life. The government and private sector have a lot of work to do in fixing these issues. In order to create an enabling environment, government need to remove barriers that make our destinations less competitive compared to neighbouring countries.</a:t>
            </a:r>
          </a:p>
          <a:p>
            <a:pPr algn="just"/>
            <a:r>
              <a:rPr lang="en-GB" dirty="0">
                <a:cs typeface="Times New Roman" panose="02020603050405020304" pitchFamily="18" charset="0"/>
              </a:rPr>
              <a:t>There is also a deep need for those in the industry to educate themselves more about tourism. It is a very broad industry and there is still a lot of room for us to exploit. Things like culinary tourism, farm stays, medical tourism, sports tourism, educational tourism are still below the radar of our tourism establishment  and yet their potential is so huge.</a:t>
            </a:r>
          </a:p>
          <a:p>
            <a:pPr algn="just"/>
            <a:endParaRPr lang="en-GB" dirty="0">
              <a:latin typeface="Times New Roman" panose="02020603050405020304" pitchFamily="18" charset="0"/>
              <a:cs typeface="Times New Roman" panose="02020603050405020304" pitchFamily="18" charset="0"/>
            </a:endParaRPr>
          </a:p>
          <a:p>
            <a:pPr algn="just"/>
            <a:endParaRPr lang="en-GB" dirty="0">
              <a:latin typeface="Times New Roman" panose="02020603050405020304" pitchFamily="18" charset="0"/>
              <a:cs typeface="Times New Roman" panose="02020603050405020304" pitchFamily="18" charset="0"/>
            </a:endParaRPr>
          </a:p>
        </p:txBody>
      </p:sp>
      <p:sp>
        <p:nvSpPr>
          <p:cNvPr id="4" name="Rectangle 3"/>
          <p:cNvSpPr/>
          <p:nvPr/>
        </p:nvSpPr>
        <p:spPr>
          <a:xfrm>
            <a:off x="0" y="0"/>
            <a:ext cx="9144000" cy="908719"/>
          </a:xfrm>
          <a:prstGeom prst="rect">
            <a:avLst/>
          </a:prstGeom>
          <a:solidFill>
            <a:srgbClr val="336600"/>
          </a:solidFill>
          <a:ln w="25400" cap="flat" cmpd="sng" algn="ctr">
            <a:noFill/>
            <a:prstDash val="solid"/>
          </a:ln>
          <a:effectLst/>
        </p:spPr>
        <p:txBody>
          <a:bodyPr rtlCol="0" anchor="ctr"/>
          <a:lstStyle/>
          <a:p>
            <a:pPr>
              <a:lnSpc>
                <a:spcPct val="150000"/>
              </a:lnSpc>
              <a:spcAft>
                <a:spcPts val="1000"/>
              </a:spcAft>
            </a:pPr>
            <a:r>
              <a:rPr lang="en-GB" sz="3200" dirty="0">
                <a:solidFill>
                  <a:schemeClr val="bg1"/>
                </a:solidFill>
                <a:latin typeface="Arial" panose="020B0604020202020204" pitchFamily="34" charset="0"/>
                <a:ea typeface="Calibri"/>
                <a:cs typeface="Arial" panose="020B0604020202020204" pitchFamily="34" charset="0"/>
              </a:rPr>
              <a:t>          Conclusion-A lot more work to be done </a:t>
            </a:r>
            <a:endParaRPr kumimoji="0" lang="en-US" sz="3200" b="0" i="0" u="none" strike="noStrike" kern="0" cap="none" spc="0" normalizeH="0" baseline="0" noProof="0" dirty="0">
              <a:ln>
                <a:noFill/>
              </a:ln>
              <a:solidFill>
                <a:schemeClr val="bg1"/>
              </a:solidFill>
              <a:effectLst/>
              <a:uLnTx/>
              <a:uFillTx/>
              <a:latin typeface="Arial" panose="020B0604020202020204" pitchFamily="34" charset="0"/>
              <a:cs typeface="Arial" panose="020B0604020202020204" pitchFamily="34" charset="0"/>
            </a:endParaRPr>
          </a:p>
        </p:txBody>
      </p:sp>
      <p:pic>
        <p:nvPicPr>
          <p:cNvPr id="5"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54652" y="73932"/>
            <a:ext cx="809836" cy="834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07" y="5805264"/>
            <a:ext cx="2699792" cy="1052736"/>
          </a:xfrm>
          <a:prstGeom prst="rect">
            <a:avLst/>
          </a:prstGeom>
        </p:spPr>
      </p:pic>
      <p:pic>
        <p:nvPicPr>
          <p:cNvPr id="7" name="Picture 5" descr="Picture1"/>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2699792" y="5805264"/>
            <a:ext cx="3456385" cy="1052736"/>
          </a:xfrm>
          <a:prstGeom prst="rect">
            <a:avLst/>
          </a:prstGeom>
          <a:noFill/>
          <a:ln w="28575">
            <a:noFill/>
            <a:miter lim="800000"/>
            <a:headEnd/>
            <a:tailEnd/>
          </a:ln>
        </p:spPr>
      </p:pic>
      <p:pic>
        <p:nvPicPr>
          <p:cNvPr id="8" name="Picture 8" descr="G:\photos of activities\game drive x5\Majete game drive .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156177" y="5805264"/>
            <a:ext cx="2928524" cy="10527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16401651"/>
      </p:ext>
    </p:extLst>
  </p:cSld>
  <p:clrMapOvr>
    <a:masterClrMapping/>
  </p:clrMapOvr>
  <mc:AlternateContent xmlns:mc="http://schemas.openxmlformats.org/markup-compatibility/2006" xmlns:p14="http://schemas.microsoft.com/office/powerpoint/2010/main">
    <mc:Choice Requires="p14">
      <p:transition>
        <p14:warp dir="in"/>
      </p:transition>
    </mc:Choice>
    <mc:Fallback xmlns="">
      <p:transition>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D4087D6-6149-4BBF-BCB4-6D6EADF3DECA}" type="slidenum">
              <a:rPr lang="en-ZA" smtClean="0"/>
              <a:pPr/>
              <a:t>23</a:t>
            </a:fld>
            <a:endParaRPr lang="en-ZA"/>
          </a:p>
        </p:txBody>
      </p:sp>
      <p:pic>
        <p:nvPicPr>
          <p:cNvPr id="3" name="Picture 4" descr="20080206_8780"/>
          <p:cNvPicPr>
            <a:picLocks noChangeAspect="1" noChangeArrowheads="1"/>
          </p:cNvPicPr>
          <p:nvPr/>
        </p:nvPicPr>
        <p:blipFill>
          <a:blip r:embed="rId2" cstate="email"/>
          <a:srcRect/>
          <a:stretch>
            <a:fillRect/>
          </a:stretch>
        </p:blipFill>
        <p:spPr bwMode="auto">
          <a:xfrm>
            <a:off x="1" y="1122338"/>
            <a:ext cx="9144000" cy="6114739"/>
          </a:xfrm>
          <a:prstGeom prst="rect">
            <a:avLst/>
          </a:prstGeom>
          <a:ln w="38100" cap="sq">
            <a:noFill/>
            <a:prstDash val="solid"/>
            <a:miter lim="800000"/>
          </a:ln>
          <a:effectLst>
            <a:outerShdw blurRad="50800" dist="38100" dir="2700000" algn="tl" rotWithShape="0">
              <a:srgbClr val="000000">
                <a:alpha val="43000"/>
              </a:srgbClr>
            </a:outerShdw>
          </a:effectLst>
        </p:spPr>
      </p:pic>
      <p:sp>
        <p:nvSpPr>
          <p:cNvPr id="4" name="Rectangle 3"/>
          <p:cNvSpPr/>
          <p:nvPr/>
        </p:nvSpPr>
        <p:spPr>
          <a:xfrm>
            <a:off x="1" y="-38365"/>
            <a:ext cx="9144000" cy="1131357"/>
          </a:xfrm>
          <a:prstGeom prst="rect">
            <a:avLst/>
          </a:prstGeom>
          <a:solidFill>
            <a:srgbClr val="33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latin typeface="Arial" panose="020B0604020202020204" pitchFamily="34" charset="0"/>
                <a:cs typeface="Arial" panose="020B0604020202020204" pitchFamily="34" charset="0"/>
              </a:rPr>
              <a:t>Thank You for Your Attention </a:t>
            </a:r>
          </a:p>
          <a:p>
            <a:pPr algn="ctr"/>
            <a:r>
              <a:rPr lang="en-US" sz="3200" dirty="0" err="1">
                <a:latin typeface="Arial" panose="020B0604020202020204" pitchFamily="34" charset="0"/>
                <a:cs typeface="Arial" panose="020B0604020202020204" pitchFamily="34" charset="0"/>
              </a:rPr>
              <a:t>Zikomo</a:t>
            </a:r>
            <a:r>
              <a:rPr lang="en-US" sz="3200" dirty="0">
                <a:latin typeface="Arial" panose="020B0604020202020204" pitchFamily="34" charset="0"/>
                <a:cs typeface="Arial" panose="020B0604020202020204" pitchFamily="34" charset="0"/>
              </a:rPr>
              <a:t>!</a:t>
            </a:r>
          </a:p>
        </p:txBody>
      </p:sp>
      <p:pic>
        <p:nvPicPr>
          <p:cNvPr id="5" name="Picture 4" descr="AP-on-dk-b_g.gif"/>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794104" y="0"/>
            <a:ext cx="1098376" cy="1092992"/>
          </a:xfrm>
          <a:prstGeom prst="rect">
            <a:avLst/>
          </a:prstGeom>
        </p:spPr>
      </p:pic>
    </p:spTree>
  </p:cSld>
  <p:clrMapOvr>
    <a:masterClrMapping/>
  </p:clrMapOvr>
  <mc:AlternateContent xmlns:mc="http://schemas.openxmlformats.org/markup-compatibility/2006" xmlns:p14="http://schemas.microsoft.com/office/powerpoint/2010/main">
    <mc:Choice Requires="p14">
      <p:transition>
        <p14:warp dir="in"/>
      </p:transition>
    </mc:Choice>
    <mc:Fallback xmlns="">
      <p:transition>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0" y="1382653"/>
            <a:ext cx="8937452" cy="1080000"/>
            <a:chOff x="-14770" y="1287131"/>
            <a:chExt cx="9158770" cy="1080000"/>
          </a:xfrm>
        </p:grpSpPr>
        <p:sp>
          <p:nvSpPr>
            <p:cNvPr id="10" name="Rectangle 4"/>
            <p:cNvSpPr>
              <a:spLocks noChangeArrowheads="1"/>
            </p:cNvSpPr>
            <p:nvPr/>
          </p:nvSpPr>
          <p:spPr bwMode="auto">
            <a:xfrm rot="10800000">
              <a:off x="-14770" y="1527481"/>
              <a:ext cx="9158770" cy="610593"/>
            </a:xfrm>
            <a:prstGeom prst="rect">
              <a:avLst/>
            </a:prstGeom>
            <a:gradFill flip="none" rotWithShape="1">
              <a:gsLst>
                <a:gs pos="0">
                  <a:srgbClr val="314C14">
                    <a:lumMod val="88000"/>
                    <a:lumOff val="12000"/>
                  </a:srgbClr>
                </a:gs>
                <a:gs pos="100000">
                  <a:srgbClr val="C2E49C"/>
                </a:gs>
              </a:gsLst>
              <a:path path="circle">
                <a:fillToRect l="100000" t="100000"/>
              </a:path>
              <a:tileRect r="-100000" b="-100000"/>
            </a:gradFill>
            <a:ln w="9525" algn="in">
              <a:noFill/>
              <a:miter lim="800000"/>
              <a:headEnd/>
              <a:tailEnd/>
            </a:ln>
            <a:effectLst/>
            <a:extLst/>
          </p:spPr>
          <p:txBody>
            <a:bodyPr vert="horz" wrap="square" lIns="36576" tIns="36576" rIns="36576" bIns="36576" numCol="1" anchor="t" anchorCtr="0" compatLnSpc="1">
              <a:prstTxWarp prst="textNoShape">
                <a:avLst/>
              </a:prstTxWarp>
            </a:bodyPr>
            <a:lstStyle/>
            <a:p>
              <a:pPr algn="ctr" fontAlgn="base">
                <a:spcBef>
                  <a:spcPct val="0"/>
                </a:spcBef>
                <a:spcAft>
                  <a:spcPct val="0"/>
                </a:spcAft>
              </a:pPr>
              <a:endParaRPr lang="en-GB" dirty="0">
                <a:solidFill>
                  <a:srgbClr val="000000"/>
                </a:solidFill>
              </a:endParaRPr>
            </a:p>
          </p:txBody>
        </p:sp>
        <p:pic>
          <p:nvPicPr>
            <p:cNvPr id="307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1450" y="1287131"/>
              <a:ext cx="1048696" cy="108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8" name="Picture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32383" y="1287131"/>
              <a:ext cx="1096272" cy="108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2567203" y="1349168"/>
              <a:ext cx="5849436" cy="938719"/>
            </a:xfrm>
            <a:prstGeom prst="rect">
              <a:avLst/>
            </a:prstGeom>
            <a:noFill/>
          </p:spPr>
          <p:txBody>
            <a:bodyPr wrap="square" rtlCol="0">
              <a:spAutoFit/>
            </a:bodyPr>
            <a:lstStyle/>
            <a:p>
              <a:pPr fontAlgn="base">
                <a:spcBef>
                  <a:spcPct val="0"/>
                </a:spcBef>
                <a:spcAft>
                  <a:spcPct val="0"/>
                </a:spcAft>
              </a:pPr>
              <a:endParaRPr lang="en-ZA" b="1" dirty="0">
                <a:solidFill>
                  <a:srgbClr val="FFFFFF"/>
                </a:solidFill>
              </a:endParaRPr>
            </a:p>
            <a:p>
              <a:pPr fontAlgn="base">
                <a:spcBef>
                  <a:spcPct val="0"/>
                </a:spcBef>
                <a:spcAft>
                  <a:spcPct val="0"/>
                </a:spcAft>
              </a:pPr>
              <a:r>
                <a:rPr lang="en-ZA" b="1" dirty="0">
                  <a:solidFill>
                    <a:srgbClr val="FFFFFF"/>
                  </a:solidFill>
                </a:rPr>
                <a:t>HIGH VALUE COMMODITIES</a:t>
              </a:r>
            </a:p>
            <a:p>
              <a:pPr fontAlgn="base">
                <a:spcBef>
                  <a:spcPct val="0"/>
                </a:spcBef>
                <a:spcAft>
                  <a:spcPct val="0"/>
                </a:spcAft>
              </a:pPr>
              <a:r>
                <a:rPr lang="en-ZA" sz="1400" b="1" dirty="0">
                  <a:solidFill>
                    <a:srgbClr val="FFFFFF"/>
                  </a:solidFill>
                </a:rPr>
                <a:t>(Timber, Ivory, Rhino Horn)</a:t>
              </a:r>
            </a:p>
            <a:p>
              <a:pPr fontAlgn="base">
                <a:spcBef>
                  <a:spcPct val="0"/>
                </a:spcBef>
                <a:spcAft>
                  <a:spcPct val="0"/>
                </a:spcAft>
              </a:pPr>
              <a:endParaRPr lang="en-ZA" sz="500" b="1" dirty="0">
                <a:solidFill>
                  <a:srgbClr val="FFFFFF"/>
                </a:solidFill>
              </a:endParaRPr>
            </a:p>
          </p:txBody>
        </p:sp>
      </p:grpSp>
      <p:grpSp>
        <p:nvGrpSpPr>
          <p:cNvPr id="11" name="Group 10"/>
          <p:cNvGrpSpPr/>
          <p:nvPr/>
        </p:nvGrpSpPr>
        <p:grpSpPr>
          <a:xfrm>
            <a:off x="1" y="2671109"/>
            <a:ext cx="9158770" cy="1080000"/>
            <a:chOff x="1" y="2713987"/>
            <a:chExt cx="9158770" cy="1080000"/>
          </a:xfrm>
        </p:grpSpPr>
        <p:sp>
          <p:nvSpPr>
            <p:cNvPr id="14" name="Rectangle 4"/>
            <p:cNvSpPr>
              <a:spLocks noChangeArrowheads="1"/>
            </p:cNvSpPr>
            <p:nvPr/>
          </p:nvSpPr>
          <p:spPr bwMode="auto">
            <a:xfrm rot="10800000">
              <a:off x="1" y="2916940"/>
              <a:ext cx="9158770" cy="610593"/>
            </a:xfrm>
            <a:prstGeom prst="rect">
              <a:avLst/>
            </a:prstGeom>
            <a:gradFill flip="none" rotWithShape="1">
              <a:gsLst>
                <a:gs pos="0">
                  <a:srgbClr val="314C14">
                    <a:lumMod val="88000"/>
                    <a:lumOff val="12000"/>
                  </a:srgbClr>
                </a:gs>
                <a:gs pos="100000">
                  <a:srgbClr val="C2E49C"/>
                </a:gs>
              </a:gsLst>
              <a:path path="circle">
                <a:fillToRect l="100000" t="100000"/>
              </a:path>
              <a:tileRect r="-100000" b="-100000"/>
            </a:gradFill>
            <a:ln w="9525" algn="in">
              <a:noFill/>
              <a:miter lim="800000"/>
              <a:headEnd/>
              <a:tailEnd/>
            </a:ln>
            <a:effectLst/>
            <a:extLst/>
          </p:spPr>
          <p:txBody>
            <a:bodyPr vert="horz" wrap="square" lIns="36576" tIns="36576" rIns="36576" bIns="36576" numCol="1" anchor="t" anchorCtr="0" compatLnSpc="1">
              <a:prstTxWarp prst="textNoShape">
                <a:avLst/>
              </a:prstTxWarp>
            </a:bodyPr>
            <a:lstStyle/>
            <a:p>
              <a:pPr algn="ctr" fontAlgn="base">
                <a:spcBef>
                  <a:spcPct val="0"/>
                </a:spcBef>
                <a:spcAft>
                  <a:spcPct val="0"/>
                </a:spcAft>
              </a:pPr>
              <a:endParaRPr lang="en-GB" dirty="0">
                <a:solidFill>
                  <a:srgbClr val="000000"/>
                </a:solidFill>
              </a:endParaRPr>
            </a:p>
          </p:txBody>
        </p:sp>
        <p:sp>
          <p:nvSpPr>
            <p:cNvPr id="15" name="TextBox 14"/>
            <p:cNvSpPr txBox="1"/>
            <p:nvPr/>
          </p:nvSpPr>
          <p:spPr>
            <a:xfrm>
              <a:off x="2567203" y="2911229"/>
              <a:ext cx="5849436" cy="661720"/>
            </a:xfrm>
            <a:prstGeom prst="rect">
              <a:avLst/>
            </a:prstGeom>
            <a:noFill/>
          </p:spPr>
          <p:txBody>
            <a:bodyPr wrap="square" rtlCol="0">
              <a:spAutoFit/>
            </a:bodyPr>
            <a:lstStyle/>
            <a:p>
              <a:pPr fontAlgn="base">
                <a:spcBef>
                  <a:spcPct val="0"/>
                </a:spcBef>
                <a:spcAft>
                  <a:spcPct val="0"/>
                </a:spcAft>
              </a:pPr>
              <a:r>
                <a:rPr lang="en-ZA" b="1" dirty="0">
                  <a:solidFill>
                    <a:srgbClr val="FFFFFF"/>
                  </a:solidFill>
                </a:rPr>
                <a:t>ENERGY</a:t>
              </a:r>
            </a:p>
            <a:p>
              <a:pPr fontAlgn="base">
                <a:spcBef>
                  <a:spcPct val="0"/>
                </a:spcBef>
                <a:spcAft>
                  <a:spcPct val="0"/>
                </a:spcAft>
              </a:pPr>
              <a:r>
                <a:rPr lang="en-ZA" sz="1400" b="1" dirty="0">
                  <a:solidFill>
                    <a:srgbClr val="FFFFFF"/>
                  </a:solidFill>
                </a:rPr>
                <a:t>(Charcoal, Firewood) </a:t>
              </a:r>
            </a:p>
            <a:p>
              <a:pPr fontAlgn="base">
                <a:spcBef>
                  <a:spcPct val="0"/>
                </a:spcBef>
                <a:spcAft>
                  <a:spcPct val="0"/>
                </a:spcAft>
              </a:pPr>
              <a:endParaRPr lang="en-ZA" sz="500" b="1" dirty="0">
                <a:solidFill>
                  <a:srgbClr val="FFFFFF"/>
                </a:solidFill>
              </a:endParaRPr>
            </a:p>
          </p:txBody>
        </p:sp>
        <p:pic>
          <p:nvPicPr>
            <p:cNvPr id="3079"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9828" y="2713987"/>
              <a:ext cx="1071940" cy="108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80"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32291" y="2713987"/>
              <a:ext cx="1096364" cy="108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13" name="Group 12"/>
          <p:cNvGrpSpPr/>
          <p:nvPr/>
        </p:nvGrpSpPr>
        <p:grpSpPr>
          <a:xfrm>
            <a:off x="-14771" y="3935342"/>
            <a:ext cx="9158770" cy="1080000"/>
            <a:chOff x="-14771" y="3812568"/>
            <a:chExt cx="9158770" cy="1080000"/>
          </a:xfrm>
        </p:grpSpPr>
        <p:sp>
          <p:nvSpPr>
            <p:cNvPr id="16" name="Rectangle 4"/>
            <p:cNvSpPr>
              <a:spLocks noChangeArrowheads="1"/>
            </p:cNvSpPr>
            <p:nvPr/>
          </p:nvSpPr>
          <p:spPr bwMode="auto">
            <a:xfrm rot="10800000">
              <a:off x="-14771" y="4015521"/>
              <a:ext cx="9158770" cy="610593"/>
            </a:xfrm>
            <a:prstGeom prst="rect">
              <a:avLst/>
            </a:prstGeom>
            <a:gradFill flip="none" rotWithShape="1">
              <a:gsLst>
                <a:gs pos="0">
                  <a:srgbClr val="314C14">
                    <a:lumMod val="88000"/>
                    <a:lumOff val="12000"/>
                  </a:srgbClr>
                </a:gs>
                <a:gs pos="100000">
                  <a:srgbClr val="C2E49C"/>
                </a:gs>
              </a:gsLst>
              <a:path path="circle">
                <a:fillToRect l="100000" t="100000"/>
              </a:path>
              <a:tileRect r="-100000" b="-100000"/>
            </a:gradFill>
            <a:ln w="9525" algn="in">
              <a:noFill/>
              <a:miter lim="800000"/>
              <a:headEnd/>
              <a:tailEnd/>
            </a:ln>
            <a:effectLst/>
            <a:extLst/>
          </p:spPr>
          <p:txBody>
            <a:bodyPr vert="horz" wrap="square" lIns="36576" tIns="36576" rIns="36576" bIns="36576" numCol="1" anchor="t" anchorCtr="0" compatLnSpc="1">
              <a:prstTxWarp prst="textNoShape">
                <a:avLst/>
              </a:prstTxWarp>
            </a:bodyPr>
            <a:lstStyle/>
            <a:p>
              <a:pPr algn="ctr" fontAlgn="base">
                <a:spcBef>
                  <a:spcPct val="0"/>
                </a:spcBef>
                <a:spcAft>
                  <a:spcPct val="0"/>
                </a:spcAft>
              </a:pPr>
              <a:endParaRPr lang="en-GB" dirty="0">
                <a:solidFill>
                  <a:srgbClr val="000000"/>
                </a:solidFill>
              </a:endParaRPr>
            </a:p>
          </p:txBody>
        </p:sp>
        <p:sp>
          <p:nvSpPr>
            <p:cNvPr id="17" name="TextBox 16"/>
            <p:cNvSpPr txBox="1"/>
            <p:nvPr/>
          </p:nvSpPr>
          <p:spPr>
            <a:xfrm>
              <a:off x="2567203" y="4028745"/>
              <a:ext cx="5849436" cy="661720"/>
            </a:xfrm>
            <a:prstGeom prst="rect">
              <a:avLst/>
            </a:prstGeom>
            <a:noFill/>
          </p:spPr>
          <p:txBody>
            <a:bodyPr wrap="square" rtlCol="0">
              <a:spAutoFit/>
            </a:bodyPr>
            <a:lstStyle/>
            <a:p>
              <a:pPr fontAlgn="base">
                <a:spcBef>
                  <a:spcPct val="0"/>
                </a:spcBef>
                <a:spcAft>
                  <a:spcPct val="0"/>
                </a:spcAft>
              </a:pPr>
              <a:r>
                <a:rPr lang="en-ZA" b="1" dirty="0">
                  <a:solidFill>
                    <a:srgbClr val="FFFFFF"/>
                  </a:solidFill>
                </a:rPr>
                <a:t>PROTEIN</a:t>
              </a:r>
            </a:p>
            <a:p>
              <a:pPr fontAlgn="base">
                <a:spcBef>
                  <a:spcPct val="0"/>
                </a:spcBef>
                <a:spcAft>
                  <a:spcPct val="0"/>
                </a:spcAft>
              </a:pPr>
              <a:r>
                <a:rPr lang="en-ZA" sz="1400" b="1" dirty="0">
                  <a:solidFill>
                    <a:srgbClr val="FFFFFF"/>
                  </a:solidFill>
                </a:rPr>
                <a:t>(Bush meat and Fish)</a:t>
              </a:r>
            </a:p>
            <a:p>
              <a:pPr fontAlgn="base">
                <a:spcBef>
                  <a:spcPct val="0"/>
                </a:spcBef>
                <a:spcAft>
                  <a:spcPct val="0"/>
                </a:spcAft>
              </a:pPr>
              <a:endParaRPr lang="en-ZA" sz="500" b="1" dirty="0">
                <a:solidFill>
                  <a:srgbClr val="FFFFFF"/>
                </a:solidFill>
              </a:endParaRPr>
            </a:p>
          </p:txBody>
        </p:sp>
        <p:pic>
          <p:nvPicPr>
            <p:cNvPr id="3081" name="Picture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5768" y="3812568"/>
              <a:ext cx="1056000" cy="108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83" name="Picture 1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32291" y="3812568"/>
              <a:ext cx="1071940" cy="108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5" name="Group 4"/>
          <p:cNvGrpSpPr/>
          <p:nvPr/>
        </p:nvGrpSpPr>
        <p:grpSpPr>
          <a:xfrm>
            <a:off x="1" y="5116991"/>
            <a:ext cx="9375235" cy="1096119"/>
            <a:chOff x="1" y="4965002"/>
            <a:chExt cx="9375235" cy="1096119"/>
          </a:xfrm>
        </p:grpSpPr>
        <p:sp>
          <p:nvSpPr>
            <p:cNvPr id="19" name="Rectangle 4"/>
            <p:cNvSpPr>
              <a:spLocks noChangeArrowheads="1"/>
            </p:cNvSpPr>
            <p:nvPr/>
          </p:nvSpPr>
          <p:spPr bwMode="auto">
            <a:xfrm rot="10800000">
              <a:off x="1" y="5152080"/>
              <a:ext cx="9158770" cy="610593"/>
            </a:xfrm>
            <a:prstGeom prst="rect">
              <a:avLst/>
            </a:prstGeom>
            <a:gradFill flip="none" rotWithShape="1">
              <a:gsLst>
                <a:gs pos="0">
                  <a:srgbClr val="314C14">
                    <a:lumMod val="88000"/>
                    <a:lumOff val="12000"/>
                  </a:srgbClr>
                </a:gs>
                <a:gs pos="100000">
                  <a:srgbClr val="C2E49C"/>
                </a:gs>
              </a:gsLst>
              <a:path path="circle">
                <a:fillToRect l="100000" t="100000"/>
              </a:path>
              <a:tileRect r="-100000" b="-100000"/>
            </a:gradFill>
            <a:ln w="9525" algn="in">
              <a:noFill/>
              <a:miter lim="800000"/>
              <a:headEnd/>
              <a:tailEnd/>
            </a:ln>
            <a:effectLst/>
            <a:extLst/>
          </p:spPr>
          <p:txBody>
            <a:bodyPr vert="horz" wrap="square" lIns="36576" tIns="36576" rIns="36576" bIns="36576" numCol="1" anchor="t" anchorCtr="0" compatLnSpc="1">
              <a:prstTxWarp prst="textNoShape">
                <a:avLst/>
              </a:prstTxWarp>
            </a:bodyPr>
            <a:lstStyle/>
            <a:p>
              <a:pPr algn="ctr" fontAlgn="base">
                <a:spcBef>
                  <a:spcPct val="0"/>
                </a:spcBef>
                <a:spcAft>
                  <a:spcPct val="0"/>
                </a:spcAft>
              </a:pPr>
              <a:endParaRPr lang="en-GB">
                <a:solidFill>
                  <a:srgbClr val="000000"/>
                </a:solidFill>
              </a:endParaRPr>
            </a:p>
          </p:txBody>
        </p:sp>
        <p:sp>
          <p:nvSpPr>
            <p:cNvPr id="20" name="TextBox 19"/>
            <p:cNvSpPr txBox="1"/>
            <p:nvPr/>
          </p:nvSpPr>
          <p:spPr>
            <a:xfrm>
              <a:off x="2567203" y="5163414"/>
              <a:ext cx="6808033" cy="646331"/>
            </a:xfrm>
            <a:prstGeom prst="rect">
              <a:avLst/>
            </a:prstGeom>
            <a:noFill/>
          </p:spPr>
          <p:txBody>
            <a:bodyPr wrap="square" rtlCol="0">
              <a:spAutoFit/>
            </a:bodyPr>
            <a:lstStyle/>
            <a:p>
              <a:pPr fontAlgn="base">
                <a:spcBef>
                  <a:spcPct val="0"/>
                </a:spcBef>
                <a:spcAft>
                  <a:spcPct val="0"/>
                </a:spcAft>
              </a:pPr>
              <a:r>
                <a:rPr lang="en-ZA" b="1" dirty="0">
                  <a:solidFill>
                    <a:srgbClr val="FFFFFF"/>
                  </a:solidFill>
                </a:rPr>
                <a:t>ALTERNATIVE LAND USE</a:t>
              </a:r>
            </a:p>
            <a:p>
              <a:pPr fontAlgn="base">
                <a:spcBef>
                  <a:spcPct val="0"/>
                </a:spcBef>
                <a:spcAft>
                  <a:spcPct val="0"/>
                </a:spcAft>
              </a:pPr>
              <a:r>
                <a:rPr lang="en-ZA" sz="1300" b="1" dirty="0">
                  <a:solidFill>
                    <a:srgbClr val="FFFFFF"/>
                  </a:solidFill>
                </a:rPr>
                <a:t>(Commercial &amp; Subsistence Farming, Roads, Artisanal Mining, Mining)</a:t>
              </a:r>
            </a:p>
            <a:p>
              <a:pPr fontAlgn="base">
                <a:spcBef>
                  <a:spcPct val="0"/>
                </a:spcBef>
                <a:spcAft>
                  <a:spcPct val="0"/>
                </a:spcAft>
              </a:pPr>
              <a:endParaRPr lang="en-ZA" sz="500" b="1" dirty="0">
                <a:solidFill>
                  <a:srgbClr val="FFFFFF"/>
                </a:solidFill>
              </a:endParaRPr>
            </a:p>
          </p:txBody>
        </p:sp>
        <p:pic>
          <p:nvPicPr>
            <p:cNvPr id="3084" name="Picture 1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24231" y="4965002"/>
              <a:ext cx="1080000" cy="10961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86" name="Picture 14" descr="Boundry image"/>
            <p:cNvPicPr>
              <a:picLocks noChangeAspect="1" noChangeArrowheads="1"/>
            </p:cNvPicPr>
            <p:nvPr/>
          </p:nvPicPr>
          <p:blipFill>
            <a:blip r:embed="rId9" cstate="print">
              <a:extLst>
                <a:ext uri="{28A0092B-C50C-407E-A947-70E740481C1C}">
                  <a14:useLocalDpi xmlns:a14="http://schemas.microsoft.com/office/drawing/2010/main" val="0"/>
                </a:ext>
              </a:extLst>
            </a:blip>
            <a:srcRect l="40578" t="41383" r="45197" b="38881"/>
            <a:stretch>
              <a:fillRect/>
            </a:stretch>
          </p:blipFill>
          <p:spPr bwMode="auto">
            <a:xfrm>
              <a:off x="205768" y="4972096"/>
              <a:ext cx="1047750" cy="1089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pic>
      </p:grpSp>
      <p:sp>
        <p:nvSpPr>
          <p:cNvPr id="28" name="Rectangle 43"/>
          <p:cNvSpPr>
            <a:spLocks noChangeArrowheads="1"/>
          </p:cNvSpPr>
          <p:nvPr/>
        </p:nvSpPr>
        <p:spPr bwMode="auto">
          <a:xfrm>
            <a:off x="1" y="256595"/>
            <a:ext cx="188459" cy="340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3286" tIns="46643" rIns="93286" bIns="46643" anchor="ctr">
            <a:spAutoFit/>
          </a:bodyPr>
          <a:lstStyle>
            <a:lvl1pPr eaLnBrk="0" hangingPunct="0">
              <a:defRPr sz="1600">
                <a:solidFill>
                  <a:schemeClr val="tx1"/>
                </a:solidFill>
                <a:latin typeface="Arial" pitchFamily="34" charset="0"/>
                <a:cs typeface="Arial" pitchFamily="34" charset="0"/>
              </a:defRPr>
            </a:lvl1pPr>
            <a:lvl2pPr marL="742950" indent="-285750" eaLnBrk="0" hangingPunct="0">
              <a:defRPr sz="1600">
                <a:solidFill>
                  <a:schemeClr val="tx1"/>
                </a:solidFill>
                <a:latin typeface="Arial" pitchFamily="34" charset="0"/>
                <a:cs typeface="Arial" pitchFamily="34" charset="0"/>
              </a:defRPr>
            </a:lvl2pPr>
            <a:lvl3pPr marL="1143000" indent="-228600" eaLnBrk="0" hangingPunct="0">
              <a:defRPr sz="1600">
                <a:solidFill>
                  <a:schemeClr val="tx1"/>
                </a:solidFill>
                <a:latin typeface="Arial" pitchFamily="34" charset="0"/>
                <a:cs typeface="Arial" pitchFamily="34" charset="0"/>
              </a:defRPr>
            </a:lvl3pPr>
            <a:lvl4pPr marL="1600200" indent="-228600" eaLnBrk="0" hangingPunct="0">
              <a:defRPr sz="1600">
                <a:solidFill>
                  <a:schemeClr val="tx1"/>
                </a:solidFill>
                <a:latin typeface="Arial" pitchFamily="34" charset="0"/>
                <a:cs typeface="Arial" pitchFamily="34" charset="0"/>
              </a:defRPr>
            </a:lvl4pPr>
            <a:lvl5pPr marL="2057400" indent="-228600" eaLnBrk="0" hangingPunct="0">
              <a:defRPr sz="16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cs typeface="Arial" pitchFamily="34" charset="0"/>
              </a:defRPr>
            </a:lvl9pPr>
          </a:lstStyle>
          <a:p>
            <a:pPr eaLnBrk="1" fontAlgn="base" hangingPunct="1">
              <a:spcBef>
                <a:spcPct val="0"/>
              </a:spcBef>
              <a:spcAft>
                <a:spcPct val="0"/>
              </a:spcAft>
            </a:pPr>
            <a:endParaRPr lang="en-US" altLang="en-US">
              <a:solidFill>
                <a:srgbClr val="000000"/>
              </a:solidFill>
              <a:latin typeface="Times New Roman" pitchFamily="18" charset="0"/>
              <a:cs typeface="Times New Roman" pitchFamily="18" charset="0"/>
            </a:endParaRPr>
          </a:p>
        </p:txBody>
      </p:sp>
      <p:pic>
        <p:nvPicPr>
          <p:cNvPr id="36" name="Picture 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982580" y="132446"/>
            <a:ext cx="981075" cy="993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4" name="Rectangle 2"/>
          <p:cNvSpPr>
            <a:spLocks noGrp="1" noChangeArrowheads="1"/>
          </p:cNvSpPr>
          <p:nvPr>
            <p:ph type="title"/>
          </p:nvPr>
        </p:nvSpPr>
        <p:spPr>
          <a:xfrm>
            <a:off x="0" y="0"/>
            <a:ext cx="7982580" cy="1307917"/>
          </a:xfrm>
          <a:solidFill>
            <a:srgbClr val="336600"/>
          </a:solidFill>
        </p:spPr>
        <p:txBody>
          <a:bodyPr/>
          <a:lstStyle/>
          <a:p>
            <a:r>
              <a:rPr lang="en-US" sz="3200" dirty="0">
                <a:solidFill>
                  <a:schemeClr val="bg1"/>
                </a:solidFill>
              </a:rPr>
              <a:t>The conservation crisis:  human demands for …</a:t>
            </a:r>
            <a:endParaRPr lang="nl-NL" sz="3200" dirty="0">
              <a:solidFill>
                <a:schemeClr val="bg1"/>
              </a:solidFill>
            </a:endParaRPr>
          </a:p>
        </p:txBody>
      </p:sp>
    </p:spTree>
    <p:extLst>
      <p:ext uri="{BB962C8B-B14F-4D97-AF65-F5344CB8AC3E}">
        <p14:creationId xmlns:p14="http://schemas.microsoft.com/office/powerpoint/2010/main" val="2333855808"/>
      </p:ext>
    </p:extLst>
  </p:cSld>
  <p:clrMapOvr>
    <a:masterClrMapping/>
  </p:clrMapOvr>
  <mc:AlternateContent xmlns:mc="http://schemas.openxmlformats.org/markup-compatibility/2006" xmlns:p14="http://schemas.microsoft.com/office/powerpoint/2010/main">
    <mc:Choice Requires="p14">
      <p:transition>
        <p14:warp dir="in"/>
      </p:transition>
    </mc:Choice>
    <mc:Fallback xmlns="">
      <p:transition>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Slide Number Placeholder 3"/>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429" eaLnBrk="0" hangingPunct="0">
              <a:defRPr sz="1600">
                <a:solidFill>
                  <a:schemeClr val="tx1"/>
                </a:solidFill>
                <a:latin typeface="Arial" pitchFamily="34" charset="0"/>
                <a:cs typeface="Arial" pitchFamily="34" charset="0"/>
              </a:defRPr>
            </a:lvl1pPr>
            <a:lvl2pPr marL="757951" indent="-291520" defTabSz="913429" eaLnBrk="0" hangingPunct="0">
              <a:defRPr sz="1600">
                <a:solidFill>
                  <a:schemeClr val="tx1"/>
                </a:solidFill>
                <a:latin typeface="Arial" pitchFamily="34" charset="0"/>
                <a:cs typeface="Arial" pitchFamily="34" charset="0"/>
              </a:defRPr>
            </a:lvl2pPr>
            <a:lvl3pPr marL="1166079" indent="-233216" defTabSz="913429" eaLnBrk="0" hangingPunct="0">
              <a:defRPr sz="1600">
                <a:solidFill>
                  <a:schemeClr val="tx1"/>
                </a:solidFill>
                <a:latin typeface="Arial" pitchFamily="34" charset="0"/>
                <a:cs typeface="Arial" pitchFamily="34" charset="0"/>
              </a:defRPr>
            </a:lvl3pPr>
            <a:lvl4pPr marL="1632511" indent="-233216" defTabSz="913429" eaLnBrk="0" hangingPunct="0">
              <a:defRPr sz="1600">
                <a:solidFill>
                  <a:schemeClr val="tx1"/>
                </a:solidFill>
                <a:latin typeface="Arial" pitchFamily="34" charset="0"/>
                <a:cs typeface="Arial" pitchFamily="34" charset="0"/>
              </a:defRPr>
            </a:lvl4pPr>
            <a:lvl5pPr marL="2098943" indent="-233216" defTabSz="913429" eaLnBrk="0" hangingPunct="0">
              <a:defRPr sz="1600">
                <a:solidFill>
                  <a:schemeClr val="tx1"/>
                </a:solidFill>
                <a:latin typeface="Arial" pitchFamily="34" charset="0"/>
                <a:cs typeface="Arial" pitchFamily="34" charset="0"/>
              </a:defRPr>
            </a:lvl5pPr>
            <a:lvl6pPr marL="2565374" indent="-233216" defTabSz="913429" eaLnBrk="0" fontAlgn="base" hangingPunct="0">
              <a:spcBef>
                <a:spcPct val="0"/>
              </a:spcBef>
              <a:spcAft>
                <a:spcPct val="0"/>
              </a:spcAft>
              <a:defRPr sz="1600">
                <a:solidFill>
                  <a:schemeClr val="tx1"/>
                </a:solidFill>
                <a:latin typeface="Arial" pitchFamily="34" charset="0"/>
                <a:cs typeface="Arial" pitchFamily="34" charset="0"/>
              </a:defRPr>
            </a:lvl6pPr>
            <a:lvl7pPr marL="3031806" indent="-233216" defTabSz="913429" eaLnBrk="0" fontAlgn="base" hangingPunct="0">
              <a:spcBef>
                <a:spcPct val="0"/>
              </a:spcBef>
              <a:spcAft>
                <a:spcPct val="0"/>
              </a:spcAft>
              <a:defRPr sz="1600">
                <a:solidFill>
                  <a:schemeClr val="tx1"/>
                </a:solidFill>
                <a:latin typeface="Arial" pitchFamily="34" charset="0"/>
                <a:cs typeface="Arial" pitchFamily="34" charset="0"/>
              </a:defRPr>
            </a:lvl7pPr>
            <a:lvl8pPr marL="3498238" indent="-233216" defTabSz="913429" eaLnBrk="0" fontAlgn="base" hangingPunct="0">
              <a:spcBef>
                <a:spcPct val="0"/>
              </a:spcBef>
              <a:spcAft>
                <a:spcPct val="0"/>
              </a:spcAft>
              <a:defRPr sz="1600">
                <a:solidFill>
                  <a:schemeClr val="tx1"/>
                </a:solidFill>
                <a:latin typeface="Arial" pitchFamily="34" charset="0"/>
                <a:cs typeface="Arial" pitchFamily="34" charset="0"/>
              </a:defRPr>
            </a:lvl8pPr>
            <a:lvl9pPr marL="3964669" indent="-233216" defTabSz="913429" eaLnBrk="0" fontAlgn="base" hangingPunct="0">
              <a:spcBef>
                <a:spcPct val="0"/>
              </a:spcBef>
              <a:spcAft>
                <a:spcPct val="0"/>
              </a:spcAft>
              <a:defRPr sz="1600">
                <a:solidFill>
                  <a:schemeClr val="tx1"/>
                </a:solidFill>
                <a:latin typeface="Arial" pitchFamily="34" charset="0"/>
                <a:cs typeface="Arial" pitchFamily="34" charset="0"/>
              </a:defRPr>
            </a:lvl9pPr>
          </a:lstStyle>
          <a:p>
            <a:pPr eaLnBrk="1" hangingPunct="1"/>
            <a:fld id="{EEDE62B7-6B59-451A-A011-AF5798AF26FF}" type="slidenum">
              <a:rPr lang="en-GB" altLang="en-US" sz="1200">
                <a:solidFill>
                  <a:srgbClr val="000000"/>
                </a:solidFill>
                <a:latin typeface="Times New Roman" pitchFamily="18" charset="0"/>
                <a:cs typeface="Times New Roman" pitchFamily="18" charset="0"/>
              </a:rPr>
              <a:pPr eaLnBrk="1" hangingPunct="1"/>
              <a:t>4</a:t>
            </a:fld>
            <a:endParaRPr lang="en-GB" altLang="en-US" sz="1200">
              <a:solidFill>
                <a:srgbClr val="000000"/>
              </a:solidFill>
              <a:latin typeface="Times New Roman" pitchFamily="18" charset="0"/>
              <a:cs typeface="Times New Roman" pitchFamily="18" charset="0"/>
            </a:endParaRPr>
          </a:p>
        </p:txBody>
      </p:sp>
      <p:graphicFrame>
        <p:nvGraphicFramePr>
          <p:cNvPr id="6148" name="Rectangle 18" hidden="1"/>
          <p:cNvGraphicFramePr>
            <a:graphicFrameLocks/>
          </p:cNvGraphicFramePr>
          <p:nvPr>
            <p:custDataLst>
              <p:tags r:id="rId2"/>
            </p:custDataLst>
          </p:nvPr>
        </p:nvGraphicFramePr>
        <p:xfrm>
          <a:off x="1" y="0"/>
          <a:ext cx="161984" cy="161974"/>
        </p:xfrm>
        <a:graphic>
          <a:graphicData uri="http://schemas.openxmlformats.org/presentationml/2006/ole">
            <mc:AlternateContent xmlns:mc="http://schemas.openxmlformats.org/markup-compatibility/2006">
              <mc:Choice xmlns:v="urn:schemas-microsoft-com:vml" Requires="v">
                <p:oleObj spid="_x0000_s5171" r:id="rId5" imgW="0" imgH="0" progId="TCLayout.ActiveDocument.1">
                  <p:embed/>
                </p:oleObj>
              </mc:Choice>
              <mc:Fallback>
                <p:oleObj r:id="rId5" imgW="0" imgH="0" progId="TCLayout.ActiveDocument.1">
                  <p:embed/>
                  <p:pic>
                    <p:nvPicPr>
                      <p:cNvPr id="0" name=""/>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 y="0"/>
                        <a:ext cx="161984" cy="1619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149" name="Rectangle 43"/>
          <p:cNvSpPr>
            <a:spLocks noChangeArrowheads="1"/>
          </p:cNvSpPr>
          <p:nvPr/>
        </p:nvSpPr>
        <p:spPr bwMode="auto">
          <a:xfrm>
            <a:off x="1" y="256595"/>
            <a:ext cx="188459" cy="340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3286" tIns="46643" rIns="93286" bIns="46643" anchor="ctr">
            <a:spAutoFit/>
          </a:bodyPr>
          <a:lstStyle>
            <a:lvl1pPr eaLnBrk="0" hangingPunct="0">
              <a:defRPr sz="1600">
                <a:solidFill>
                  <a:schemeClr val="tx1"/>
                </a:solidFill>
                <a:latin typeface="Arial" pitchFamily="34" charset="0"/>
                <a:cs typeface="Arial" pitchFamily="34" charset="0"/>
              </a:defRPr>
            </a:lvl1pPr>
            <a:lvl2pPr marL="742950" indent="-285750" eaLnBrk="0" hangingPunct="0">
              <a:defRPr sz="1600">
                <a:solidFill>
                  <a:schemeClr val="tx1"/>
                </a:solidFill>
                <a:latin typeface="Arial" pitchFamily="34" charset="0"/>
                <a:cs typeface="Arial" pitchFamily="34" charset="0"/>
              </a:defRPr>
            </a:lvl2pPr>
            <a:lvl3pPr marL="1143000" indent="-228600" eaLnBrk="0" hangingPunct="0">
              <a:defRPr sz="1600">
                <a:solidFill>
                  <a:schemeClr val="tx1"/>
                </a:solidFill>
                <a:latin typeface="Arial" pitchFamily="34" charset="0"/>
                <a:cs typeface="Arial" pitchFamily="34" charset="0"/>
              </a:defRPr>
            </a:lvl3pPr>
            <a:lvl4pPr marL="1600200" indent="-228600" eaLnBrk="0" hangingPunct="0">
              <a:defRPr sz="1600">
                <a:solidFill>
                  <a:schemeClr val="tx1"/>
                </a:solidFill>
                <a:latin typeface="Arial" pitchFamily="34" charset="0"/>
                <a:cs typeface="Arial" pitchFamily="34" charset="0"/>
              </a:defRPr>
            </a:lvl4pPr>
            <a:lvl5pPr marL="2057400" indent="-228600" eaLnBrk="0" hangingPunct="0">
              <a:defRPr sz="16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cs typeface="Arial" pitchFamily="34" charset="0"/>
              </a:defRPr>
            </a:lvl9pPr>
          </a:lstStyle>
          <a:p>
            <a:pPr eaLnBrk="1" fontAlgn="base" hangingPunct="1">
              <a:spcBef>
                <a:spcPct val="0"/>
              </a:spcBef>
              <a:spcAft>
                <a:spcPct val="0"/>
              </a:spcAft>
            </a:pPr>
            <a:endParaRPr lang="en-US" altLang="en-US">
              <a:solidFill>
                <a:srgbClr val="000000"/>
              </a:solidFill>
              <a:latin typeface="Times New Roman" pitchFamily="18" charset="0"/>
              <a:cs typeface="Times New Roman" pitchFamily="18" charset="0"/>
            </a:endParaRPr>
          </a:p>
        </p:txBody>
      </p:sp>
      <p:sp>
        <p:nvSpPr>
          <p:cNvPr id="6150" name="Rectangle 44"/>
          <p:cNvSpPr>
            <a:spLocks noChangeArrowheads="1"/>
          </p:cNvSpPr>
          <p:nvPr/>
        </p:nvSpPr>
        <p:spPr bwMode="auto">
          <a:xfrm>
            <a:off x="1" y="2132261"/>
            <a:ext cx="188459" cy="340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3286" tIns="46643" rIns="93286" bIns="46643" anchor="ctr">
            <a:spAutoFit/>
          </a:bodyPr>
          <a:lstStyle>
            <a:lvl1pPr eaLnBrk="0" hangingPunct="0">
              <a:defRPr sz="1600">
                <a:solidFill>
                  <a:schemeClr val="tx1"/>
                </a:solidFill>
                <a:latin typeface="Arial" pitchFamily="34" charset="0"/>
                <a:cs typeface="Arial" pitchFamily="34" charset="0"/>
              </a:defRPr>
            </a:lvl1pPr>
            <a:lvl2pPr marL="742950" indent="-285750" eaLnBrk="0" hangingPunct="0">
              <a:defRPr sz="1600">
                <a:solidFill>
                  <a:schemeClr val="tx1"/>
                </a:solidFill>
                <a:latin typeface="Arial" pitchFamily="34" charset="0"/>
                <a:cs typeface="Arial" pitchFamily="34" charset="0"/>
              </a:defRPr>
            </a:lvl2pPr>
            <a:lvl3pPr marL="1143000" indent="-228600" eaLnBrk="0" hangingPunct="0">
              <a:defRPr sz="1600">
                <a:solidFill>
                  <a:schemeClr val="tx1"/>
                </a:solidFill>
                <a:latin typeface="Arial" pitchFamily="34" charset="0"/>
                <a:cs typeface="Arial" pitchFamily="34" charset="0"/>
              </a:defRPr>
            </a:lvl3pPr>
            <a:lvl4pPr marL="1600200" indent="-228600" eaLnBrk="0" hangingPunct="0">
              <a:defRPr sz="1600">
                <a:solidFill>
                  <a:schemeClr val="tx1"/>
                </a:solidFill>
                <a:latin typeface="Arial" pitchFamily="34" charset="0"/>
                <a:cs typeface="Arial" pitchFamily="34" charset="0"/>
              </a:defRPr>
            </a:lvl4pPr>
            <a:lvl5pPr marL="2057400" indent="-228600" eaLnBrk="0" hangingPunct="0">
              <a:defRPr sz="16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cs typeface="Arial" pitchFamily="34" charset="0"/>
              </a:defRPr>
            </a:lvl9pPr>
          </a:lstStyle>
          <a:p>
            <a:pPr eaLnBrk="1" fontAlgn="base" hangingPunct="1">
              <a:spcBef>
                <a:spcPct val="0"/>
              </a:spcBef>
              <a:spcAft>
                <a:spcPct val="0"/>
              </a:spcAft>
            </a:pPr>
            <a:endParaRPr lang="en-US" altLang="en-US">
              <a:solidFill>
                <a:srgbClr val="000000"/>
              </a:solidFill>
              <a:latin typeface="Times New Roman" pitchFamily="18" charset="0"/>
              <a:cs typeface="Times New Roman" pitchFamily="18" charset="0"/>
            </a:endParaRPr>
          </a:p>
        </p:txBody>
      </p:sp>
      <p:sp>
        <p:nvSpPr>
          <p:cNvPr id="6151" name="Rectangle 46"/>
          <p:cNvSpPr>
            <a:spLocks noChangeArrowheads="1"/>
          </p:cNvSpPr>
          <p:nvPr/>
        </p:nvSpPr>
        <p:spPr bwMode="auto">
          <a:xfrm>
            <a:off x="1" y="6262610"/>
            <a:ext cx="188459" cy="340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3286" tIns="46643" rIns="93286" bIns="46643" anchor="ctr">
            <a:spAutoFit/>
          </a:bodyPr>
          <a:lstStyle>
            <a:lvl1pPr eaLnBrk="0" hangingPunct="0">
              <a:defRPr sz="1600">
                <a:solidFill>
                  <a:schemeClr val="tx1"/>
                </a:solidFill>
                <a:latin typeface="Arial" pitchFamily="34" charset="0"/>
                <a:cs typeface="Arial" pitchFamily="34" charset="0"/>
              </a:defRPr>
            </a:lvl1pPr>
            <a:lvl2pPr marL="742950" indent="-285750" eaLnBrk="0" hangingPunct="0">
              <a:defRPr sz="1600">
                <a:solidFill>
                  <a:schemeClr val="tx1"/>
                </a:solidFill>
                <a:latin typeface="Arial" pitchFamily="34" charset="0"/>
                <a:cs typeface="Arial" pitchFamily="34" charset="0"/>
              </a:defRPr>
            </a:lvl2pPr>
            <a:lvl3pPr marL="1143000" indent="-228600" eaLnBrk="0" hangingPunct="0">
              <a:defRPr sz="1600">
                <a:solidFill>
                  <a:schemeClr val="tx1"/>
                </a:solidFill>
                <a:latin typeface="Arial" pitchFamily="34" charset="0"/>
                <a:cs typeface="Arial" pitchFamily="34" charset="0"/>
              </a:defRPr>
            </a:lvl3pPr>
            <a:lvl4pPr marL="1600200" indent="-228600" eaLnBrk="0" hangingPunct="0">
              <a:defRPr sz="1600">
                <a:solidFill>
                  <a:schemeClr val="tx1"/>
                </a:solidFill>
                <a:latin typeface="Arial" pitchFamily="34" charset="0"/>
                <a:cs typeface="Arial" pitchFamily="34" charset="0"/>
              </a:defRPr>
            </a:lvl4pPr>
            <a:lvl5pPr marL="2057400" indent="-228600" eaLnBrk="0" hangingPunct="0">
              <a:defRPr sz="16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cs typeface="Arial" pitchFamily="34" charset="0"/>
              </a:defRPr>
            </a:lvl9pPr>
          </a:lstStyle>
          <a:p>
            <a:pPr eaLnBrk="1" fontAlgn="base" hangingPunct="1">
              <a:spcBef>
                <a:spcPct val="0"/>
              </a:spcBef>
              <a:spcAft>
                <a:spcPct val="0"/>
              </a:spcAft>
            </a:pPr>
            <a:endParaRPr lang="en-US" altLang="en-US">
              <a:solidFill>
                <a:srgbClr val="000000"/>
              </a:solidFill>
              <a:latin typeface="Times New Roman" pitchFamily="18" charset="0"/>
              <a:cs typeface="Times New Roman" pitchFamily="18" charset="0"/>
            </a:endParaRPr>
          </a:p>
        </p:txBody>
      </p:sp>
      <p:sp>
        <p:nvSpPr>
          <p:cNvPr id="6" name="TextBox 5"/>
          <p:cNvSpPr txBox="1"/>
          <p:nvPr/>
        </p:nvSpPr>
        <p:spPr>
          <a:xfrm>
            <a:off x="4049632" y="4800655"/>
            <a:ext cx="864096" cy="369332"/>
          </a:xfrm>
          <a:prstGeom prst="rect">
            <a:avLst/>
          </a:prstGeom>
          <a:noFill/>
        </p:spPr>
        <p:txBody>
          <a:bodyPr wrap="square" rtlCol="0">
            <a:spAutoFit/>
          </a:bodyPr>
          <a:lstStyle/>
          <a:p>
            <a:pPr algn="ctr"/>
            <a:r>
              <a:rPr lang="en-ZA" b="1" dirty="0">
                <a:solidFill>
                  <a:srgbClr val="FFFFFF"/>
                </a:solidFill>
              </a:rPr>
              <a:t>HOW</a:t>
            </a:r>
          </a:p>
        </p:txBody>
      </p:sp>
      <p:sp>
        <p:nvSpPr>
          <p:cNvPr id="14" name="TextBox 13"/>
          <p:cNvSpPr txBox="1"/>
          <p:nvPr/>
        </p:nvSpPr>
        <p:spPr>
          <a:xfrm>
            <a:off x="5147404" y="3630655"/>
            <a:ext cx="1008552" cy="369332"/>
          </a:xfrm>
          <a:prstGeom prst="rect">
            <a:avLst/>
          </a:prstGeom>
          <a:noFill/>
        </p:spPr>
        <p:txBody>
          <a:bodyPr wrap="square" rtlCol="0">
            <a:spAutoFit/>
          </a:bodyPr>
          <a:lstStyle/>
          <a:p>
            <a:pPr algn="ctr"/>
            <a:r>
              <a:rPr lang="en-ZA" b="1" dirty="0">
                <a:solidFill>
                  <a:srgbClr val="FFFFFF"/>
                </a:solidFill>
              </a:rPr>
              <a:t>WKNS</a:t>
            </a:r>
          </a:p>
        </p:txBody>
      </p:sp>
      <p:sp>
        <p:nvSpPr>
          <p:cNvPr id="15" name="TextBox 14"/>
          <p:cNvSpPr txBox="1"/>
          <p:nvPr/>
        </p:nvSpPr>
        <p:spPr>
          <a:xfrm>
            <a:off x="2987824" y="3630655"/>
            <a:ext cx="1277832" cy="369332"/>
          </a:xfrm>
          <a:prstGeom prst="rect">
            <a:avLst/>
          </a:prstGeom>
          <a:noFill/>
        </p:spPr>
        <p:txBody>
          <a:bodyPr wrap="square" rtlCol="0">
            <a:spAutoFit/>
          </a:bodyPr>
          <a:lstStyle/>
          <a:p>
            <a:pPr algn="ctr"/>
            <a:r>
              <a:rPr lang="en-ZA" b="1" dirty="0">
                <a:solidFill>
                  <a:srgbClr val="FFFFFF"/>
                </a:solidFill>
              </a:rPr>
              <a:t>STRNGS</a:t>
            </a:r>
          </a:p>
        </p:txBody>
      </p:sp>
      <p:sp>
        <p:nvSpPr>
          <p:cNvPr id="17" name="TextBox 16"/>
          <p:cNvSpPr txBox="1"/>
          <p:nvPr/>
        </p:nvSpPr>
        <p:spPr>
          <a:xfrm>
            <a:off x="4104076" y="1560655"/>
            <a:ext cx="864096" cy="369332"/>
          </a:xfrm>
          <a:prstGeom prst="rect">
            <a:avLst/>
          </a:prstGeom>
          <a:noFill/>
        </p:spPr>
        <p:txBody>
          <a:bodyPr wrap="square" rtlCol="0">
            <a:spAutoFit/>
          </a:bodyPr>
          <a:lstStyle/>
          <a:p>
            <a:pPr algn="ctr"/>
            <a:r>
              <a:rPr lang="en-ZA" b="1" dirty="0">
                <a:solidFill>
                  <a:srgbClr val="FFFFFF"/>
                </a:solidFill>
              </a:rPr>
              <a:t>OPP.</a:t>
            </a:r>
          </a:p>
        </p:txBody>
      </p:sp>
      <p:sp>
        <p:nvSpPr>
          <p:cNvPr id="18" name="TextBox 17"/>
          <p:cNvSpPr txBox="1"/>
          <p:nvPr/>
        </p:nvSpPr>
        <p:spPr>
          <a:xfrm>
            <a:off x="3878896" y="5700655"/>
            <a:ext cx="1314456" cy="369332"/>
          </a:xfrm>
          <a:prstGeom prst="rect">
            <a:avLst/>
          </a:prstGeom>
          <a:noFill/>
        </p:spPr>
        <p:txBody>
          <a:bodyPr wrap="square" rtlCol="0">
            <a:spAutoFit/>
          </a:bodyPr>
          <a:lstStyle/>
          <a:p>
            <a:pPr algn="ctr"/>
            <a:r>
              <a:rPr lang="en-ZA" b="1" dirty="0">
                <a:solidFill>
                  <a:srgbClr val="FFFFFF"/>
                </a:solidFill>
              </a:rPr>
              <a:t>THREATS</a:t>
            </a:r>
          </a:p>
        </p:txBody>
      </p:sp>
      <p:pic>
        <p:nvPicPr>
          <p:cNvPr id="2253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1622" y="1463689"/>
            <a:ext cx="8500116" cy="4703263"/>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16" name="Rectangle 2"/>
          <p:cNvSpPr txBox="1">
            <a:spLocks noChangeArrowheads="1"/>
          </p:cNvSpPr>
          <p:nvPr/>
        </p:nvSpPr>
        <p:spPr>
          <a:xfrm>
            <a:off x="0" y="0"/>
            <a:ext cx="9144000" cy="1152000"/>
          </a:xfrm>
          <a:prstGeom prst="rect">
            <a:avLst/>
          </a:prstGeom>
          <a:solidFill>
            <a:srgbClr val="336600"/>
          </a:solidFill>
        </p:spPr>
        <p:txBody>
          <a:bodyPr/>
          <a:lstStyle>
            <a:lvl1pPr algn="ctr" rtl="0" eaLnBrk="0" fontAlgn="base" hangingPunct="0">
              <a:spcBef>
                <a:spcPct val="0"/>
              </a:spcBef>
              <a:spcAft>
                <a:spcPct val="0"/>
              </a:spcAft>
              <a:defRPr sz="3600">
                <a:solidFill>
                  <a:schemeClr val="tx2"/>
                </a:solidFill>
                <a:latin typeface="+mj-lt"/>
                <a:ea typeface="+mj-ea"/>
                <a:cs typeface="+mj-cs"/>
              </a:defRPr>
            </a:lvl1pPr>
            <a:lvl2pPr algn="ctr" rtl="0" eaLnBrk="0" fontAlgn="base" hangingPunct="0">
              <a:spcBef>
                <a:spcPct val="0"/>
              </a:spcBef>
              <a:spcAft>
                <a:spcPct val="0"/>
              </a:spcAft>
              <a:defRPr sz="3600">
                <a:solidFill>
                  <a:schemeClr val="tx2"/>
                </a:solidFill>
                <a:latin typeface="Arial" charset="0"/>
                <a:cs typeface="Arial" charset="0"/>
              </a:defRPr>
            </a:lvl2pPr>
            <a:lvl3pPr algn="ctr" rtl="0" eaLnBrk="0" fontAlgn="base" hangingPunct="0">
              <a:spcBef>
                <a:spcPct val="0"/>
              </a:spcBef>
              <a:spcAft>
                <a:spcPct val="0"/>
              </a:spcAft>
              <a:defRPr sz="3600">
                <a:solidFill>
                  <a:schemeClr val="tx2"/>
                </a:solidFill>
                <a:latin typeface="Arial" charset="0"/>
                <a:cs typeface="Arial" charset="0"/>
              </a:defRPr>
            </a:lvl3pPr>
            <a:lvl4pPr algn="ctr" rtl="0" eaLnBrk="0" fontAlgn="base" hangingPunct="0">
              <a:spcBef>
                <a:spcPct val="0"/>
              </a:spcBef>
              <a:spcAft>
                <a:spcPct val="0"/>
              </a:spcAft>
              <a:defRPr sz="3600">
                <a:solidFill>
                  <a:schemeClr val="tx2"/>
                </a:solidFill>
                <a:latin typeface="Arial" charset="0"/>
                <a:cs typeface="Arial" charset="0"/>
              </a:defRPr>
            </a:lvl4pPr>
            <a:lvl5pPr algn="ctr" rtl="0" eaLnBrk="0" fontAlgn="base" hangingPunct="0">
              <a:spcBef>
                <a:spcPct val="0"/>
              </a:spcBef>
              <a:spcAft>
                <a:spcPct val="0"/>
              </a:spcAft>
              <a:defRPr sz="3600">
                <a:solidFill>
                  <a:schemeClr val="tx2"/>
                </a:solidFill>
                <a:latin typeface="Arial" charset="0"/>
                <a:cs typeface="Arial" charset="0"/>
              </a:defRPr>
            </a:lvl5pPr>
            <a:lvl6pPr marL="457200" algn="ctr" rtl="0" fontAlgn="base">
              <a:spcBef>
                <a:spcPct val="0"/>
              </a:spcBef>
              <a:spcAft>
                <a:spcPct val="0"/>
              </a:spcAft>
              <a:defRPr sz="3600">
                <a:solidFill>
                  <a:schemeClr val="tx2"/>
                </a:solidFill>
                <a:latin typeface="Arial" charset="0"/>
                <a:cs typeface="Arial" charset="0"/>
              </a:defRPr>
            </a:lvl6pPr>
            <a:lvl7pPr marL="914400" algn="ctr" rtl="0" fontAlgn="base">
              <a:spcBef>
                <a:spcPct val="0"/>
              </a:spcBef>
              <a:spcAft>
                <a:spcPct val="0"/>
              </a:spcAft>
              <a:defRPr sz="3600">
                <a:solidFill>
                  <a:schemeClr val="tx2"/>
                </a:solidFill>
                <a:latin typeface="Arial" charset="0"/>
                <a:cs typeface="Arial" charset="0"/>
              </a:defRPr>
            </a:lvl7pPr>
            <a:lvl8pPr marL="1371600" algn="ctr" rtl="0" fontAlgn="base">
              <a:spcBef>
                <a:spcPct val="0"/>
              </a:spcBef>
              <a:spcAft>
                <a:spcPct val="0"/>
              </a:spcAft>
              <a:defRPr sz="3600">
                <a:solidFill>
                  <a:schemeClr val="tx2"/>
                </a:solidFill>
                <a:latin typeface="Arial" charset="0"/>
                <a:cs typeface="Arial" charset="0"/>
              </a:defRPr>
            </a:lvl8pPr>
            <a:lvl9pPr marL="1828800" algn="ctr" rtl="0" fontAlgn="base">
              <a:spcBef>
                <a:spcPct val="0"/>
              </a:spcBef>
              <a:spcAft>
                <a:spcPct val="0"/>
              </a:spcAft>
              <a:defRPr sz="3600">
                <a:solidFill>
                  <a:schemeClr val="tx2"/>
                </a:solidFill>
                <a:latin typeface="Arial" charset="0"/>
                <a:cs typeface="Arial" charset="0"/>
              </a:defRPr>
            </a:lvl9pPr>
          </a:lstStyle>
          <a:p>
            <a:pPr marL="898525" indent="-365125" defTabSz="625475"/>
            <a:r>
              <a:rPr lang="en-US" sz="3200" kern="0" dirty="0">
                <a:solidFill>
                  <a:srgbClr val="FFFFFF"/>
                </a:solidFill>
              </a:rPr>
              <a:t>What the future holds</a:t>
            </a:r>
          </a:p>
          <a:p>
            <a:pPr marL="898525" indent="-365125" defTabSz="625475"/>
            <a:r>
              <a:rPr lang="en-US" sz="3200" kern="0" dirty="0">
                <a:solidFill>
                  <a:srgbClr val="FFFFFF"/>
                </a:solidFill>
              </a:rPr>
              <a:t>for Africa</a:t>
            </a:r>
            <a:endParaRPr lang="nl-NL" sz="3200" kern="0" dirty="0">
              <a:solidFill>
                <a:srgbClr val="FFFFFF"/>
              </a:solidFill>
            </a:endParaRPr>
          </a:p>
        </p:txBody>
      </p:sp>
      <p:sp>
        <p:nvSpPr>
          <p:cNvPr id="19" name="Rectangle 43"/>
          <p:cNvSpPr>
            <a:spLocks noChangeArrowheads="1"/>
          </p:cNvSpPr>
          <p:nvPr/>
        </p:nvSpPr>
        <p:spPr bwMode="auto">
          <a:xfrm>
            <a:off x="1" y="256595"/>
            <a:ext cx="188459" cy="340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3286" tIns="46643" rIns="93286" bIns="46643" anchor="ctr">
            <a:spAutoFit/>
          </a:bodyPr>
          <a:lstStyle>
            <a:lvl1pPr eaLnBrk="0" hangingPunct="0">
              <a:defRPr sz="1600">
                <a:solidFill>
                  <a:schemeClr val="tx1"/>
                </a:solidFill>
                <a:latin typeface="Arial" pitchFamily="34" charset="0"/>
                <a:cs typeface="Arial" pitchFamily="34" charset="0"/>
              </a:defRPr>
            </a:lvl1pPr>
            <a:lvl2pPr marL="742950" indent="-285750" eaLnBrk="0" hangingPunct="0">
              <a:defRPr sz="1600">
                <a:solidFill>
                  <a:schemeClr val="tx1"/>
                </a:solidFill>
                <a:latin typeface="Arial" pitchFamily="34" charset="0"/>
                <a:cs typeface="Arial" pitchFamily="34" charset="0"/>
              </a:defRPr>
            </a:lvl2pPr>
            <a:lvl3pPr marL="1143000" indent="-228600" eaLnBrk="0" hangingPunct="0">
              <a:defRPr sz="1600">
                <a:solidFill>
                  <a:schemeClr val="tx1"/>
                </a:solidFill>
                <a:latin typeface="Arial" pitchFamily="34" charset="0"/>
                <a:cs typeface="Arial" pitchFamily="34" charset="0"/>
              </a:defRPr>
            </a:lvl3pPr>
            <a:lvl4pPr marL="1600200" indent="-228600" eaLnBrk="0" hangingPunct="0">
              <a:defRPr sz="1600">
                <a:solidFill>
                  <a:schemeClr val="tx1"/>
                </a:solidFill>
                <a:latin typeface="Arial" pitchFamily="34" charset="0"/>
                <a:cs typeface="Arial" pitchFamily="34" charset="0"/>
              </a:defRPr>
            </a:lvl4pPr>
            <a:lvl5pPr marL="2057400" indent="-228600" eaLnBrk="0" hangingPunct="0">
              <a:defRPr sz="16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cs typeface="Arial" pitchFamily="34" charset="0"/>
              </a:defRPr>
            </a:lvl9pPr>
          </a:lstStyle>
          <a:p>
            <a:pPr eaLnBrk="1" fontAlgn="base" hangingPunct="1">
              <a:spcBef>
                <a:spcPct val="0"/>
              </a:spcBef>
              <a:spcAft>
                <a:spcPct val="0"/>
              </a:spcAft>
            </a:pPr>
            <a:endParaRPr lang="en-US" altLang="en-US">
              <a:solidFill>
                <a:srgbClr val="000000"/>
              </a:solidFill>
              <a:latin typeface="Times New Roman" pitchFamily="18" charset="0"/>
              <a:cs typeface="Times New Roman" pitchFamily="18" charset="0"/>
            </a:endParaRPr>
          </a:p>
        </p:txBody>
      </p:sp>
      <p:sp>
        <p:nvSpPr>
          <p:cNvPr id="20" name="Rectangle 43"/>
          <p:cNvSpPr>
            <a:spLocks noChangeArrowheads="1"/>
          </p:cNvSpPr>
          <p:nvPr/>
        </p:nvSpPr>
        <p:spPr bwMode="auto">
          <a:xfrm>
            <a:off x="1" y="256595"/>
            <a:ext cx="188459" cy="340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3286" tIns="46643" rIns="93286" bIns="46643" anchor="ctr">
            <a:spAutoFit/>
          </a:bodyPr>
          <a:lstStyle>
            <a:lvl1pPr eaLnBrk="0" hangingPunct="0">
              <a:defRPr sz="1600">
                <a:solidFill>
                  <a:schemeClr val="tx1"/>
                </a:solidFill>
                <a:latin typeface="Arial" pitchFamily="34" charset="0"/>
                <a:cs typeface="Arial" pitchFamily="34" charset="0"/>
              </a:defRPr>
            </a:lvl1pPr>
            <a:lvl2pPr marL="742950" indent="-285750" eaLnBrk="0" hangingPunct="0">
              <a:defRPr sz="1600">
                <a:solidFill>
                  <a:schemeClr val="tx1"/>
                </a:solidFill>
                <a:latin typeface="Arial" pitchFamily="34" charset="0"/>
                <a:cs typeface="Arial" pitchFamily="34" charset="0"/>
              </a:defRPr>
            </a:lvl2pPr>
            <a:lvl3pPr marL="1143000" indent="-228600" eaLnBrk="0" hangingPunct="0">
              <a:defRPr sz="1600">
                <a:solidFill>
                  <a:schemeClr val="tx1"/>
                </a:solidFill>
                <a:latin typeface="Arial" pitchFamily="34" charset="0"/>
                <a:cs typeface="Arial" pitchFamily="34" charset="0"/>
              </a:defRPr>
            </a:lvl3pPr>
            <a:lvl4pPr marL="1600200" indent="-228600" eaLnBrk="0" hangingPunct="0">
              <a:defRPr sz="1600">
                <a:solidFill>
                  <a:schemeClr val="tx1"/>
                </a:solidFill>
                <a:latin typeface="Arial" pitchFamily="34" charset="0"/>
                <a:cs typeface="Arial" pitchFamily="34" charset="0"/>
              </a:defRPr>
            </a:lvl4pPr>
            <a:lvl5pPr marL="2057400" indent="-228600" eaLnBrk="0" hangingPunct="0">
              <a:defRPr sz="16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cs typeface="Arial" pitchFamily="34" charset="0"/>
              </a:defRPr>
            </a:lvl9pPr>
          </a:lstStyle>
          <a:p>
            <a:pPr eaLnBrk="1" fontAlgn="base" hangingPunct="1">
              <a:spcBef>
                <a:spcPct val="0"/>
              </a:spcBef>
              <a:spcAft>
                <a:spcPct val="0"/>
              </a:spcAft>
            </a:pPr>
            <a:endParaRPr lang="en-US" altLang="en-US">
              <a:solidFill>
                <a:srgbClr val="000000"/>
              </a:solidFill>
              <a:latin typeface="Times New Roman" pitchFamily="18" charset="0"/>
              <a:cs typeface="Times New Roman" pitchFamily="18" charset="0"/>
            </a:endParaRPr>
          </a:p>
        </p:txBody>
      </p:sp>
      <p:pic>
        <p:nvPicPr>
          <p:cNvPr id="22"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108776" y="100125"/>
            <a:ext cx="981075" cy="993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73637576"/>
      </p:ext>
    </p:extLst>
  </p:cSld>
  <p:clrMapOvr>
    <a:masterClrMapping/>
  </p:clrMapOvr>
  <mc:AlternateContent xmlns:mc="http://schemas.openxmlformats.org/markup-compatibility/2006" xmlns:p14="http://schemas.microsoft.com/office/powerpoint/2010/main">
    <mc:Choice Requires="p14">
      <p:transition>
        <p14:warp dir="in"/>
      </p:transition>
    </mc:Choice>
    <mc:Fallback xmlns="">
      <p:transition>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
          <p:cNvSpPr txBox="1">
            <a:spLocks noChangeArrowheads="1"/>
          </p:cNvSpPr>
          <p:nvPr/>
        </p:nvSpPr>
        <p:spPr>
          <a:xfrm>
            <a:off x="0" y="0"/>
            <a:ext cx="9144000" cy="1152000"/>
          </a:xfrm>
          <a:prstGeom prst="rect">
            <a:avLst/>
          </a:prstGeom>
          <a:solidFill>
            <a:srgbClr val="336600"/>
          </a:solidFill>
        </p:spPr>
        <p:txBody>
          <a:bodyPr/>
          <a:lstStyle>
            <a:lvl1pPr algn="ctr" rtl="0" eaLnBrk="0" fontAlgn="base" hangingPunct="0">
              <a:spcBef>
                <a:spcPct val="0"/>
              </a:spcBef>
              <a:spcAft>
                <a:spcPct val="0"/>
              </a:spcAft>
              <a:defRPr sz="3600">
                <a:solidFill>
                  <a:schemeClr val="tx2"/>
                </a:solidFill>
                <a:latin typeface="+mj-lt"/>
                <a:ea typeface="+mj-ea"/>
                <a:cs typeface="+mj-cs"/>
              </a:defRPr>
            </a:lvl1pPr>
            <a:lvl2pPr algn="ctr" rtl="0" eaLnBrk="0" fontAlgn="base" hangingPunct="0">
              <a:spcBef>
                <a:spcPct val="0"/>
              </a:spcBef>
              <a:spcAft>
                <a:spcPct val="0"/>
              </a:spcAft>
              <a:defRPr sz="3600">
                <a:solidFill>
                  <a:schemeClr val="tx2"/>
                </a:solidFill>
                <a:latin typeface="Arial" charset="0"/>
                <a:cs typeface="Arial" charset="0"/>
              </a:defRPr>
            </a:lvl2pPr>
            <a:lvl3pPr algn="ctr" rtl="0" eaLnBrk="0" fontAlgn="base" hangingPunct="0">
              <a:spcBef>
                <a:spcPct val="0"/>
              </a:spcBef>
              <a:spcAft>
                <a:spcPct val="0"/>
              </a:spcAft>
              <a:defRPr sz="3600">
                <a:solidFill>
                  <a:schemeClr val="tx2"/>
                </a:solidFill>
                <a:latin typeface="Arial" charset="0"/>
                <a:cs typeface="Arial" charset="0"/>
              </a:defRPr>
            </a:lvl3pPr>
            <a:lvl4pPr algn="ctr" rtl="0" eaLnBrk="0" fontAlgn="base" hangingPunct="0">
              <a:spcBef>
                <a:spcPct val="0"/>
              </a:spcBef>
              <a:spcAft>
                <a:spcPct val="0"/>
              </a:spcAft>
              <a:defRPr sz="3600">
                <a:solidFill>
                  <a:schemeClr val="tx2"/>
                </a:solidFill>
                <a:latin typeface="Arial" charset="0"/>
                <a:cs typeface="Arial" charset="0"/>
              </a:defRPr>
            </a:lvl4pPr>
            <a:lvl5pPr algn="ctr" rtl="0" eaLnBrk="0" fontAlgn="base" hangingPunct="0">
              <a:spcBef>
                <a:spcPct val="0"/>
              </a:spcBef>
              <a:spcAft>
                <a:spcPct val="0"/>
              </a:spcAft>
              <a:defRPr sz="3600">
                <a:solidFill>
                  <a:schemeClr val="tx2"/>
                </a:solidFill>
                <a:latin typeface="Arial" charset="0"/>
                <a:cs typeface="Arial" charset="0"/>
              </a:defRPr>
            </a:lvl5pPr>
            <a:lvl6pPr marL="457200" algn="ctr" rtl="0" fontAlgn="base">
              <a:spcBef>
                <a:spcPct val="0"/>
              </a:spcBef>
              <a:spcAft>
                <a:spcPct val="0"/>
              </a:spcAft>
              <a:defRPr sz="3600">
                <a:solidFill>
                  <a:schemeClr val="tx2"/>
                </a:solidFill>
                <a:latin typeface="Arial" charset="0"/>
                <a:cs typeface="Arial" charset="0"/>
              </a:defRPr>
            </a:lvl6pPr>
            <a:lvl7pPr marL="914400" algn="ctr" rtl="0" fontAlgn="base">
              <a:spcBef>
                <a:spcPct val="0"/>
              </a:spcBef>
              <a:spcAft>
                <a:spcPct val="0"/>
              </a:spcAft>
              <a:defRPr sz="3600">
                <a:solidFill>
                  <a:schemeClr val="tx2"/>
                </a:solidFill>
                <a:latin typeface="Arial" charset="0"/>
                <a:cs typeface="Arial" charset="0"/>
              </a:defRPr>
            </a:lvl7pPr>
            <a:lvl8pPr marL="1371600" algn="ctr" rtl="0" fontAlgn="base">
              <a:spcBef>
                <a:spcPct val="0"/>
              </a:spcBef>
              <a:spcAft>
                <a:spcPct val="0"/>
              </a:spcAft>
              <a:defRPr sz="3600">
                <a:solidFill>
                  <a:schemeClr val="tx2"/>
                </a:solidFill>
                <a:latin typeface="Arial" charset="0"/>
                <a:cs typeface="Arial" charset="0"/>
              </a:defRPr>
            </a:lvl8pPr>
            <a:lvl9pPr marL="1828800" algn="ctr" rtl="0" fontAlgn="base">
              <a:spcBef>
                <a:spcPct val="0"/>
              </a:spcBef>
              <a:spcAft>
                <a:spcPct val="0"/>
              </a:spcAft>
              <a:defRPr sz="3600">
                <a:solidFill>
                  <a:schemeClr val="tx2"/>
                </a:solidFill>
                <a:latin typeface="Arial" charset="0"/>
                <a:cs typeface="Arial" charset="0"/>
              </a:defRPr>
            </a:lvl9pPr>
          </a:lstStyle>
          <a:p>
            <a:pPr marL="898525" indent="-365125" defTabSz="625475"/>
            <a:r>
              <a:rPr lang="en-US" sz="3200" kern="0" dirty="0">
                <a:solidFill>
                  <a:schemeClr val="bg1"/>
                </a:solidFill>
              </a:rPr>
              <a:t>What the future holds</a:t>
            </a:r>
          </a:p>
          <a:p>
            <a:pPr marL="898525" indent="-365125" defTabSz="625475"/>
            <a:r>
              <a:rPr lang="en-US" sz="3200" kern="0" dirty="0">
                <a:solidFill>
                  <a:schemeClr val="bg1"/>
                </a:solidFill>
              </a:rPr>
              <a:t>for Africa</a:t>
            </a:r>
            <a:endParaRPr lang="nl-NL" sz="3200" kern="0" dirty="0">
              <a:solidFill>
                <a:schemeClr val="bg1"/>
              </a:solidFill>
            </a:endParaRPr>
          </a:p>
        </p:txBody>
      </p:sp>
      <p:sp>
        <p:nvSpPr>
          <p:cNvPr id="3" name="Content Placeholder 2"/>
          <p:cNvSpPr>
            <a:spLocks noGrp="1"/>
          </p:cNvSpPr>
          <p:nvPr>
            <p:ph idx="1"/>
          </p:nvPr>
        </p:nvSpPr>
        <p:spPr>
          <a:xfrm>
            <a:off x="93951" y="1268203"/>
            <a:ext cx="8794113" cy="738664"/>
          </a:xfrm>
        </p:spPr>
        <p:txBody>
          <a:bodyPr/>
          <a:lstStyle/>
          <a:p>
            <a:pPr marL="149015" lvl="2" indent="0">
              <a:buNone/>
            </a:pPr>
            <a:r>
              <a:rPr lang="en-ZA"/>
              <a:t>	</a:t>
            </a:r>
          </a:p>
          <a:p>
            <a:pPr marL="149015" lvl="2" indent="0">
              <a:buNone/>
            </a:pPr>
            <a:endParaRPr lang="en-ZA"/>
          </a:p>
          <a:p>
            <a:pPr lvl="1">
              <a:buFont typeface="Arial" panose="020B0604020202020204" pitchFamily="34" charset="0"/>
              <a:buChar char="•"/>
            </a:pPr>
            <a:endParaRPr lang="en-ZA" dirty="0"/>
          </a:p>
        </p:txBody>
      </p:sp>
      <p:sp>
        <p:nvSpPr>
          <p:cNvPr id="6147" name="Slide Number Placeholder 3"/>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429" eaLnBrk="0" hangingPunct="0">
              <a:defRPr sz="1600">
                <a:solidFill>
                  <a:schemeClr val="tx1"/>
                </a:solidFill>
                <a:latin typeface="Arial" pitchFamily="34" charset="0"/>
                <a:cs typeface="Arial" pitchFamily="34" charset="0"/>
              </a:defRPr>
            </a:lvl1pPr>
            <a:lvl2pPr marL="757951" indent="-291520" defTabSz="913429" eaLnBrk="0" hangingPunct="0">
              <a:defRPr sz="1600">
                <a:solidFill>
                  <a:schemeClr val="tx1"/>
                </a:solidFill>
                <a:latin typeface="Arial" pitchFamily="34" charset="0"/>
                <a:cs typeface="Arial" pitchFamily="34" charset="0"/>
              </a:defRPr>
            </a:lvl2pPr>
            <a:lvl3pPr marL="1166079" indent="-233216" defTabSz="913429" eaLnBrk="0" hangingPunct="0">
              <a:defRPr sz="1600">
                <a:solidFill>
                  <a:schemeClr val="tx1"/>
                </a:solidFill>
                <a:latin typeface="Arial" pitchFamily="34" charset="0"/>
                <a:cs typeface="Arial" pitchFamily="34" charset="0"/>
              </a:defRPr>
            </a:lvl3pPr>
            <a:lvl4pPr marL="1632511" indent="-233216" defTabSz="913429" eaLnBrk="0" hangingPunct="0">
              <a:defRPr sz="1600">
                <a:solidFill>
                  <a:schemeClr val="tx1"/>
                </a:solidFill>
                <a:latin typeface="Arial" pitchFamily="34" charset="0"/>
                <a:cs typeface="Arial" pitchFamily="34" charset="0"/>
              </a:defRPr>
            </a:lvl4pPr>
            <a:lvl5pPr marL="2098943" indent="-233216" defTabSz="913429" eaLnBrk="0" hangingPunct="0">
              <a:defRPr sz="1600">
                <a:solidFill>
                  <a:schemeClr val="tx1"/>
                </a:solidFill>
                <a:latin typeface="Arial" pitchFamily="34" charset="0"/>
                <a:cs typeface="Arial" pitchFamily="34" charset="0"/>
              </a:defRPr>
            </a:lvl5pPr>
            <a:lvl6pPr marL="2565374" indent="-233216" defTabSz="913429" eaLnBrk="0" fontAlgn="base" hangingPunct="0">
              <a:spcBef>
                <a:spcPct val="0"/>
              </a:spcBef>
              <a:spcAft>
                <a:spcPct val="0"/>
              </a:spcAft>
              <a:defRPr sz="1600">
                <a:solidFill>
                  <a:schemeClr val="tx1"/>
                </a:solidFill>
                <a:latin typeface="Arial" pitchFamily="34" charset="0"/>
                <a:cs typeface="Arial" pitchFamily="34" charset="0"/>
              </a:defRPr>
            </a:lvl6pPr>
            <a:lvl7pPr marL="3031806" indent="-233216" defTabSz="913429" eaLnBrk="0" fontAlgn="base" hangingPunct="0">
              <a:spcBef>
                <a:spcPct val="0"/>
              </a:spcBef>
              <a:spcAft>
                <a:spcPct val="0"/>
              </a:spcAft>
              <a:defRPr sz="1600">
                <a:solidFill>
                  <a:schemeClr val="tx1"/>
                </a:solidFill>
                <a:latin typeface="Arial" pitchFamily="34" charset="0"/>
                <a:cs typeface="Arial" pitchFamily="34" charset="0"/>
              </a:defRPr>
            </a:lvl7pPr>
            <a:lvl8pPr marL="3498238" indent="-233216" defTabSz="913429" eaLnBrk="0" fontAlgn="base" hangingPunct="0">
              <a:spcBef>
                <a:spcPct val="0"/>
              </a:spcBef>
              <a:spcAft>
                <a:spcPct val="0"/>
              </a:spcAft>
              <a:defRPr sz="1600">
                <a:solidFill>
                  <a:schemeClr val="tx1"/>
                </a:solidFill>
                <a:latin typeface="Arial" pitchFamily="34" charset="0"/>
                <a:cs typeface="Arial" pitchFamily="34" charset="0"/>
              </a:defRPr>
            </a:lvl8pPr>
            <a:lvl9pPr marL="3964669" indent="-233216" defTabSz="913429" eaLnBrk="0" fontAlgn="base" hangingPunct="0">
              <a:spcBef>
                <a:spcPct val="0"/>
              </a:spcBef>
              <a:spcAft>
                <a:spcPct val="0"/>
              </a:spcAft>
              <a:defRPr sz="1600">
                <a:solidFill>
                  <a:schemeClr val="tx1"/>
                </a:solidFill>
                <a:latin typeface="Arial" pitchFamily="34" charset="0"/>
                <a:cs typeface="Arial" pitchFamily="34" charset="0"/>
              </a:defRPr>
            </a:lvl9pPr>
          </a:lstStyle>
          <a:p>
            <a:pPr eaLnBrk="1" hangingPunct="1"/>
            <a:fld id="{EEDE62B7-6B59-451A-A011-AF5798AF26FF}" type="slidenum">
              <a:rPr lang="en-GB" altLang="en-US" sz="1200" smtClean="0">
                <a:solidFill>
                  <a:srgbClr val="000000"/>
                </a:solidFill>
                <a:latin typeface="Times New Roman" pitchFamily="18" charset="0"/>
                <a:cs typeface="Times New Roman" pitchFamily="18" charset="0"/>
              </a:rPr>
              <a:pPr eaLnBrk="1" hangingPunct="1"/>
              <a:t>5</a:t>
            </a:fld>
            <a:endParaRPr lang="en-GB" altLang="en-US" sz="1200">
              <a:solidFill>
                <a:srgbClr val="000000"/>
              </a:solidFill>
              <a:latin typeface="Times New Roman" pitchFamily="18" charset="0"/>
              <a:cs typeface="Times New Roman" pitchFamily="18" charset="0"/>
            </a:endParaRPr>
          </a:p>
        </p:txBody>
      </p:sp>
      <p:sp>
        <p:nvSpPr>
          <p:cNvPr id="2" name="Title 1"/>
          <p:cNvSpPr>
            <a:spLocks noGrp="1"/>
          </p:cNvSpPr>
          <p:nvPr>
            <p:ph type="title" idx="4294967295"/>
          </p:nvPr>
        </p:nvSpPr>
        <p:spPr>
          <a:xfrm>
            <a:off x="1057275" y="3130550"/>
            <a:ext cx="8086725" cy="430213"/>
          </a:xfrm>
          <a:prstGeom prst="rect">
            <a:avLst/>
          </a:prstGeom>
        </p:spPr>
        <p:txBody>
          <a:bodyPr/>
          <a:lstStyle/>
          <a:p>
            <a:pPr algn="ctr"/>
            <a:r>
              <a:rPr lang="en-ZA" sz="2800" dirty="0"/>
              <a:t>What the future holds for Africa…</a:t>
            </a:r>
          </a:p>
        </p:txBody>
      </p:sp>
      <p:graphicFrame>
        <p:nvGraphicFramePr>
          <p:cNvPr id="6148" name="Rectangle 18" hidden="1"/>
          <p:cNvGraphicFramePr>
            <a:graphicFrameLocks/>
          </p:cNvGraphicFramePr>
          <p:nvPr>
            <p:custDataLst>
              <p:tags r:id="rId2"/>
            </p:custDataLst>
          </p:nvPr>
        </p:nvGraphicFramePr>
        <p:xfrm>
          <a:off x="1" y="0"/>
          <a:ext cx="161984" cy="161974"/>
        </p:xfrm>
        <a:graphic>
          <a:graphicData uri="http://schemas.openxmlformats.org/presentationml/2006/ole">
            <mc:AlternateContent xmlns:mc="http://schemas.openxmlformats.org/markup-compatibility/2006">
              <mc:Choice xmlns:v="urn:schemas-microsoft-com:vml" Requires="v">
                <p:oleObj spid="_x0000_s6195" r:id="rId5" imgW="0" imgH="0" progId="TCLayout.ActiveDocument.1">
                  <p:embed/>
                </p:oleObj>
              </mc:Choice>
              <mc:Fallback>
                <p:oleObj r:id="rId5" imgW="0" imgH="0" progId="TCLayout.ActiveDocument.1">
                  <p:embed/>
                  <p:pic>
                    <p:nvPicPr>
                      <p:cNvPr id="0" name=""/>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 y="0"/>
                        <a:ext cx="161984" cy="1619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149" name="Rectangle 43"/>
          <p:cNvSpPr>
            <a:spLocks noChangeArrowheads="1"/>
          </p:cNvSpPr>
          <p:nvPr/>
        </p:nvSpPr>
        <p:spPr bwMode="auto">
          <a:xfrm>
            <a:off x="1" y="256595"/>
            <a:ext cx="188459" cy="340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3286" tIns="46643" rIns="93286" bIns="46643" anchor="ctr">
            <a:spAutoFit/>
          </a:bodyPr>
          <a:lstStyle>
            <a:lvl1pPr eaLnBrk="0" hangingPunct="0">
              <a:defRPr sz="1600">
                <a:solidFill>
                  <a:schemeClr val="tx1"/>
                </a:solidFill>
                <a:latin typeface="Arial" pitchFamily="34" charset="0"/>
                <a:cs typeface="Arial" pitchFamily="34" charset="0"/>
              </a:defRPr>
            </a:lvl1pPr>
            <a:lvl2pPr marL="742950" indent="-285750" eaLnBrk="0" hangingPunct="0">
              <a:defRPr sz="1600">
                <a:solidFill>
                  <a:schemeClr val="tx1"/>
                </a:solidFill>
                <a:latin typeface="Arial" pitchFamily="34" charset="0"/>
                <a:cs typeface="Arial" pitchFamily="34" charset="0"/>
              </a:defRPr>
            </a:lvl2pPr>
            <a:lvl3pPr marL="1143000" indent="-228600" eaLnBrk="0" hangingPunct="0">
              <a:defRPr sz="1600">
                <a:solidFill>
                  <a:schemeClr val="tx1"/>
                </a:solidFill>
                <a:latin typeface="Arial" pitchFamily="34" charset="0"/>
                <a:cs typeface="Arial" pitchFamily="34" charset="0"/>
              </a:defRPr>
            </a:lvl3pPr>
            <a:lvl4pPr marL="1600200" indent="-228600" eaLnBrk="0" hangingPunct="0">
              <a:defRPr sz="1600">
                <a:solidFill>
                  <a:schemeClr val="tx1"/>
                </a:solidFill>
                <a:latin typeface="Arial" pitchFamily="34" charset="0"/>
                <a:cs typeface="Arial" pitchFamily="34" charset="0"/>
              </a:defRPr>
            </a:lvl4pPr>
            <a:lvl5pPr marL="2057400" indent="-228600" eaLnBrk="0" hangingPunct="0">
              <a:defRPr sz="16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cs typeface="Arial" pitchFamily="34" charset="0"/>
              </a:defRPr>
            </a:lvl9pPr>
          </a:lstStyle>
          <a:p>
            <a:pPr eaLnBrk="1" fontAlgn="base" hangingPunct="1">
              <a:spcBef>
                <a:spcPct val="0"/>
              </a:spcBef>
              <a:spcAft>
                <a:spcPct val="0"/>
              </a:spcAft>
            </a:pPr>
            <a:endParaRPr lang="en-US" altLang="en-US">
              <a:solidFill>
                <a:srgbClr val="000000"/>
              </a:solidFill>
              <a:latin typeface="Times New Roman" pitchFamily="18" charset="0"/>
              <a:cs typeface="Times New Roman" pitchFamily="18" charset="0"/>
            </a:endParaRPr>
          </a:p>
        </p:txBody>
      </p:sp>
      <p:sp>
        <p:nvSpPr>
          <p:cNvPr id="6150" name="Rectangle 44"/>
          <p:cNvSpPr>
            <a:spLocks noChangeArrowheads="1"/>
          </p:cNvSpPr>
          <p:nvPr/>
        </p:nvSpPr>
        <p:spPr bwMode="auto">
          <a:xfrm>
            <a:off x="1" y="2132261"/>
            <a:ext cx="188459" cy="340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3286" tIns="46643" rIns="93286" bIns="46643" anchor="ctr">
            <a:spAutoFit/>
          </a:bodyPr>
          <a:lstStyle>
            <a:lvl1pPr eaLnBrk="0" hangingPunct="0">
              <a:defRPr sz="1600">
                <a:solidFill>
                  <a:schemeClr val="tx1"/>
                </a:solidFill>
                <a:latin typeface="Arial" pitchFamily="34" charset="0"/>
                <a:cs typeface="Arial" pitchFamily="34" charset="0"/>
              </a:defRPr>
            </a:lvl1pPr>
            <a:lvl2pPr marL="742950" indent="-285750" eaLnBrk="0" hangingPunct="0">
              <a:defRPr sz="1600">
                <a:solidFill>
                  <a:schemeClr val="tx1"/>
                </a:solidFill>
                <a:latin typeface="Arial" pitchFamily="34" charset="0"/>
                <a:cs typeface="Arial" pitchFamily="34" charset="0"/>
              </a:defRPr>
            </a:lvl2pPr>
            <a:lvl3pPr marL="1143000" indent="-228600" eaLnBrk="0" hangingPunct="0">
              <a:defRPr sz="1600">
                <a:solidFill>
                  <a:schemeClr val="tx1"/>
                </a:solidFill>
                <a:latin typeface="Arial" pitchFamily="34" charset="0"/>
                <a:cs typeface="Arial" pitchFamily="34" charset="0"/>
              </a:defRPr>
            </a:lvl3pPr>
            <a:lvl4pPr marL="1600200" indent="-228600" eaLnBrk="0" hangingPunct="0">
              <a:defRPr sz="1600">
                <a:solidFill>
                  <a:schemeClr val="tx1"/>
                </a:solidFill>
                <a:latin typeface="Arial" pitchFamily="34" charset="0"/>
                <a:cs typeface="Arial" pitchFamily="34" charset="0"/>
              </a:defRPr>
            </a:lvl4pPr>
            <a:lvl5pPr marL="2057400" indent="-228600" eaLnBrk="0" hangingPunct="0">
              <a:defRPr sz="16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cs typeface="Arial" pitchFamily="34" charset="0"/>
              </a:defRPr>
            </a:lvl9pPr>
          </a:lstStyle>
          <a:p>
            <a:pPr eaLnBrk="1" fontAlgn="base" hangingPunct="1">
              <a:spcBef>
                <a:spcPct val="0"/>
              </a:spcBef>
              <a:spcAft>
                <a:spcPct val="0"/>
              </a:spcAft>
            </a:pPr>
            <a:endParaRPr lang="en-US" altLang="en-US">
              <a:solidFill>
                <a:srgbClr val="000000"/>
              </a:solidFill>
              <a:latin typeface="Times New Roman" pitchFamily="18" charset="0"/>
              <a:cs typeface="Times New Roman" pitchFamily="18" charset="0"/>
            </a:endParaRPr>
          </a:p>
        </p:txBody>
      </p:sp>
      <p:sp>
        <p:nvSpPr>
          <p:cNvPr id="6151" name="Rectangle 46"/>
          <p:cNvSpPr>
            <a:spLocks noChangeArrowheads="1"/>
          </p:cNvSpPr>
          <p:nvPr/>
        </p:nvSpPr>
        <p:spPr bwMode="auto">
          <a:xfrm>
            <a:off x="1" y="6262610"/>
            <a:ext cx="188459" cy="340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3286" tIns="46643" rIns="93286" bIns="46643" anchor="ctr">
            <a:spAutoFit/>
          </a:bodyPr>
          <a:lstStyle>
            <a:lvl1pPr eaLnBrk="0" hangingPunct="0">
              <a:defRPr sz="1600">
                <a:solidFill>
                  <a:schemeClr val="tx1"/>
                </a:solidFill>
                <a:latin typeface="Arial" pitchFamily="34" charset="0"/>
                <a:cs typeface="Arial" pitchFamily="34" charset="0"/>
              </a:defRPr>
            </a:lvl1pPr>
            <a:lvl2pPr marL="742950" indent="-285750" eaLnBrk="0" hangingPunct="0">
              <a:defRPr sz="1600">
                <a:solidFill>
                  <a:schemeClr val="tx1"/>
                </a:solidFill>
                <a:latin typeface="Arial" pitchFamily="34" charset="0"/>
                <a:cs typeface="Arial" pitchFamily="34" charset="0"/>
              </a:defRPr>
            </a:lvl2pPr>
            <a:lvl3pPr marL="1143000" indent="-228600" eaLnBrk="0" hangingPunct="0">
              <a:defRPr sz="1600">
                <a:solidFill>
                  <a:schemeClr val="tx1"/>
                </a:solidFill>
                <a:latin typeface="Arial" pitchFamily="34" charset="0"/>
                <a:cs typeface="Arial" pitchFamily="34" charset="0"/>
              </a:defRPr>
            </a:lvl3pPr>
            <a:lvl4pPr marL="1600200" indent="-228600" eaLnBrk="0" hangingPunct="0">
              <a:defRPr sz="1600">
                <a:solidFill>
                  <a:schemeClr val="tx1"/>
                </a:solidFill>
                <a:latin typeface="Arial" pitchFamily="34" charset="0"/>
                <a:cs typeface="Arial" pitchFamily="34" charset="0"/>
              </a:defRPr>
            </a:lvl4pPr>
            <a:lvl5pPr marL="2057400" indent="-228600" eaLnBrk="0" hangingPunct="0">
              <a:defRPr sz="16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cs typeface="Arial" pitchFamily="34" charset="0"/>
              </a:defRPr>
            </a:lvl9pPr>
          </a:lstStyle>
          <a:p>
            <a:pPr eaLnBrk="1" fontAlgn="base" hangingPunct="1">
              <a:spcBef>
                <a:spcPct val="0"/>
              </a:spcBef>
              <a:spcAft>
                <a:spcPct val="0"/>
              </a:spcAft>
            </a:pPr>
            <a:endParaRPr lang="en-US" altLang="en-US">
              <a:solidFill>
                <a:srgbClr val="000000"/>
              </a:solidFill>
              <a:latin typeface="Times New Roman" pitchFamily="18" charset="0"/>
              <a:cs typeface="Times New Roman" pitchFamily="18" charset="0"/>
            </a:endParaRPr>
          </a:p>
        </p:txBody>
      </p:sp>
      <p:sp>
        <p:nvSpPr>
          <p:cNvPr id="6" name="TextBox 5"/>
          <p:cNvSpPr txBox="1"/>
          <p:nvPr/>
        </p:nvSpPr>
        <p:spPr>
          <a:xfrm>
            <a:off x="4049632" y="4800655"/>
            <a:ext cx="864096" cy="369332"/>
          </a:xfrm>
          <a:prstGeom prst="rect">
            <a:avLst/>
          </a:prstGeom>
          <a:noFill/>
        </p:spPr>
        <p:txBody>
          <a:bodyPr wrap="square" rtlCol="0">
            <a:spAutoFit/>
          </a:bodyPr>
          <a:lstStyle/>
          <a:p>
            <a:pPr algn="ctr"/>
            <a:r>
              <a:rPr lang="en-ZA" b="1" dirty="0">
                <a:solidFill>
                  <a:srgbClr val="FFFFFF"/>
                </a:solidFill>
              </a:rPr>
              <a:t>HOW</a:t>
            </a:r>
          </a:p>
        </p:txBody>
      </p:sp>
      <p:sp>
        <p:nvSpPr>
          <p:cNvPr id="14" name="TextBox 13"/>
          <p:cNvSpPr txBox="1"/>
          <p:nvPr/>
        </p:nvSpPr>
        <p:spPr>
          <a:xfrm>
            <a:off x="5147404" y="3630655"/>
            <a:ext cx="1008552" cy="369332"/>
          </a:xfrm>
          <a:prstGeom prst="rect">
            <a:avLst/>
          </a:prstGeom>
          <a:noFill/>
        </p:spPr>
        <p:txBody>
          <a:bodyPr wrap="square" rtlCol="0">
            <a:spAutoFit/>
          </a:bodyPr>
          <a:lstStyle/>
          <a:p>
            <a:pPr algn="ctr"/>
            <a:r>
              <a:rPr lang="en-ZA" b="1" dirty="0">
                <a:solidFill>
                  <a:srgbClr val="FFFFFF"/>
                </a:solidFill>
              </a:rPr>
              <a:t>WKNS</a:t>
            </a:r>
          </a:p>
        </p:txBody>
      </p:sp>
      <p:sp>
        <p:nvSpPr>
          <p:cNvPr id="15" name="TextBox 14"/>
          <p:cNvSpPr txBox="1"/>
          <p:nvPr/>
        </p:nvSpPr>
        <p:spPr>
          <a:xfrm>
            <a:off x="2987824" y="3630655"/>
            <a:ext cx="1277832" cy="369332"/>
          </a:xfrm>
          <a:prstGeom prst="rect">
            <a:avLst/>
          </a:prstGeom>
          <a:noFill/>
        </p:spPr>
        <p:txBody>
          <a:bodyPr wrap="square" rtlCol="0">
            <a:spAutoFit/>
          </a:bodyPr>
          <a:lstStyle/>
          <a:p>
            <a:pPr algn="ctr"/>
            <a:r>
              <a:rPr lang="en-ZA" b="1" dirty="0">
                <a:solidFill>
                  <a:srgbClr val="FFFFFF"/>
                </a:solidFill>
              </a:rPr>
              <a:t>STRNGS</a:t>
            </a:r>
          </a:p>
        </p:txBody>
      </p:sp>
      <p:sp>
        <p:nvSpPr>
          <p:cNvPr id="17" name="TextBox 16"/>
          <p:cNvSpPr txBox="1"/>
          <p:nvPr/>
        </p:nvSpPr>
        <p:spPr>
          <a:xfrm>
            <a:off x="4104076" y="1560655"/>
            <a:ext cx="864096" cy="369332"/>
          </a:xfrm>
          <a:prstGeom prst="rect">
            <a:avLst/>
          </a:prstGeom>
          <a:noFill/>
        </p:spPr>
        <p:txBody>
          <a:bodyPr wrap="square" rtlCol="0">
            <a:spAutoFit/>
          </a:bodyPr>
          <a:lstStyle/>
          <a:p>
            <a:pPr algn="ctr"/>
            <a:r>
              <a:rPr lang="en-ZA" b="1" dirty="0">
                <a:solidFill>
                  <a:srgbClr val="FFFFFF"/>
                </a:solidFill>
              </a:rPr>
              <a:t>OPP.</a:t>
            </a:r>
          </a:p>
        </p:txBody>
      </p:sp>
      <p:sp>
        <p:nvSpPr>
          <p:cNvPr id="18" name="TextBox 17"/>
          <p:cNvSpPr txBox="1"/>
          <p:nvPr/>
        </p:nvSpPr>
        <p:spPr>
          <a:xfrm>
            <a:off x="3878896" y="5700655"/>
            <a:ext cx="1314456" cy="369332"/>
          </a:xfrm>
          <a:prstGeom prst="rect">
            <a:avLst/>
          </a:prstGeom>
          <a:noFill/>
        </p:spPr>
        <p:txBody>
          <a:bodyPr wrap="square" rtlCol="0">
            <a:spAutoFit/>
          </a:bodyPr>
          <a:lstStyle/>
          <a:p>
            <a:pPr algn="ctr"/>
            <a:r>
              <a:rPr lang="en-ZA" b="1" dirty="0">
                <a:solidFill>
                  <a:srgbClr val="FFFFFF"/>
                </a:solidFill>
              </a:rPr>
              <a:t>THREATS</a:t>
            </a:r>
          </a:p>
        </p:txBody>
      </p:sp>
      <p:pic>
        <p:nvPicPr>
          <p:cNvPr id="59396" name="Picture 4" descr="http://3.bp.blogspot.com/-6exaZFjW2w8/Ua_6iKcECCI/AAAAAAAAD5s/TMbRh33Udu0/s640/World+Share+of+Poverty.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5576" y="1326692"/>
            <a:ext cx="7632848" cy="5247584"/>
          </a:xfrm>
          <a:prstGeom prst="rect">
            <a:avLst/>
          </a:prstGeom>
          <a:noFill/>
          <a:extLst>
            <a:ext uri="{909E8E84-426E-40DD-AFC4-6F175D3DCCD1}">
              <a14:hiddenFill xmlns:a14="http://schemas.microsoft.com/office/drawing/2010/main">
                <a:solidFill>
                  <a:srgbClr val="FFFFFF"/>
                </a:solidFill>
              </a14:hiddenFill>
            </a:ext>
          </a:extLst>
        </p:spPr>
      </p:pic>
      <p:sp>
        <p:nvSpPr>
          <p:cNvPr id="22" name="Rectangle 43"/>
          <p:cNvSpPr>
            <a:spLocks noChangeArrowheads="1"/>
          </p:cNvSpPr>
          <p:nvPr/>
        </p:nvSpPr>
        <p:spPr bwMode="auto">
          <a:xfrm>
            <a:off x="1" y="256595"/>
            <a:ext cx="188459" cy="340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3286" tIns="46643" rIns="93286" bIns="46643" anchor="ctr">
            <a:spAutoFit/>
          </a:bodyPr>
          <a:lstStyle>
            <a:lvl1pPr eaLnBrk="0" hangingPunct="0">
              <a:defRPr sz="1600">
                <a:solidFill>
                  <a:schemeClr val="tx1"/>
                </a:solidFill>
                <a:latin typeface="Arial" pitchFamily="34" charset="0"/>
                <a:cs typeface="Arial" pitchFamily="34" charset="0"/>
              </a:defRPr>
            </a:lvl1pPr>
            <a:lvl2pPr marL="742950" indent="-285750" eaLnBrk="0" hangingPunct="0">
              <a:defRPr sz="1600">
                <a:solidFill>
                  <a:schemeClr val="tx1"/>
                </a:solidFill>
                <a:latin typeface="Arial" pitchFamily="34" charset="0"/>
                <a:cs typeface="Arial" pitchFamily="34" charset="0"/>
              </a:defRPr>
            </a:lvl2pPr>
            <a:lvl3pPr marL="1143000" indent="-228600" eaLnBrk="0" hangingPunct="0">
              <a:defRPr sz="1600">
                <a:solidFill>
                  <a:schemeClr val="tx1"/>
                </a:solidFill>
                <a:latin typeface="Arial" pitchFamily="34" charset="0"/>
                <a:cs typeface="Arial" pitchFamily="34" charset="0"/>
              </a:defRPr>
            </a:lvl3pPr>
            <a:lvl4pPr marL="1600200" indent="-228600" eaLnBrk="0" hangingPunct="0">
              <a:defRPr sz="1600">
                <a:solidFill>
                  <a:schemeClr val="tx1"/>
                </a:solidFill>
                <a:latin typeface="Arial" pitchFamily="34" charset="0"/>
                <a:cs typeface="Arial" pitchFamily="34" charset="0"/>
              </a:defRPr>
            </a:lvl4pPr>
            <a:lvl5pPr marL="2057400" indent="-228600" eaLnBrk="0" hangingPunct="0">
              <a:defRPr sz="16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cs typeface="Arial" pitchFamily="34" charset="0"/>
              </a:defRPr>
            </a:lvl9pPr>
          </a:lstStyle>
          <a:p>
            <a:pPr eaLnBrk="1" fontAlgn="base" hangingPunct="1">
              <a:spcBef>
                <a:spcPct val="0"/>
              </a:spcBef>
              <a:spcAft>
                <a:spcPct val="0"/>
              </a:spcAft>
            </a:pPr>
            <a:endParaRPr lang="en-US" altLang="en-US">
              <a:solidFill>
                <a:srgbClr val="000000"/>
              </a:solidFill>
              <a:latin typeface="Times New Roman" pitchFamily="18" charset="0"/>
              <a:cs typeface="Times New Roman" pitchFamily="18" charset="0"/>
            </a:endParaRPr>
          </a:p>
        </p:txBody>
      </p:sp>
      <p:pic>
        <p:nvPicPr>
          <p:cNvPr id="26"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108776" y="100125"/>
            <a:ext cx="981075" cy="993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57221629"/>
      </p:ext>
    </p:extLst>
  </p:cSld>
  <p:clrMapOvr>
    <a:masterClrMapping/>
  </p:clrMapOvr>
  <mc:AlternateContent xmlns:mc="http://schemas.openxmlformats.org/markup-compatibility/2006" xmlns:p14="http://schemas.microsoft.com/office/powerpoint/2010/main">
    <mc:Choice Requires="p14">
      <p:transition>
        <p14:warp dir="in"/>
      </p:transition>
    </mc:Choice>
    <mc:Fallback xmlns="">
      <p:transition>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 name="Picture 3" descr="ap_park_model.pn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t="1547" b="5262"/>
          <a:stretch/>
        </p:blipFill>
        <p:spPr>
          <a:xfrm>
            <a:off x="0" y="1196752"/>
            <a:ext cx="9144000" cy="5666294"/>
          </a:xfrm>
          <a:prstGeom prst="rect">
            <a:avLst/>
          </a:prstGeom>
          <a:noFill/>
        </p:spPr>
      </p:pic>
      <p:sp>
        <p:nvSpPr>
          <p:cNvPr id="6" name="Slide Number Placeholder 5"/>
          <p:cNvSpPr>
            <a:spLocks noGrp="1"/>
          </p:cNvSpPr>
          <p:nvPr>
            <p:ph type="sldNum" sz="quarter" idx="12"/>
          </p:nvPr>
        </p:nvSpPr>
        <p:spPr/>
        <p:txBody>
          <a:bodyPr/>
          <a:lstStyle/>
          <a:p>
            <a:fld id="{DD4087D6-6149-4BBF-BCB4-6D6EADF3DECA}" type="slidenum">
              <a:rPr lang="en-ZA" smtClean="0">
                <a:solidFill>
                  <a:prstClr val="black">
                    <a:tint val="75000"/>
                  </a:prstClr>
                </a:solidFill>
              </a:rPr>
              <a:pPr/>
              <a:t>6</a:t>
            </a:fld>
            <a:endParaRPr lang="en-ZA">
              <a:solidFill>
                <a:prstClr val="black">
                  <a:tint val="75000"/>
                </a:prstClr>
              </a:solidFill>
            </a:endParaRPr>
          </a:p>
        </p:txBody>
      </p:sp>
      <p:sp>
        <p:nvSpPr>
          <p:cNvPr id="2" name="Rectangle 1"/>
          <p:cNvSpPr/>
          <p:nvPr/>
        </p:nvSpPr>
        <p:spPr>
          <a:xfrm>
            <a:off x="17378" y="-111726"/>
            <a:ext cx="9144000" cy="1196752"/>
          </a:xfrm>
          <a:prstGeom prst="rect">
            <a:avLst/>
          </a:prstGeom>
          <a:solidFill>
            <a:srgbClr val="3366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t>The African Parks conservation Model</a:t>
            </a:r>
          </a:p>
        </p:txBody>
      </p:sp>
      <p:pic>
        <p:nvPicPr>
          <p:cNvPr id="9"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28384" y="91251"/>
            <a:ext cx="981075" cy="993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16529469"/>
      </p:ext>
    </p:extLst>
  </p:cSld>
  <p:clrMapOvr>
    <a:masterClrMapping/>
  </p:clrMapOvr>
  <mc:AlternateContent xmlns:mc="http://schemas.openxmlformats.org/markup-compatibility/2006" xmlns:p14="http://schemas.microsoft.com/office/powerpoint/2010/main">
    <mc:Choice Requires="p14">
      <p:transition>
        <p14:warp dir="in"/>
      </p:transition>
    </mc:Choice>
    <mc:Fallback xmlns="">
      <p:transition>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8520" y="0"/>
            <a:ext cx="9361040" cy="1015475"/>
          </a:xfrm>
          <a:solidFill>
            <a:srgbClr val="336600"/>
          </a:solidFill>
        </p:spPr>
        <p:txBody>
          <a:bodyPr>
            <a:normAutofit/>
          </a:bodyPr>
          <a:lstStyle/>
          <a:p>
            <a:r>
              <a:rPr lang="en-GB" sz="3200" dirty="0">
                <a:solidFill>
                  <a:schemeClr val="bg1"/>
                </a:solidFill>
                <a:latin typeface="Arial" panose="020B0604020202020204" pitchFamily="34" charset="0"/>
                <a:cs typeface="Arial" panose="020B0604020202020204" pitchFamily="34" charset="0"/>
              </a:rPr>
              <a:t>AP Conservation and Tourism Foot pri</a:t>
            </a:r>
            <a:r>
              <a:rPr lang="en-GB" sz="3200" dirty="0">
                <a:solidFill>
                  <a:schemeClr val="bg1"/>
                </a:solidFill>
              </a:rPr>
              <a:t>nt</a:t>
            </a:r>
          </a:p>
        </p:txBody>
      </p:sp>
      <p:sp>
        <p:nvSpPr>
          <p:cNvPr id="4" name="Slide Number Placeholder 3"/>
          <p:cNvSpPr>
            <a:spLocks noGrp="1"/>
          </p:cNvSpPr>
          <p:nvPr>
            <p:ph type="sldNum" sz="quarter" idx="12"/>
          </p:nvPr>
        </p:nvSpPr>
        <p:spPr/>
        <p:txBody>
          <a:bodyPr/>
          <a:lstStyle/>
          <a:p>
            <a:fld id="{DD4087D6-6149-4BBF-BCB4-6D6EADF3DECA}" type="slidenum">
              <a:rPr lang="en-ZA" smtClean="0"/>
              <a:pPr/>
              <a:t>7</a:t>
            </a:fld>
            <a:endParaRPr lang="en-ZA"/>
          </a:p>
        </p:txBody>
      </p:sp>
      <p:pic>
        <p:nvPicPr>
          <p:cNvPr id="5"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217295" y="1015475"/>
            <a:ext cx="6816914" cy="5842525"/>
          </a:xfrm>
          <a:prstGeom prst="rect">
            <a:avLst/>
          </a:prstGeom>
          <a:solidFill>
            <a:srgbClr val="336600"/>
          </a:solidFill>
          <a:ln>
            <a:noFill/>
          </a:ln>
          <a:extLst/>
        </p:spPr>
      </p:pic>
    </p:spTree>
    <p:extLst>
      <p:ext uri="{BB962C8B-B14F-4D97-AF65-F5344CB8AC3E}">
        <p14:creationId xmlns:p14="http://schemas.microsoft.com/office/powerpoint/2010/main" val="782669012"/>
      </p:ext>
    </p:extLst>
  </p:cSld>
  <p:clrMapOvr>
    <a:masterClrMapping/>
  </p:clrMapOvr>
  <mc:AlternateContent xmlns:mc="http://schemas.openxmlformats.org/markup-compatibility/2006" xmlns:p14="http://schemas.microsoft.com/office/powerpoint/2010/main">
    <mc:Choice Requires="p14">
      <p:transition>
        <p14:warp dir="in"/>
      </p:transition>
    </mc:Choice>
    <mc:Fallback xmlns="">
      <p:transition>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D4087D6-6149-4BBF-BCB4-6D6EADF3DECA}" type="slidenum">
              <a:rPr lang="en-ZA" smtClean="0"/>
              <a:pPr/>
              <a:t>8</a:t>
            </a:fld>
            <a:endParaRPr lang="en-ZA"/>
          </a:p>
        </p:txBody>
      </p:sp>
      <p:pic>
        <p:nvPicPr>
          <p:cNvPr id="3" name="Picture 2" descr="C:\Users\user\AppData\Local\Microsoft\Windows\Temporary Internet Files\Content.Word\Malawi country map_Nov2016.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35696" y="33964"/>
            <a:ext cx="6480721" cy="6702112"/>
          </a:xfrm>
          <a:prstGeom prst="rect">
            <a:avLst/>
          </a:prstGeom>
          <a:noFill/>
          <a:ln>
            <a:noFill/>
          </a:ln>
        </p:spPr>
      </p:pic>
    </p:spTree>
    <p:extLst>
      <p:ext uri="{BB962C8B-B14F-4D97-AF65-F5344CB8AC3E}">
        <p14:creationId xmlns:p14="http://schemas.microsoft.com/office/powerpoint/2010/main" val="305300386"/>
      </p:ext>
    </p:extLst>
  </p:cSld>
  <p:clrMapOvr>
    <a:masterClrMapping/>
  </p:clrMapOvr>
  <mc:AlternateContent xmlns:mc="http://schemas.openxmlformats.org/markup-compatibility/2006" xmlns:p14="http://schemas.microsoft.com/office/powerpoint/2010/main">
    <mc:Choice Requires="p14">
      <p:transition>
        <p14:warp dir="in"/>
      </p:transition>
    </mc:Choice>
    <mc:Fallback xmlns="">
      <p:transition>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5890" name="Rectangle 16" hidden="1"/>
          <p:cNvGraphicFramePr>
            <a:graphicFrameLocks/>
          </p:cNvGraphicFramePr>
          <p:nvPr>
            <p:custDataLst>
              <p:tags r:id="rId2"/>
            </p:custData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2112" name="think-cell Slide" r:id="rId6" imgW="0" imgH="0" progId="">
                  <p:embed/>
                </p:oleObj>
              </mc:Choice>
              <mc:Fallback>
                <p:oleObj name="think-cell Slide" r:id="rId6" imgW="0" imgH="0" progId="">
                  <p:embed/>
                  <p:pic>
                    <p:nvPicPr>
                      <p:cNvPr id="0" name=""/>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65897" name="Rectangle 3"/>
          <p:cNvSpPr>
            <a:spLocks noChangeArrowheads="1"/>
          </p:cNvSpPr>
          <p:nvPr>
            <p:custDataLst>
              <p:tags r:id="rId3"/>
            </p:custDataLst>
          </p:nvPr>
        </p:nvSpPr>
        <p:spPr bwMode="auto">
          <a:xfrm>
            <a:off x="4740276" y="2843213"/>
            <a:ext cx="3489325" cy="1117600"/>
          </a:xfrm>
          <a:prstGeom prst="rect">
            <a:avLst/>
          </a:prstGeom>
          <a:noFill/>
          <a:ln w="9525">
            <a:noFill/>
            <a:miter lim="800000"/>
            <a:headEnd/>
            <a:tailEnd/>
          </a:ln>
        </p:spPr>
        <p:txBody>
          <a:bodyPr/>
          <a:lstStyle/>
          <a:p>
            <a:pPr eaLnBrk="0" fontAlgn="base" hangingPunct="0">
              <a:spcBef>
                <a:spcPct val="20000"/>
              </a:spcBef>
              <a:spcAft>
                <a:spcPct val="0"/>
              </a:spcAft>
            </a:pPr>
            <a:endParaRPr lang="en-US" sz="1400" b="1" i="1">
              <a:solidFill>
                <a:srgbClr val="000000"/>
              </a:solidFill>
              <a:latin typeface="Times New Roman" pitchFamily="18" charset="0"/>
              <a:cs typeface="Times New Roman" pitchFamily="18" charset="0"/>
            </a:endParaRPr>
          </a:p>
          <a:p>
            <a:pPr eaLnBrk="0" fontAlgn="base" hangingPunct="0">
              <a:spcBef>
                <a:spcPct val="20000"/>
              </a:spcBef>
              <a:spcAft>
                <a:spcPct val="0"/>
              </a:spcAft>
            </a:pPr>
            <a:endParaRPr lang="en-US" sz="1400" b="1" i="1">
              <a:solidFill>
                <a:srgbClr val="000000"/>
              </a:solidFill>
              <a:latin typeface="Times New Roman" pitchFamily="18" charset="0"/>
              <a:cs typeface="Times New Roman" pitchFamily="18" charset="0"/>
            </a:endParaRPr>
          </a:p>
        </p:txBody>
      </p:sp>
      <p:sp>
        <p:nvSpPr>
          <p:cNvPr id="21" name="Rectangle 2"/>
          <p:cNvSpPr>
            <a:spLocks noGrp="1" noChangeArrowheads="1"/>
          </p:cNvSpPr>
          <p:nvPr>
            <p:ph type="title"/>
          </p:nvPr>
        </p:nvSpPr>
        <p:spPr>
          <a:xfrm>
            <a:off x="0" y="-1"/>
            <a:ext cx="9144000" cy="1152526"/>
          </a:xfrm>
          <a:solidFill>
            <a:srgbClr val="336600"/>
          </a:solidFill>
          <a:ln w="9525">
            <a:noFill/>
            <a:miter lim="800000"/>
            <a:headEnd/>
            <a:tailEnd/>
          </a:ln>
        </p:spPr>
        <p:txBody>
          <a:bodyPr vert="horz" wrap="square" lIns="91440" tIns="45720" rIns="91440" bIns="45720" numCol="1" anchor="ctr" anchorCtr="0" compatLnSpc="1">
            <a:prstTxWarp prst="textNoShape">
              <a:avLst/>
            </a:prstTxWarp>
          </a:bodyPr>
          <a:lstStyle/>
          <a:p>
            <a:pPr algn="ctr"/>
            <a:r>
              <a:rPr lang="en-US" sz="3200" b="0" dirty="0">
                <a:solidFill>
                  <a:schemeClr val="bg1"/>
                </a:solidFill>
              </a:rPr>
              <a:t>African Parks Goal</a:t>
            </a:r>
            <a:endParaRPr lang="nl-NL" sz="2800" b="0" dirty="0">
              <a:solidFill>
                <a:schemeClr val="bg1"/>
              </a:solidFill>
              <a:latin typeface="+mj-lt"/>
            </a:endParaRPr>
          </a:p>
        </p:txBody>
      </p:sp>
      <p:sp>
        <p:nvSpPr>
          <p:cNvPr id="15" name="Text Placeholder 18"/>
          <p:cNvSpPr>
            <a:spLocks noGrp="1"/>
          </p:cNvSpPr>
          <p:nvPr>
            <p:ph type="body" sz="half" idx="2"/>
          </p:nvPr>
        </p:nvSpPr>
        <p:spPr>
          <a:xfrm>
            <a:off x="-12700" y="1154481"/>
            <a:ext cx="9130573" cy="3630660"/>
          </a:xfrm>
        </p:spPr>
        <p:txBody>
          <a:bodyPr/>
          <a:lstStyle/>
          <a:p>
            <a:pPr marL="742950" lvl="1" indent="-285750">
              <a:buFont typeface="Arial" panose="020B0604020202020204" pitchFamily="34" charset="0"/>
              <a:buChar char="•"/>
            </a:pPr>
            <a:r>
              <a:rPr lang="en-ZA" sz="1800" dirty="0"/>
              <a:t>Secure and manage a portfolio of protected areas in Africa encompassing the majority of the continent’s ecoregions</a:t>
            </a:r>
          </a:p>
          <a:p>
            <a:pPr marL="742950" lvl="1" indent="-285750">
              <a:buFont typeface="Arial" panose="020B0604020202020204" pitchFamily="34" charset="0"/>
              <a:buChar char="•"/>
            </a:pPr>
            <a:endParaRPr lang="en-ZA" sz="1800" dirty="0"/>
          </a:p>
          <a:p>
            <a:pPr marL="742950" lvl="1" indent="-285750">
              <a:buFont typeface="Arial" panose="020B0604020202020204" pitchFamily="34" charset="0"/>
              <a:buChar char="•"/>
            </a:pPr>
            <a:r>
              <a:rPr lang="en-ZA" sz="1800" dirty="0"/>
              <a:t>Unlock the economic potential of areas under management to position conservation as a competitive land-use that promotes sustainable socio-economic development in rural communities through Tourism and other schemes.</a:t>
            </a:r>
          </a:p>
          <a:p>
            <a:pPr marL="742950" lvl="1" indent="-285750">
              <a:buFont typeface="Arial" panose="020B0604020202020204" pitchFamily="34" charset="0"/>
              <a:buChar char="•"/>
            </a:pPr>
            <a:endParaRPr lang="en-ZA" sz="1800" dirty="0"/>
          </a:p>
          <a:p>
            <a:pPr marL="742950" lvl="1" indent="-285750">
              <a:buFont typeface="Arial" panose="020B0604020202020204" pitchFamily="34" charset="0"/>
              <a:buChar char="•"/>
            </a:pPr>
            <a:r>
              <a:rPr lang="en-ZA" sz="1800" dirty="0"/>
              <a:t>Position protected areas under AP management as epicentres from which stability, law and order can radiate to the benefit of people</a:t>
            </a:r>
          </a:p>
          <a:p>
            <a:pPr marL="285750" indent="-285750">
              <a:buFont typeface="Arial" panose="020B0604020202020204" pitchFamily="34" charset="0"/>
              <a:buChar char="•"/>
            </a:pPr>
            <a:endParaRPr lang="en-ZA" sz="1800" dirty="0"/>
          </a:p>
          <a:p>
            <a:r>
              <a:rPr lang="en-ZA" sz="1600" dirty="0"/>
              <a:t>.</a:t>
            </a:r>
            <a:endParaRPr lang="en-ZA" sz="1600" b="1" dirty="0">
              <a:latin typeface="Arial" pitchFamily="34" charset="0"/>
              <a:cs typeface="Arial" pitchFamily="34" charset="0"/>
            </a:endParaRPr>
          </a:p>
        </p:txBody>
      </p:sp>
      <p:pic>
        <p:nvPicPr>
          <p:cNvPr id="30757" name="Picture 37" descr="C:\Users\lizal\Desktop\Jane US Presentations\APN_002455.jp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6029327" y="4785141"/>
            <a:ext cx="2908126" cy="1973715"/>
          </a:xfrm>
          <a:prstGeom prst="rect">
            <a:avLst/>
          </a:prstGeom>
          <a:noFill/>
          <a:extLst>
            <a:ext uri="{909E8E84-426E-40DD-AFC4-6F175D3DCCD1}">
              <a14:hiddenFill xmlns:a14="http://schemas.microsoft.com/office/drawing/2010/main">
                <a:solidFill>
                  <a:srgbClr val="FFFFFF"/>
                </a:solidFill>
              </a14:hiddenFill>
            </a:ext>
          </a:extLst>
        </p:spPr>
      </p:pic>
      <p:pic>
        <p:nvPicPr>
          <p:cNvPr id="30759" name="Picture 39" descr="C:\Users\lizal\Desktop\Jane US Presentations\APN_006057.jp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90761" y="4785141"/>
            <a:ext cx="2736304" cy="206057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0" descr="C:\Users\lizal\Desktop\Jane US Presentations\APN_006046.jpg"/>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2930526" y="4785141"/>
            <a:ext cx="2937618" cy="1973715"/>
          </a:xfrm>
          <a:prstGeom prst="rect">
            <a:avLst/>
          </a:prstGeom>
          <a:noFill/>
          <a:extLst>
            <a:ext uri="{909E8E84-426E-40DD-AFC4-6F175D3DCCD1}">
              <a14:hiddenFill xmlns:a14="http://schemas.microsoft.com/office/drawing/2010/main">
                <a:solidFill>
                  <a:srgbClr val="FFFFFF"/>
                </a:solidFill>
              </a14:hiddenFill>
            </a:ext>
          </a:extLst>
        </p:spPr>
      </p:pic>
      <p:pic>
        <p:nvPicPr>
          <p:cNvPr id="14340" name="Picture 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956377" y="79374"/>
            <a:ext cx="981075" cy="993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86352352"/>
      </p:ext>
    </p:extLst>
  </p:cSld>
  <p:clrMapOvr>
    <a:masterClrMapping/>
  </p:clrMapOvr>
  <mc:AlternateContent xmlns:mc="http://schemas.openxmlformats.org/markup-compatibility/2006" xmlns:p14="http://schemas.microsoft.com/office/powerpoint/2010/main">
    <mc:Choice Requires="p14">
      <p:transition>
        <p14:warp dir="in"/>
      </p:transition>
    </mc:Choice>
    <mc:Fallback xmlns="">
      <p:transition>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F9YEHYvD2EyUyoeXkC2mQA"/>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ppORoFEOXCEuUvUqKUJZh8Q"/>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p2X0h1R..okWZWq0sMFoyhA"/>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prky.ZSKcXUSTIWJKyNnKaA"/>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F9YEHYvD2EyUyoeXkC2mQA"/>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RESIZE" val="Yes"/>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RESIZE" val="Yes"/>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rky.ZSKcXUSTIWJKyNnKaA"/>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APN Presentation Template">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FCC00"/>
        </a:solidFill>
        <a:ln w="12700" cap="rnd"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rgbClr val="FFCC00"/>
        </a:solidFill>
        <a:ln w="12700" cap="rnd"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APN Presentation Template">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APN Presentation Template</Template>
  <TotalTime>2411</TotalTime>
  <Words>1521</Words>
  <Application>Microsoft Office PowerPoint</Application>
  <PresentationFormat>On-screen Show (4:3)</PresentationFormat>
  <Paragraphs>361</Paragraphs>
  <Slides>23</Slides>
  <Notes>9</Notes>
  <HiddenSlides>0</HiddenSlides>
  <MMClips>0</MMClips>
  <ScaleCrop>false</ScaleCrop>
  <HeadingPairs>
    <vt:vector size="6" baseType="variant">
      <vt:variant>
        <vt:lpstr>Theme</vt:lpstr>
      </vt:variant>
      <vt:variant>
        <vt:i4>3</vt:i4>
      </vt:variant>
      <vt:variant>
        <vt:lpstr>Embedded OLE Servers</vt:lpstr>
      </vt:variant>
      <vt:variant>
        <vt:i4>2</vt:i4>
      </vt:variant>
      <vt:variant>
        <vt:lpstr>Slide Titles</vt:lpstr>
      </vt:variant>
      <vt:variant>
        <vt:i4>23</vt:i4>
      </vt:variant>
    </vt:vector>
  </HeadingPairs>
  <TitlesOfParts>
    <vt:vector size="28" baseType="lpstr">
      <vt:lpstr>APN Presentation Template</vt:lpstr>
      <vt:lpstr>2_Default Design</vt:lpstr>
      <vt:lpstr>1_APN Presentation Template</vt:lpstr>
      <vt:lpstr>TCLayout.ActiveDocument.1</vt:lpstr>
      <vt:lpstr>think-cell Slide</vt:lpstr>
      <vt:lpstr>PowerPoint Presentation</vt:lpstr>
      <vt:lpstr>THE CONSERVATION CRISIS STORY </vt:lpstr>
      <vt:lpstr>The conservation crisis:  human demands for …</vt:lpstr>
      <vt:lpstr>PowerPoint Presentation</vt:lpstr>
      <vt:lpstr>What the future holds for Africa…</vt:lpstr>
      <vt:lpstr>PowerPoint Presentation</vt:lpstr>
      <vt:lpstr>AP Conservation and Tourism Foot print</vt:lpstr>
      <vt:lpstr>PowerPoint Presentation</vt:lpstr>
      <vt:lpstr>African Parks Goal</vt:lpstr>
      <vt:lpstr> Our approach  </vt:lpstr>
      <vt:lpstr>PowerPoint Presentation</vt:lpstr>
      <vt:lpstr>Creating a wildlife based tourism product through Restocking –Lessons from Majete.</vt:lpstr>
      <vt:lpstr>PowerPoint Presentation</vt:lpstr>
      <vt:lpstr>PowerPoint Presentation</vt:lpstr>
      <vt:lpstr>PowerPoint Presentation</vt:lpstr>
      <vt:lpstr> AP Akagera NP - Rwanda  Lessons</vt:lpstr>
      <vt:lpstr>Lessons Learnt </vt:lpstr>
      <vt:lpstr>Tourism deserves to be valued by the media </vt:lpstr>
      <vt:lpstr>Infrastructure has to improve </vt:lpstr>
      <vt:lpstr>Festivals boost domestic tourism  </vt:lpstr>
      <vt:lpstr>             Know your niche market fully</vt:lpstr>
      <vt:lpstr>Conclusion- A lot more work to be done </vt:lpstr>
      <vt:lpstr>PowerPoint Presentation</vt:lpstr>
    </vt:vector>
  </TitlesOfParts>
  <Company>African Parks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Liza Le Roux</dc:creator>
  <cp:lastModifiedBy>user</cp:lastModifiedBy>
  <cp:revision>252</cp:revision>
  <dcterms:created xsi:type="dcterms:W3CDTF">2012-01-09T12:34:10Z</dcterms:created>
  <dcterms:modified xsi:type="dcterms:W3CDTF">2017-04-05T20:22:38Z</dcterms:modified>
</cp:coreProperties>
</file>