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57" r:id="rId4"/>
    <p:sldId id="263" r:id="rId5"/>
    <p:sldId id="262" r:id="rId6"/>
    <p:sldId id="260" r:id="rId7"/>
    <p:sldId id="274" r:id="rId8"/>
    <p:sldId id="259" r:id="rId9"/>
    <p:sldId id="264" r:id="rId10"/>
    <p:sldId id="266" r:id="rId11"/>
    <p:sldId id="279" r:id="rId12"/>
    <p:sldId id="271" r:id="rId13"/>
    <p:sldId id="272" r:id="rId14"/>
    <p:sldId id="273"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94660"/>
  </p:normalViewPr>
  <p:slideViewPr>
    <p:cSldViewPr>
      <p:cViewPr>
        <p:scale>
          <a:sx n="75" d="100"/>
          <a:sy n="75" d="100"/>
        </p:scale>
        <p:origin x="-1146" y="-7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0"/>
    <c:plotArea>
      <c:layout/>
      <c:barChart>
        <c:barDir val="col"/>
        <c:grouping val="clustered"/>
        <c:varyColors val="0"/>
        <c:ser>
          <c:idx val="0"/>
          <c:order val="0"/>
          <c:tx>
            <c:strRef>
              <c:f>Sheet1!$F$6</c:f>
              <c:strCache>
                <c:ptCount val="1"/>
                <c:pt idx="0">
                  <c:v>Work or Business %</c:v>
                </c:pt>
              </c:strCache>
            </c:strRef>
          </c:tx>
          <c:spPr>
            <a:solidFill>
              <a:srgbClr val="0070C0"/>
            </a:solidFill>
          </c:spPr>
          <c:invertIfNegative val="0"/>
          <c:cat>
            <c:numRef>
              <c:f>Sheet1!$D$7:$D$8</c:f>
              <c:numCache>
                <c:formatCode>General</c:formatCode>
                <c:ptCount val="2"/>
                <c:pt idx="0">
                  <c:v>2010</c:v>
                </c:pt>
                <c:pt idx="1">
                  <c:v>2015</c:v>
                </c:pt>
              </c:numCache>
            </c:numRef>
          </c:cat>
          <c:val>
            <c:numRef>
              <c:f>Sheet1!$F$7:$F$8</c:f>
              <c:numCache>
                <c:formatCode>0.00%</c:formatCode>
                <c:ptCount val="2"/>
                <c:pt idx="0">
                  <c:v>0.58299999999999996</c:v>
                </c:pt>
                <c:pt idx="1">
                  <c:v>0.7330000000000001</c:v>
                </c:pt>
              </c:numCache>
            </c:numRef>
          </c:val>
        </c:ser>
        <c:ser>
          <c:idx val="1"/>
          <c:order val="1"/>
          <c:tx>
            <c:strRef>
              <c:f>Sheet1!$H$6</c:f>
              <c:strCache>
                <c:ptCount val="1"/>
                <c:pt idx="0">
                  <c:v>Holiday / Vacation %</c:v>
                </c:pt>
              </c:strCache>
            </c:strRef>
          </c:tx>
          <c:spPr>
            <a:solidFill>
              <a:srgbClr val="00B050"/>
            </a:solidFill>
          </c:spPr>
          <c:invertIfNegative val="0"/>
          <c:cat>
            <c:numRef>
              <c:f>Sheet1!$D$7:$D$8</c:f>
              <c:numCache>
                <c:formatCode>General</c:formatCode>
                <c:ptCount val="2"/>
                <c:pt idx="0">
                  <c:v>2010</c:v>
                </c:pt>
                <c:pt idx="1">
                  <c:v>2015</c:v>
                </c:pt>
              </c:numCache>
            </c:numRef>
          </c:cat>
          <c:val>
            <c:numRef>
              <c:f>Sheet1!$H$7:$H$8</c:f>
              <c:numCache>
                <c:formatCode>0%</c:formatCode>
                <c:ptCount val="2"/>
                <c:pt idx="0">
                  <c:v>0.254</c:v>
                </c:pt>
                <c:pt idx="1">
                  <c:v>0.18100000000000002</c:v>
                </c:pt>
              </c:numCache>
            </c:numRef>
          </c:val>
        </c:ser>
        <c:ser>
          <c:idx val="2"/>
          <c:order val="2"/>
          <c:tx>
            <c:strRef>
              <c:f>Sheet1!$J$6</c:f>
              <c:strCache>
                <c:ptCount val="1"/>
                <c:pt idx="0">
                  <c:v>Visiting Friends %</c:v>
                </c:pt>
              </c:strCache>
            </c:strRef>
          </c:tx>
          <c:spPr>
            <a:solidFill>
              <a:srgbClr val="C00000"/>
            </a:solidFill>
          </c:spPr>
          <c:invertIfNegative val="0"/>
          <c:cat>
            <c:numRef>
              <c:f>Sheet1!$D$7:$D$8</c:f>
              <c:numCache>
                <c:formatCode>General</c:formatCode>
                <c:ptCount val="2"/>
                <c:pt idx="0">
                  <c:v>2010</c:v>
                </c:pt>
                <c:pt idx="1">
                  <c:v>2015</c:v>
                </c:pt>
              </c:numCache>
            </c:numRef>
          </c:cat>
          <c:val>
            <c:numRef>
              <c:f>Sheet1!$J$7:$J$8</c:f>
              <c:numCache>
                <c:formatCode>0.00%</c:formatCode>
                <c:ptCount val="2"/>
                <c:pt idx="0">
                  <c:v>0.16300000000000001</c:v>
                </c:pt>
                <c:pt idx="1">
                  <c:v>8.7000000000000022E-2</c:v>
                </c:pt>
              </c:numCache>
            </c:numRef>
          </c:val>
        </c:ser>
        <c:dLbls>
          <c:showLegendKey val="0"/>
          <c:showVal val="0"/>
          <c:showCatName val="0"/>
          <c:showSerName val="0"/>
          <c:showPercent val="0"/>
          <c:showBubbleSize val="0"/>
        </c:dLbls>
        <c:gapWidth val="150"/>
        <c:axId val="247555968"/>
        <c:axId val="135717632"/>
      </c:barChart>
      <c:catAx>
        <c:axId val="247555968"/>
        <c:scaling>
          <c:orientation val="minMax"/>
        </c:scaling>
        <c:delete val="0"/>
        <c:axPos val="b"/>
        <c:numFmt formatCode="General" sourceLinked="1"/>
        <c:majorTickMark val="out"/>
        <c:minorTickMark val="none"/>
        <c:tickLblPos val="nextTo"/>
        <c:crossAx val="135717632"/>
        <c:crosses val="autoZero"/>
        <c:auto val="1"/>
        <c:lblAlgn val="ctr"/>
        <c:lblOffset val="100"/>
        <c:noMultiLvlLbl val="0"/>
      </c:catAx>
      <c:valAx>
        <c:axId val="135717632"/>
        <c:scaling>
          <c:orientation val="minMax"/>
        </c:scaling>
        <c:delete val="0"/>
        <c:axPos val="l"/>
        <c:majorGridlines/>
        <c:numFmt formatCode="0.00%" sourceLinked="1"/>
        <c:majorTickMark val="out"/>
        <c:minorTickMark val="none"/>
        <c:tickLblPos val="nextTo"/>
        <c:crossAx val="24755596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Sheet1!$E$2</c:f>
              <c:strCache>
                <c:ptCount val="1"/>
                <c:pt idx="0">
                  <c:v>Investment</c:v>
                </c:pt>
              </c:strCache>
            </c:strRef>
          </c:tx>
          <c:spPr>
            <a:ln w="28575" cap="rnd">
              <a:solidFill>
                <a:srgbClr val="FFC000"/>
              </a:solidFill>
              <a:round/>
            </a:ln>
            <a:effectLst/>
          </c:spPr>
          <c:marker>
            <c:symbol val="none"/>
          </c:marker>
          <c:cat>
            <c:numRef>
              <c:f>Sheet1!$C$3:$C$14</c:f>
              <c:numCache>
                <c:formatCode>General</c:formatCode>
                <c:ptCount val="12"/>
                <c:pt idx="0">
                  <c:v>2016</c:v>
                </c:pt>
                <c:pt idx="1">
                  <c:v>2017</c:v>
                </c:pt>
                <c:pt idx="2">
                  <c:v>2018</c:v>
                </c:pt>
                <c:pt idx="3">
                  <c:v>2019</c:v>
                </c:pt>
                <c:pt idx="4">
                  <c:v>2020</c:v>
                </c:pt>
                <c:pt idx="5">
                  <c:v>2021</c:v>
                </c:pt>
                <c:pt idx="6">
                  <c:v>2022</c:v>
                </c:pt>
                <c:pt idx="7">
                  <c:v>2023</c:v>
                </c:pt>
                <c:pt idx="8">
                  <c:v>2024</c:v>
                </c:pt>
                <c:pt idx="9">
                  <c:v>2025</c:v>
                </c:pt>
                <c:pt idx="10">
                  <c:v>2026</c:v>
                </c:pt>
                <c:pt idx="11">
                  <c:v>2027</c:v>
                </c:pt>
              </c:numCache>
            </c:numRef>
          </c:cat>
          <c:val>
            <c:numRef>
              <c:f>Sheet1!$E$3:$E$14</c:f>
              <c:numCache>
                <c:formatCode>_(* #,##0.00_);_(* \(#,##0.00\);_(* "-"??_);_(@_)</c:formatCode>
                <c:ptCount val="12"/>
                <c:pt idx="0">
                  <c:v>20423.5</c:v>
                </c:pt>
                <c:pt idx="1">
                  <c:v>21179.169499999996</c:v>
                </c:pt>
                <c:pt idx="2">
                  <c:v>22026.33628</c:v>
                </c:pt>
                <c:pt idx="3">
                  <c:v>22907.389731200001</c:v>
                </c:pt>
                <c:pt idx="4">
                  <c:v>23823.685320448003</c:v>
                </c:pt>
                <c:pt idx="5">
                  <c:v>24776.63273326592</c:v>
                </c:pt>
                <c:pt idx="6">
                  <c:v>25767.698042596559</c:v>
                </c:pt>
                <c:pt idx="7">
                  <c:v>26798.405964300426</c:v>
                </c:pt>
                <c:pt idx="8">
                  <c:v>27870.342202872442</c:v>
                </c:pt>
                <c:pt idx="9">
                  <c:v>28985.155890987346</c:v>
                </c:pt>
                <c:pt idx="10">
                  <c:v>30144.562126626839</c:v>
                </c:pt>
                <c:pt idx="11">
                  <c:v>31306</c:v>
                </c:pt>
              </c:numCache>
            </c:numRef>
          </c:val>
          <c:smooth val="0"/>
        </c:ser>
        <c:dLbls>
          <c:showLegendKey val="0"/>
          <c:showVal val="0"/>
          <c:showCatName val="0"/>
          <c:showSerName val="0"/>
          <c:showPercent val="0"/>
          <c:showBubbleSize val="0"/>
        </c:dLbls>
        <c:marker val="1"/>
        <c:smooth val="0"/>
        <c:axId val="247625984"/>
        <c:axId val="247631872"/>
      </c:lineChart>
      <c:catAx>
        <c:axId val="247625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7631872"/>
        <c:crosses val="autoZero"/>
        <c:auto val="1"/>
        <c:lblAlgn val="ctr"/>
        <c:lblOffset val="100"/>
        <c:noMultiLvlLbl val="0"/>
      </c:catAx>
      <c:valAx>
        <c:axId val="247631872"/>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7625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GDP (MwK '000)</a:t>
            </a:r>
            <a:r>
              <a:rPr lang="en-GB" sz="1400" b="1" i="0" u="none" strike="noStrike" baseline="0"/>
              <a:t> </a:t>
            </a:r>
            <a:endParaRPr lang="en-GB" b="1"/>
          </a:p>
        </c:rich>
      </c:tx>
      <c:layout/>
      <c:overlay val="0"/>
      <c:spPr>
        <a:noFill/>
        <a:ln>
          <a:noFill/>
        </a:ln>
        <a:effectLst/>
      </c:spPr>
    </c:title>
    <c:autoTitleDeleted val="0"/>
    <c:plotArea>
      <c:layout/>
      <c:lineChart>
        <c:grouping val="standard"/>
        <c:varyColors val="0"/>
        <c:ser>
          <c:idx val="0"/>
          <c:order val="0"/>
          <c:tx>
            <c:strRef>
              <c:f>Sheet1!$D$2</c:f>
              <c:strCache>
                <c:ptCount val="1"/>
                <c:pt idx="0">
                  <c:v>GDP</c:v>
                </c:pt>
              </c:strCache>
            </c:strRef>
          </c:tx>
          <c:spPr>
            <a:ln w="28575" cap="rnd">
              <a:solidFill>
                <a:schemeClr val="accent1"/>
              </a:solidFill>
              <a:round/>
            </a:ln>
            <a:effectLst/>
          </c:spPr>
          <c:marker>
            <c:symbol val="none"/>
          </c:marker>
          <c:cat>
            <c:numRef>
              <c:f>Sheet1!$C$3:$C$14</c:f>
              <c:numCache>
                <c:formatCode>General</c:formatCode>
                <c:ptCount val="12"/>
                <c:pt idx="0">
                  <c:v>2016</c:v>
                </c:pt>
                <c:pt idx="1">
                  <c:v>2017</c:v>
                </c:pt>
                <c:pt idx="2">
                  <c:v>2018</c:v>
                </c:pt>
                <c:pt idx="3">
                  <c:v>2019</c:v>
                </c:pt>
                <c:pt idx="4">
                  <c:v>2020</c:v>
                </c:pt>
                <c:pt idx="5">
                  <c:v>2021</c:v>
                </c:pt>
                <c:pt idx="6">
                  <c:v>2022</c:v>
                </c:pt>
                <c:pt idx="7">
                  <c:v>2023</c:v>
                </c:pt>
                <c:pt idx="8">
                  <c:v>2024</c:v>
                </c:pt>
                <c:pt idx="9">
                  <c:v>2025</c:v>
                </c:pt>
                <c:pt idx="10">
                  <c:v>2026</c:v>
                </c:pt>
                <c:pt idx="11">
                  <c:v>2027</c:v>
                </c:pt>
              </c:numCache>
            </c:numRef>
          </c:cat>
          <c:val>
            <c:numRef>
              <c:f>Sheet1!$D$3:$D$14</c:f>
              <c:numCache>
                <c:formatCode>_(* #,##0.00_);_(* \(#,##0.00\);_(* "-"??_);_(@_)</c:formatCode>
                <c:ptCount val="12"/>
                <c:pt idx="0">
                  <c:v>138039</c:v>
                </c:pt>
                <c:pt idx="1">
                  <c:v>143146.443</c:v>
                </c:pt>
                <c:pt idx="2">
                  <c:v>150160.61870699999</c:v>
                </c:pt>
                <c:pt idx="3">
                  <c:v>155716.56159915894</c:v>
                </c:pt>
                <c:pt idx="4">
                  <c:v>161478.07437832784</c:v>
                </c:pt>
                <c:pt idx="5">
                  <c:v>167452.76313032597</c:v>
                </c:pt>
                <c:pt idx="6">
                  <c:v>173648.51536614803</c:v>
                </c:pt>
                <c:pt idx="7">
                  <c:v>180073.51043469549</c:v>
                </c:pt>
                <c:pt idx="8">
                  <c:v>186736.23032077923</c:v>
                </c:pt>
                <c:pt idx="9">
                  <c:v>193645.47084264801</c:v>
                </c:pt>
                <c:pt idx="10">
                  <c:v>200810.35326382593</c:v>
                </c:pt>
                <c:pt idx="11">
                  <c:v>231772</c:v>
                </c:pt>
              </c:numCache>
            </c:numRef>
          </c:val>
          <c:smooth val="0"/>
        </c:ser>
        <c:dLbls>
          <c:showLegendKey val="0"/>
          <c:showVal val="0"/>
          <c:showCatName val="0"/>
          <c:showSerName val="0"/>
          <c:showPercent val="0"/>
          <c:showBubbleSize val="0"/>
        </c:dLbls>
        <c:marker val="1"/>
        <c:smooth val="0"/>
        <c:axId val="118480896"/>
        <c:axId val="118482432"/>
        <c:extLst>
          <c:ext xmlns:c15="http://schemas.microsoft.com/office/drawing/2012/chart" uri="{02D57815-91ED-43cb-92C2-25804820EDAC}">
            <c15:filteredLineSeries>
              <c15:ser>
                <c:idx val="1"/>
                <c:order val="1"/>
                <c:tx>
                  <c:strRef>
                    <c:extLst>
                      <c:ext uri="{02D57815-91ED-43cb-92C2-25804820EDAC}">
                        <c15:formulaRef>
                          <c15:sqref>Sheet1!$E$2</c15:sqref>
                        </c15:formulaRef>
                      </c:ext>
                    </c:extLst>
                    <c:strCache>
                      <c:ptCount val="1"/>
                      <c:pt idx="0">
                        <c:v>Investment</c:v>
                      </c:pt>
                    </c:strCache>
                  </c:strRef>
                </c:tx>
                <c:spPr>
                  <a:ln w="28575" cap="rnd">
                    <a:solidFill>
                      <a:schemeClr val="accent2"/>
                    </a:solidFill>
                    <a:round/>
                  </a:ln>
                  <a:effectLst/>
                </c:spPr>
                <c:marker>
                  <c:symbol val="none"/>
                </c:marker>
                <c:cat>
                  <c:numRef>
                    <c:extLst>
                      <c:ext uri="{02D57815-91ED-43cb-92C2-25804820EDAC}">
                        <c15:formulaRef>
                          <c15:sqref>Sheet1!$C$3:$C$14</c15:sqref>
                        </c15:formulaRef>
                      </c:ext>
                    </c:extLst>
                    <c:numCache>
                      <c:formatCode>General</c:formatCode>
                      <c:ptCount val="12"/>
                      <c:pt idx="0">
                        <c:v>2016</c:v>
                      </c:pt>
                      <c:pt idx="1">
                        <c:v>2017</c:v>
                      </c:pt>
                      <c:pt idx="2">
                        <c:v>2018</c:v>
                      </c:pt>
                      <c:pt idx="3">
                        <c:v>2019</c:v>
                      </c:pt>
                      <c:pt idx="4">
                        <c:v>2020</c:v>
                      </c:pt>
                      <c:pt idx="5">
                        <c:v>2021</c:v>
                      </c:pt>
                      <c:pt idx="6">
                        <c:v>2022</c:v>
                      </c:pt>
                      <c:pt idx="7">
                        <c:v>2023</c:v>
                      </c:pt>
                      <c:pt idx="8">
                        <c:v>2024</c:v>
                      </c:pt>
                      <c:pt idx="9">
                        <c:v>2025</c:v>
                      </c:pt>
                      <c:pt idx="10">
                        <c:v>2026</c:v>
                      </c:pt>
                      <c:pt idx="11">
                        <c:v>2027</c:v>
                      </c:pt>
                    </c:numCache>
                  </c:numRef>
                </c:cat>
                <c:val>
                  <c:numRef>
                    <c:extLst>
                      <c:ext uri="{02D57815-91ED-43cb-92C2-25804820EDAC}">
                        <c15:formulaRef>
                          <c15:sqref>Sheet1!$E$3:$E$14</c15:sqref>
                        </c15:formulaRef>
                      </c:ext>
                    </c:extLst>
                    <c:numCache>
                      <c:formatCode>_(* #,##0.00_);_(* \(#,##0.00\);_(* "-"??_);_(@_)</c:formatCode>
                      <c:ptCount val="12"/>
                      <c:pt idx="0">
                        <c:v>20423.5</c:v>
                      </c:pt>
                      <c:pt idx="1">
                        <c:v>21179.1695</c:v>
                      </c:pt>
                      <c:pt idx="2">
                        <c:v>22026.33628</c:v>
                      </c:pt>
                      <c:pt idx="3">
                        <c:v>22907.389731200001</c:v>
                      </c:pt>
                      <c:pt idx="4">
                        <c:v>23823.685320448003</c:v>
                      </c:pt>
                      <c:pt idx="5">
                        <c:v>24776.632733265924</c:v>
                      </c:pt>
                      <c:pt idx="6">
                        <c:v>25767.698042596563</c:v>
                      </c:pt>
                      <c:pt idx="7">
                        <c:v>26798.405964300426</c:v>
                      </c:pt>
                      <c:pt idx="8">
                        <c:v>27870.342202872445</c:v>
                      </c:pt>
                      <c:pt idx="9">
                        <c:v>28985.155890987346</c:v>
                      </c:pt>
                      <c:pt idx="10">
                        <c:v>30144.562126626839</c:v>
                      </c:pt>
                      <c:pt idx="11">
                        <c:v>31306</c:v>
                      </c:pt>
                    </c:numCache>
                  </c:numRef>
                </c:val>
                <c:smooth val="0"/>
              </c15:ser>
            </c15:filteredLineSeries>
          </c:ext>
        </c:extLst>
      </c:lineChart>
      <c:catAx>
        <c:axId val="118480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482432"/>
        <c:crosses val="autoZero"/>
        <c:auto val="1"/>
        <c:lblAlgn val="ctr"/>
        <c:lblOffset val="100"/>
        <c:noMultiLvlLbl val="0"/>
      </c:catAx>
      <c:valAx>
        <c:axId val="118482432"/>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480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CADDAA-9968-4BC4-AC3B-568D42C3F298}" type="datetimeFigureOut">
              <a:rPr lang="en-US" smtClean="0"/>
              <a:pPr/>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1358655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ADDAA-9968-4BC4-AC3B-568D42C3F298}" type="datetimeFigureOut">
              <a:rPr lang="en-US" smtClean="0"/>
              <a:pPr/>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3736254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ADDAA-9968-4BC4-AC3B-568D42C3F298}" type="datetimeFigureOut">
              <a:rPr lang="en-US" smtClean="0"/>
              <a:pPr/>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3138695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ADDAA-9968-4BC4-AC3B-568D42C3F298}" type="datetimeFigureOut">
              <a:rPr lang="en-US" smtClean="0"/>
              <a:pPr/>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599172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CADDAA-9968-4BC4-AC3B-568D42C3F298}" type="datetimeFigureOut">
              <a:rPr lang="en-US" smtClean="0"/>
              <a:pPr/>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237192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CADDAA-9968-4BC4-AC3B-568D42C3F298}" type="datetimeFigureOut">
              <a:rPr lang="en-US" smtClean="0"/>
              <a:pPr/>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200115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CADDAA-9968-4BC4-AC3B-568D42C3F298}" type="datetimeFigureOut">
              <a:rPr lang="en-US" smtClean="0"/>
              <a:pPr/>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1921578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CADDAA-9968-4BC4-AC3B-568D42C3F298}" type="datetimeFigureOut">
              <a:rPr lang="en-US" smtClean="0"/>
              <a:pPr/>
              <a:t>4/6/2017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3405544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ADDAA-9968-4BC4-AC3B-568D42C3F298}" type="datetimeFigureOut">
              <a:rPr lang="en-US" smtClean="0"/>
              <a:pPr/>
              <a:t>4/6/2017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277604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ADDAA-9968-4BC4-AC3B-568D42C3F298}" type="datetimeFigureOut">
              <a:rPr lang="en-US" smtClean="0"/>
              <a:pPr/>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2752700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ADDAA-9968-4BC4-AC3B-568D42C3F298}" type="datetimeFigureOut">
              <a:rPr lang="en-US" smtClean="0"/>
              <a:pPr/>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DF13A8-4384-4B8A-9937-3278D38F6582}" type="slidenum">
              <a:rPr lang="en-US" smtClean="0"/>
              <a:pPr/>
              <a:t>‹#›</a:t>
            </a:fld>
            <a:endParaRPr lang="en-US"/>
          </a:p>
        </p:txBody>
      </p:sp>
    </p:spTree>
    <p:extLst>
      <p:ext uri="{BB962C8B-B14F-4D97-AF65-F5344CB8AC3E}">
        <p14:creationId xmlns:p14="http://schemas.microsoft.com/office/powerpoint/2010/main" val="2347581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ADDAA-9968-4BC4-AC3B-568D42C3F298}" type="datetimeFigureOut">
              <a:rPr lang="en-US" smtClean="0"/>
              <a:pPr/>
              <a:t>4/6/2017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DF13A8-4384-4B8A-9937-3278D38F6582}" type="slidenum">
              <a:rPr lang="en-US" smtClean="0"/>
              <a:pPr/>
              <a:t>‹#›</a:t>
            </a:fld>
            <a:endParaRPr lang="en-US"/>
          </a:p>
        </p:txBody>
      </p:sp>
    </p:spTree>
    <p:extLst>
      <p:ext uri="{BB962C8B-B14F-4D97-AF65-F5344CB8AC3E}">
        <p14:creationId xmlns:p14="http://schemas.microsoft.com/office/powerpoint/2010/main" val="1959051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626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normAutofit fontScale="90000"/>
          </a:bodyPr>
          <a:lstStyle/>
          <a:p>
            <a:r>
              <a:rPr lang="en-US" b="1" dirty="0" smtClean="0">
                <a:solidFill>
                  <a:schemeClr val="bg1">
                    <a:lumMod val="95000"/>
                  </a:schemeClr>
                </a:solidFill>
              </a:rPr>
              <a:t>SUNBIRD INITIATIVE TO ADDRESS THE GAPS</a:t>
            </a:r>
            <a:endParaRPr lang="en-US" b="1" dirty="0">
              <a:solidFill>
                <a:schemeClr val="bg1">
                  <a:lumMod val="95000"/>
                </a:schemeClr>
              </a:solidFill>
            </a:endParaRPr>
          </a:p>
        </p:txBody>
      </p:sp>
      <p:sp>
        <p:nvSpPr>
          <p:cNvPr id="3" name="TextBox 2"/>
          <p:cNvSpPr txBox="1"/>
          <p:nvPr/>
        </p:nvSpPr>
        <p:spPr>
          <a:xfrm>
            <a:off x="533400" y="3591531"/>
            <a:ext cx="1524000" cy="1077218"/>
          </a:xfrm>
          <a:prstGeom prst="rect">
            <a:avLst/>
          </a:prstGeom>
          <a:noFill/>
        </p:spPr>
        <p:txBody>
          <a:bodyPr wrap="square" rtlCol="0">
            <a:spAutoFit/>
          </a:bodyPr>
          <a:lstStyle/>
          <a:p>
            <a:pPr algn="ctr"/>
            <a:r>
              <a:rPr lang="en-US" sz="1600" b="1" dirty="0" smtClean="0">
                <a:solidFill>
                  <a:schemeClr val="bg1">
                    <a:lumMod val="95000"/>
                  </a:schemeClr>
                </a:solidFill>
              </a:rPr>
              <a:t>Planned expansion of  conference facilities </a:t>
            </a:r>
            <a:endParaRPr lang="en-US" sz="1600" b="1" dirty="0">
              <a:solidFill>
                <a:schemeClr val="bg1">
                  <a:lumMod val="95000"/>
                </a:schemeClr>
              </a:solidFill>
            </a:endParaRPr>
          </a:p>
        </p:txBody>
      </p:sp>
      <p:sp>
        <p:nvSpPr>
          <p:cNvPr id="4" name="TextBox 3"/>
          <p:cNvSpPr txBox="1"/>
          <p:nvPr/>
        </p:nvSpPr>
        <p:spPr>
          <a:xfrm>
            <a:off x="2286000" y="4098160"/>
            <a:ext cx="1447800" cy="646331"/>
          </a:xfrm>
          <a:prstGeom prst="rect">
            <a:avLst/>
          </a:prstGeom>
          <a:noFill/>
        </p:spPr>
        <p:txBody>
          <a:bodyPr wrap="square" rtlCol="0">
            <a:spAutoFit/>
          </a:bodyPr>
          <a:lstStyle/>
          <a:p>
            <a:pPr algn="ctr"/>
            <a:r>
              <a:rPr lang="en-US" b="1" dirty="0">
                <a:solidFill>
                  <a:schemeClr val="bg1">
                    <a:lumMod val="95000"/>
                  </a:schemeClr>
                </a:solidFill>
              </a:rPr>
              <a:t>L</a:t>
            </a:r>
            <a:r>
              <a:rPr lang="en-US" b="1" dirty="0" smtClean="0">
                <a:solidFill>
                  <a:schemeClr val="bg1">
                    <a:lumMod val="95000"/>
                  </a:schemeClr>
                </a:solidFill>
              </a:rPr>
              <a:t>earning center</a:t>
            </a:r>
            <a:endParaRPr lang="en-US" b="1" dirty="0">
              <a:solidFill>
                <a:schemeClr val="bg1">
                  <a:lumMod val="95000"/>
                </a:schemeClr>
              </a:solidFill>
            </a:endParaRPr>
          </a:p>
        </p:txBody>
      </p:sp>
      <p:sp>
        <p:nvSpPr>
          <p:cNvPr id="5" name="TextBox 4"/>
          <p:cNvSpPr txBox="1"/>
          <p:nvPr/>
        </p:nvSpPr>
        <p:spPr>
          <a:xfrm>
            <a:off x="3962400" y="3682662"/>
            <a:ext cx="1371600" cy="646331"/>
          </a:xfrm>
          <a:prstGeom prst="rect">
            <a:avLst/>
          </a:prstGeom>
          <a:noFill/>
        </p:spPr>
        <p:txBody>
          <a:bodyPr wrap="square" rtlCol="0">
            <a:spAutoFit/>
          </a:bodyPr>
          <a:lstStyle/>
          <a:p>
            <a:pPr algn="ctr"/>
            <a:r>
              <a:rPr lang="en-US" b="1" dirty="0" smtClean="0">
                <a:solidFill>
                  <a:schemeClr val="bg1">
                    <a:lumMod val="95000"/>
                  </a:schemeClr>
                </a:solidFill>
              </a:rPr>
              <a:t>Upgrade of our rooms</a:t>
            </a:r>
            <a:endParaRPr lang="en-US" b="1" dirty="0">
              <a:solidFill>
                <a:schemeClr val="bg1">
                  <a:lumMod val="95000"/>
                </a:schemeClr>
              </a:solidFill>
            </a:endParaRPr>
          </a:p>
        </p:txBody>
      </p:sp>
      <p:sp>
        <p:nvSpPr>
          <p:cNvPr id="6" name="TextBox 5"/>
          <p:cNvSpPr txBox="1"/>
          <p:nvPr/>
        </p:nvSpPr>
        <p:spPr>
          <a:xfrm>
            <a:off x="5638800" y="4093877"/>
            <a:ext cx="1371600" cy="646331"/>
          </a:xfrm>
          <a:prstGeom prst="rect">
            <a:avLst/>
          </a:prstGeom>
          <a:noFill/>
        </p:spPr>
        <p:txBody>
          <a:bodyPr wrap="square" rtlCol="0">
            <a:spAutoFit/>
          </a:bodyPr>
          <a:lstStyle/>
          <a:p>
            <a:pPr algn="ctr"/>
            <a:r>
              <a:rPr lang="en-US" b="1" dirty="0" smtClean="0">
                <a:solidFill>
                  <a:schemeClr val="bg1">
                    <a:lumMod val="95000"/>
                  </a:schemeClr>
                </a:solidFill>
              </a:rPr>
              <a:t>Destination Marketing</a:t>
            </a:r>
            <a:endParaRPr lang="en-US" b="1" dirty="0">
              <a:solidFill>
                <a:schemeClr val="bg1">
                  <a:lumMod val="95000"/>
                </a:schemeClr>
              </a:solidFill>
            </a:endParaRPr>
          </a:p>
        </p:txBody>
      </p:sp>
      <p:sp>
        <p:nvSpPr>
          <p:cNvPr id="7" name="TextBox 6"/>
          <p:cNvSpPr txBox="1"/>
          <p:nvPr/>
        </p:nvSpPr>
        <p:spPr>
          <a:xfrm>
            <a:off x="7391400" y="3730030"/>
            <a:ext cx="1371600" cy="646331"/>
          </a:xfrm>
          <a:prstGeom prst="rect">
            <a:avLst/>
          </a:prstGeom>
          <a:noFill/>
        </p:spPr>
        <p:txBody>
          <a:bodyPr wrap="square" rtlCol="0">
            <a:spAutoFit/>
          </a:bodyPr>
          <a:lstStyle/>
          <a:p>
            <a:pPr algn="ctr"/>
            <a:r>
              <a:rPr lang="en-US" b="1" dirty="0" smtClean="0">
                <a:solidFill>
                  <a:schemeClr val="bg1">
                    <a:lumMod val="95000"/>
                  </a:schemeClr>
                </a:solidFill>
              </a:rPr>
              <a:t>Additional rooms</a:t>
            </a:r>
            <a:endParaRPr lang="en-US" b="1" dirty="0">
              <a:solidFill>
                <a:schemeClr val="bg1">
                  <a:lumMod val="95000"/>
                </a:schemeClr>
              </a:solidFill>
            </a:endParaRPr>
          </a:p>
        </p:txBody>
      </p:sp>
      <p:pic>
        <p:nvPicPr>
          <p:cNvPr id="8" name="Picture 7"/>
          <p:cNvPicPr>
            <a:picLocks noChangeAspect="1"/>
          </p:cNvPicPr>
          <p:nvPr/>
        </p:nvPicPr>
        <p:blipFill>
          <a:blip r:embed="rId3" cstate="print"/>
          <a:stretch>
            <a:fillRect/>
          </a:stretch>
        </p:blipFill>
        <p:spPr>
          <a:xfrm>
            <a:off x="457200" y="76201"/>
            <a:ext cx="8686800" cy="6781800"/>
          </a:xfrm>
          <a:prstGeom prst="rect">
            <a:avLst/>
          </a:prstGeom>
        </p:spPr>
      </p:pic>
    </p:spTree>
    <p:extLst>
      <p:ext uri="{BB962C8B-B14F-4D97-AF65-F5344CB8AC3E}">
        <p14:creationId xmlns:p14="http://schemas.microsoft.com/office/powerpoint/2010/main" val="1798794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normAutofit fontScale="90000"/>
          </a:bodyPr>
          <a:lstStyle/>
          <a:p>
            <a:r>
              <a:rPr lang="en-US" b="1" dirty="0" smtClean="0">
                <a:solidFill>
                  <a:schemeClr val="bg1">
                    <a:lumMod val="95000"/>
                  </a:schemeClr>
                </a:solidFill>
              </a:rPr>
              <a:t>SUNBIRD INITIATIVE TO ADDRESS THE GAPS</a:t>
            </a:r>
            <a:endParaRPr lang="en-US" b="1" dirty="0">
              <a:solidFill>
                <a:schemeClr val="bg1">
                  <a:lumMod val="95000"/>
                </a:schemeClr>
              </a:solidFill>
            </a:endParaRPr>
          </a:p>
        </p:txBody>
      </p:sp>
      <p:sp>
        <p:nvSpPr>
          <p:cNvPr id="3" name="TextBox 2"/>
          <p:cNvSpPr txBox="1"/>
          <p:nvPr/>
        </p:nvSpPr>
        <p:spPr>
          <a:xfrm>
            <a:off x="533400" y="3591531"/>
            <a:ext cx="1524000" cy="1077218"/>
          </a:xfrm>
          <a:prstGeom prst="rect">
            <a:avLst/>
          </a:prstGeom>
          <a:noFill/>
        </p:spPr>
        <p:txBody>
          <a:bodyPr wrap="square" rtlCol="0">
            <a:spAutoFit/>
          </a:bodyPr>
          <a:lstStyle/>
          <a:p>
            <a:pPr algn="ctr"/>
            <a:r>
              <a:rPr lang="en-US" sz="1600" b="1" dirty="0" smtClean="0">
                <a:solidFill>
                  <a:schemeClr val="bg1">
                    <a:lumMod val="95000"/>
                  </a:schemeClr>
                </a:solidFill>
              </a:rPr>
              <a:t>Planned expansion of  conference facilities </a:t>
            </a:r>
            <a:endParaRPr lang="en-US" sz="1600" b="1" dirty="0">
              <a:solidFill>
                <a:schemeClr val="bg1">
                  <a:lumMod val="95000"/>
                </a:schemeClr>
              </a:solidFill>
            </a:endParaRPr>
          </a:p>
        </p:txBody>
      </p:sp>
      <p:sp>
        <p:nvSpPr>
          <p:cNvPr id="4" name="TextBox 3"/>
          <p:cNvSpPr txBox="1"/>
          <p:nvPr/>
        </p:nvSpPr>
        <p:spPr>
          <a:xfrm>
            <a:off x="2286000" y="4098160"/>
            <a:ext cx="1447800" cy="646331"/>
          </a:xfrm>
          <a:prstGeom prst="rect">
            <a:avLst/>
          </a:prstGeom>
          <a:noFill/>
        </p:spPr>
        <p:txBody>
          <a:bodyPr wrap="square" rtlCol="0">
            <a:spAutoFit/>
          </a:bodyPr>
          <a:lstStyle/>
          <a:p>
            <a:pPr algn="ctr"/>
            <a:r>
              <a:rPr lang="en-US" b="1" dirty="0">
                <a:solidFill>
                  <a:schemeClr val="bg1">
                    <a:lumMod val="95000"/>
                  </a:schemeClr>
                </a:solidFill>
              </a:rPr>
              <a:t>L</a:t>
            </a:r>
            <a:r>
              <a:rPr lang="en-US" b="1" dirty="0" smtClean="0">
                <a:solidFill>
                  <a:schemeClr val="bg1">
                    <a:lumMod val="95000"/>
                  </a:schemeClr>
                </a:solidFill>
              </a:rPr>
              <a:t>earning center</a:t>
            </a:r>
            <a:endParaRPr lang="en-US" b="1" dirty="0">
              <a:solidFill>
                <a:schemeClr val="bg1">
                  <a:lumMod val="95000"/>
                </a:schemeClr>
              </a:solidFill>
            </a:endParaRPr>
          </a:p>
        </p:txBody>
      </p:sp>
      <p:sp>
        <p:nvSpPr>
          <p:cNvPr id="5" name="TextBox 4"/>
          <p:cNvSpPr txBox="1"/>
          <p:nvPr/>
        </p:nvSpPr>
        <p:spPr>
          <a:xfrm>
            <a:off x="3962400" y="3682662"/>
            <a:ext cx="1371600" cy="646331"/>
          </a:xfrm>
          <a:prstGeom prst="rect">
            <a:avLst/>
          </a:prstGeom>
          <a:noFill/>
        </p:spPr>
        <p:txBody>
          <a:bodyPr wrap="square" rtlCol="0">
            <a:spAutoFit/>
          </a:bodyPr>
          <a:lstStyle/>
          <a:p>
            <a:pPr algn="ctr"/>
            <a:r>
              <a:rPr lang="en-US" b="1" dirty="0" smtClean="0">
                <a:solidFill>
                  <a:schemeClr val="bg1">
                    <a:lumMod val="95000"/>
                  </a:schemeClr>
                </a:solidFill>
              </a:rPr>
              <a:t>Upgrade of our rooms</a:t>
            </a:r>
            <a:endParaRPr lang="en-US" b="1" dirty="0">
              <a:solidFill>
                <a:schemeClr val="bg1">
                  <a:lumMod val="95000"/>
                </a:schemeClr>
              </a:solidFill>
            </a:endParaRPr>
          </a:p>
        </p:txBody>
      </p:sp>
      <p:sp>
        <p:nvSpPr>
          <p:cNvPr id="6" name="TextBox 5"/>
          <p:cNvSpPr txBox="1"/>
          <p:nvPr/>
        </p:nvSpPr>
        <p:spPr>
          <a:xfrm>
            <a:off x="5638800" y="4093877"/>
            <a:ext cx="1371600" cy="646331"/>
          </a:xfrm>
          <a:prstGeom prst="rect">
            <a:avLst/>
          </a:prstGeom>
          <a:noFill/>
        </p:spPr>
        <p:txBody>
          <a:bodyPr wrap="square" rtlCol="0">
            <a:spAutoFit/>
          </a:bodyPr>
          <a:lstStyle/>
          <a:p>
            <a:pPr algn="ctr"/>
            <a:r>
              <a:rPr lang="en-US" b="1" dirty="0" smtClean="0">
                <a:solidFill>
                  <a:schemeClr val="bg1">
                    <a:lumMod val="95000"/>
                  </a:schemeClr>
                </a:solidFill>
              </a:rPr>
              <a:t>Destination Marketing</a:t>
            </a:r>
            <a:endParaRPr lang="en-US" b="1" dirty="0">
              <a:solidFill>
                <a:schemeClr val="bg1">
                  <a:lumMod val="95000"/>
                </a:schemeClr>
              </a:solidFill>
            </a:endParaRPr>
          </a:p>
        </p:txBody>
      </p:sp>
      <p:sp>
        <p:nvSpPr>
          <p:cNvPr id="7" name="TextBox 6"/>
          <p:cNvSpPr txBox="1"/>
          <p:nvPr/>
        </p:nvSpPr>
        <p:spPr>
          <a:xfrm>
            <a:off x="7391400" y="3730030"/>
            <a:ext cx="1371600" cy="646331"/>
          </a:xfrm>
          <a:prstGeom prst="rect">
            <a:avLst/>
          </a:prstGeom>
          <a:noFill/>
        </p:spPr>
        <p:txBody>
          <a:bodyPr wrap="square" rtlCol="0">
            <a:spAutoFit/>
          </a:bodyPr>
          <a:lstStyle/>
          <a:p>
            <a:pPr algn="ctr"/>
            <a:r>
              <a:rPr lang="en-US" b="1" dirty="0" smtClean="0">
                <a:solidFill>
                  <a:schemeClr val="bg1">
                    <a:lumMod val="95000"/>
                  </a:schemeClr>
                </a:solidFill>
              </a:rPr>
              <a:t>Additional rooms</a:t>
            </a:r>
            <a:endParaRPr lang="en-US" b="1" dirty="0">
              <a:solidFill>
                <a:schemeClr val="bg1">
                  <a:lumMod val="95000"/>
                </a:schemeClr>
              </a:solidFill>
            </a:endParaRPr>
          </a:p>
        </p:txBody>
      </p:sp>
    </p:spTree>
    <p:extLst>
      <p:ext uri="{BB962C8B-B14F-4D97-AF65-F5344CB8AC3E}">
        <p14:creationId xmlns:p14="http://schemas.microsoft.com/office/powerpoint/2010/main" val="2805652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58288" y="76200"/>
            <a:ext cx="6553200" cy="523220"/>
          </a:xfrm>
          <a:prstGeom prst="rect">
            <a:avLst/>
          </a:prstGeom>
          <a:noFill/>
        </p:spPr>
        <p:txBody>
          <a:bodyPr wrap="square" rtlCol="0">
            <a:spAutoFit/>
          </a:bodyPr>
          <a:lstStyle/>
          <a:p>
            <a:pPr algn="just"/>
            <a:r>
              <a:rPr lang="en-US" sz="2800" b="1" dirty="0" smtClean="0"/>
              <a:t>CASE STUDIES:KENYA</a:t>
            </a:r>
            <a:endParaRPr lang="en-US" sz="2800" b="1" dirty="0"/>
          </a:p>
        </p:txBody>
      </p:sp>
      <p:sp>
        <p:nvSpPr>
          <p:cNvPr id="3" name="TextBox 2"/>
          <p:cNvSpPr txBox="1"/>
          <p:nvPr/>
        </p:nvSpPr>
        <p:spPr>
          <a:xfrm>
            <a:off x="381000" y="599420"/>
            <a:ext cx="8686800" cy="769441"/>
          </a:xfrm>
          <a:prstGeom prst="rect">
            <a:avLst/>
          </a:prstGeom>
          <a:noFill/>
        </p:spPr>
        <p:txBody>
          <a:bodyPr wrap="square" rtlCol="0">
            <a:spAutoFit/>
          </a:bodyPr>
          <a:lstStyle/>
          <a:p>
            <a:pPr algn="just"/>
            <a:r>
              <a:rPr lang="en-US" sz="1100" dirty="0" smtClean="0"/>
              <a:t>Malawi's accommodation sector can generate the above benefits if as a country, we can learn from success stories of </a:t>
            </a:r>
          </a:p>
          <a:p>
            <a:pPr algn="just"/>
            <a:r>
              <a:rPr lang="en-US" sz="1100" dirty="0" smtClean="0"/>
              <a:t>destinations  that have emerged from similar back grounds.  The table below summarizes some case studies that relate </a:t>
            </a:r>
          </a:p>
          <a:p>
            <a:pPr algn="just"/>
            <a:r>
              <a:rPr lang="en-US" sz="1100" dirty="0" smtClean="0"/>
              <a:t>to tourism development in various countries.</a:t>
            </a:r>
          </a:p>
          <a:p>
            <a:pPr algn="just"/>
            <a:endParaRPr lang="en-US" sz="1100" dirty="0"/>
          </a:p>
        </p:txBody>
      </p:sp>
      <p:graphicFrame>
        <p:nvGraphicFramePr>
          <p:cNvPr id="5" name="Table 4"/>
          <p:cNvGraphicFramePr>
            <a:graphicFrameLocks noGrp="1"/>
          </p:cNvGraphicFramePr>
          <p:nvPr>
            <p:extLst>
              <p:ext uri="{D42A27DB-BD31-4B8C-83A1-F6EECF244321}">
                <p14:modId xmlns:p14="http://schemas.microsoft.com/office/powerpoint/2010/main" val="3093725033"/>
              </p:ext>
            </p:extLst>
          </p:nvPr>
        </p:nvGraphicFramePr>
        <p:xfrm>
          <a:off x="76201" y="1394889"/>
          <a:ext cx="8839199" cy="5295471"/>
        </p:xfrm>
        <a:graphic>
          <a:graphicData uri="http://schemas.openxmlformats.org/drawingml/2006/table">
            <a:tbl>
              <a:tblPr firstRow="1" firstCol="1" bandRow="1"/>
              <a:tblGrid>
                <a:gridCol w="1447799"/>
                <a:gridCol w="1676400"/>
                <a:gridCol w="2190443"/>
                <a:gridCol w="3524557"/>
              </a:tblGrid>
              <a:tr h="619147">
                <a:tc gridSpan="4">
                  <a:txBody>
                    <a:bodyPr/>
                    <a:lstStyle/>
                    <a:p>
                      <a:pPr marL="457200" algn="ctr">
                        <a:spcAft>
                          <a:spcPts val="0"/>
                        </a:spcAft>
                      </a:pPr>
                      <a:r>
                        <a:rPr lang="en-US" sz="1800" b="1" dirty="0">
                          <a:effectLst/>
                          <a:latin typeface="Verdana" panose="020B0604030504040204" pitchFamily="34" charset="0"/>
                          <a:ea typeface="Times New Roman" panose="02020603050405020304" pitchFamily="18" charset="0"/>
                        </a:rPr>
                        <a:t>Sub Saharan </a:t>
                      </a:r>
                      <a:r>
                        <a:rPr lang="en-US" sz="1800" b="1" dirty="0" smtClean="0">
                          <a:effectLst/>
                          <a:latin typeface="Verdana" panose="020B0604030504040204" pitchFamily="34" charset="0"/>
                          <a:ea typeface="Times New Roman" panose="02020603050405020304" pitchFamily="18" charset="0"/>
                        </a:rPr>
                        <a:t>Africa</a:t>
                      </a:r>
                      <a:endParaRPr lang="en-GB" sz="18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638378">
                <a:tc>
                  <a:txBody>
                    <a:bodyPr/>
                    <a:lstStyle/>
                    <a:p>
                      <a:pPr marL="457200" algn="just">
                        <a:spcAft>
                          <a:spcPts val="0"/>
                        </a:spcAft>
                      </a:pPr>
                      <a:r>
                        <a:rPr lang="en-US" sz="1400" b="1" dirty="0">
                          <a:effectLst/>
                          <a:latin typeface="Verdana" panose="020B0604030504040204" pitchFamily="34" charset="0"/>
                          <a:ea typeface="Times New Roman" panose="02020603050405020304" pitchFamily="18" charset="0"/>
                        </a:rPr>
                        <a:t>Country</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GB" sz="1400" b="1" dirty="0" smtClean="0">
                          <a:effectLst/>
                          <a:latin typeface="Verdana" panose="020B0604030504040204" pitchFamily="34" charset="0"/>
                          <a:ea typeface="Verdana" panose="020B0604030504040204" pitchFamily="34" charset="0"/>
                          <a:cs typeface="Verdana" panose="020B0604030504040204" pitchFamily="34" charset="0"/>
                        </a:rPr>
                        <a:t>GDP Contribution Share%</a:t>
                      </a:r>
                      <a:endParaRPr lang="en-GB" sz="1400" b="1" dirty="0">
                        <a:effectLst/>
                        <a:latin typeface="Verdana" panose="020B0604030504040204" pitchFamily="34" charset="0"/>
                        <a:ea typeface="Verdana" panose="020B0604030504040204" pitchFamily="34" charset="0"/>
                        <a:cs typeface="Verdana" panose="020B0604030504040204" pitchFamily="34"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US" sz="1400" b="1" dirty="0" smtClean="0">
                          <a:effectLst/>
                          <a:latin typeface="Verdana" panose="020B0604030504040204" pitchFamily="34" charset="0"/>
                          <a:ea typeface="Times New Roman" panose="02020603050405020304" pitchFamily="18" charset="0"/>
                        </a:rPr>
                        <a:t>Destinatio</a:t>
                      </a:r>
                      <a:r>
                        <a:rPr lang="en-US" sz="1400" b="1" baseline="0" dirty="0" smtClean="0">
                          <a:effectLst/>
                          <a:latin typeface="Verdana" panose="020B0604030504040204" pitchFamily="34" charset="0"/>
                          <a:ea typeface="Times New Roman" panose="02020603050405020304" pitchFamily="18" charset="0"/>
                        </a:rPr>
                        <a:t>n Attraction</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77813" algn="just">
                        <a:spcAft>
                          <a:spcPts val="0"/>
                        </a:spcAft>
                      </a:pPr>
                      <a:r>
                        <a:rPr lang="en-US" sz="1400" b="1" dirty="0" smtClean="0">
                          <a:effectLst/>
                          <a:latin typeface="Verdana" panose="020B0604030504040204" pitchFamily="34" charset="0"/>
                          <a:ea typeface="Times New Roman" panose="02020603050405020304" pitchFamily="18" charset="0"/>
                        </a:rPr>
                        <a:t>Key</a:t>
                      </a:r>
                      <a:r>
                        <a:rPr lang="en-US" sz="1400" b="1" baseline="0" dirty="0" smtClean="0">
                          <a:effectLst/>
                          <a:latin typeface="Verdana" panose="020B0604030504040204" pitchFamily="34" charset="0"/>
                          <a:ea typeface="Times New Roman" panose="02020603050405020304" pitchFamily="18" charset="0"/>
                        </a:rPr>
                        <a:t> Government and Private sector Initiatives</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2884">
                <a:tc>
                  <a:txBody>
                    <a:bodyPr/>
                    <a:lstStyle/>
                    <a:p>
                      <a:pPr marL="457200" algn="just">
                        <a:spcAft>
                          <a:spcPts val="0"/>
                        </a:spcAft>
                      </a:pPr>
                      <a:r>
                        <a:rPr lang="en-US" sz="1200" dirty="0">
                          <a:effectLst/>
                          <a:latin typeface="Verdana" panose="020B0604030504040204" pitchFamily="34" charset="0"/>
                          <a:ea typeface="Times New Roman" panose="02020603050405020304" pitchFamily="18" charset="0"/>
                        </a:rPr>
                        <a:t>Kenya</a:t>
                      </a:r>
                      <a:endParaRPr lang="en-GB" sz="1200" dirty="0">
                        <a:effectLst/>
                        <a:latin typeface="Times New Roman" panose="02020603050405020304" pitchFamily="18" charset="0"/>
                        <a:ea typeface="Times New Roman" panose="02020603050405020304" pitchFamily="18" charset="0"/>
                      </a:endParaRPr>
                    </a:p>
                    <a:p>
                      <a:pPr marL="457200" algn="just">
                        <a:spcAft>
                          <a:spcPts val="0"/>
                        </a:spcAft>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marL="457200" algn="just">
                        <a:spcAft>
                          <a:spcPts val="0"/>
                        </a:spcAft>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marL="457200" algn="just">
                        <a:spcAft>
                          <a:spcPts val="0"/>
                        </a:spcAft>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4138"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10.5%</a:t>
                      </a:r>
                      <a:r>
                        <a:rPr lang="en-US" sz="1200" baseline="0" dirty="0" smtClean="0">
                          <a:effectLst/>
                          <a:latin typeface="Verdana" panose="020B0604030504040204" pitchFamily="34" charset="0"/>
                          <a:ea typeface="Times New Roman" panose="02020603050405020304" pitchFamily="18" charset="0"/>
                        </a:rPr>
                        <a:t> of the national GDP</a:t>
                      </a:r>
                    </a:p>
                    <a:p>
                      <a:pPr marL="84138" indent="0" algn="just">
                        <a:spcAft>
                          <a:spcPts val="0"/>
                        </a:spcAft>
                        <a:buFont typeface="Arial" panose="020B0604020202020204" pitchFamily="34" charset="0"/>
                        <a:buNone/>
                      </a:pPr>
                      <a:r>
                        <a:rPr lang="en-US" sz="1200" baseline="0" dirty="0" smtClean="0">
                          <a:effectLst/>
                          <a:latin typeface="Verdana" panose="020B0604030504040204" pitchFamily="34" charset="0"/>
                          <a:ea typeface="Times New Roman" panose="02020603050405020304" pitchFamily="18" charset="0"/>
                        </a:rPr>
                        <a:t>3.5%Direct employment</a:t>
                      </a:r>
                    </a:p>
                    <a:p>
                      <a:pPr marL="84138" indent="0" algn="just">
                        <a:spcAft>
                          <a:spcPts val="0"/>
                        </a:spcAft>
                        <a:buFont typeface="Arial" panose="020B0604020202020204" pitchFamily="34" charset="0"/>
                        <a:buNone/>
                      </a:pPr>
                      <a:r>
                        <a:rPr lang="en-US" sz="1200" baseline="0" dirty="0" smtClean="0">
                          <a:effectLst/>
                          <a:latin typeface="Verdana" panose="020B0604030504040204" pitchFamily="34" charset="0"/>
                          <a:ea typeface="Times New Roman" panose="02020603050405020304" pitchFamily="18" charset="0"/>
                        </a:rPr>
                        <a:t>9.2%Total employment</a:t>
                      </a:r>
                    </a:p>
                    <a:p>
                      <a:pPr marL="84138" indent="0" algn="just">
                        <a:spcAft>
                          <a:spcPts val="0"/>
                        </a:spcAft>
                        <a:buFont typeface="Arial" panose="020B0604020202020204" pitchFamily="34" charset="0"/>
                        <a:buNone/>
                      </a:pPr>
                      <a:endParaRPr lang="en-US" sz="1200" baseline="0" dirty="0" smtClean="0">
                        <a:effectLst/>
                        <a:latin typeface="Verdana" panose="020B0604030504040204" pitchFamily="34" charset="0"/>
                        <a:ea typeface="Times New Roman" panose="02020603050405020304" pitchFamily="18" charset="0"/>
                      </a:endParaRPr>
                    </a:p>
                    <a:p>
                      <a:pPr marL="84138" indent="0" algn="just">
                        <a:spcAft>
                          <a:spcPts val="0"/>
                        </a:spcAft>
                        <a:buFont typeface="Arial" panose="020B0604020202020204" pitchFamily="34" charset="0"/>
                        <a:buNone/>
                      </a:pP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9388"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MICE,</a:t>
                      </a:r>
                      <a:r>
                        <a:rPr lang="en-US" sz="1200" baseline="0" dirty="0" smtClean="0">
                          <a:effectLst/>
                          <a:latin typeface="Verdana" panose="020B0604030504040204" pitchFamily="34" charset="0"/>
                          <a:ea typeface="Times New Roman" panose="02020603050405020304" pitchFamily="18" charset="0"/>
                        </a:rPr>
                        <a:t> Safari, Beach, sports and educational</a:t>
                      </a: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7175" indent="-171450" algn="just">
                        <a:spcAft>
                          <a:spcPts val="0"/>
                        </a:spcAft>
                        <a:buFont typeface="Arial" panose="020B0604020202020204" pitchFamily="34" charset="0"/>
                        <a:buChar char="•"/>
                      </a:pPr>
                      <a:r>
                        <a:rPr lang="en-GB" sz="900" kern="1200" dirty="0" smtClean="0">
                          <a:solidFill>
                            <a:schemeClr val="tx1"/>
                          </a:solidFill>
                          <a:effectLst/>
                          <a:latin typeface="Verdana" panose="020B0604030504040204" pitchFamily="34" charset="0"/>
                          <a:ea typeface="Times New Roman" panose="02020603050405020304" pitchFamily="18" charset="0"/>
                          <a:cs typeface="+mn-cs"/>
                        </a:rPr>
                        <a:t>Well</a:t>
                      </a: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 funded Kenya Tourism board for destination marketing</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Diversification  of Nairobi&amp;Mombasa  as a MICE destination</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Creation of well funded private sector lobby group under Kenya Tourism Federation</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Creation of development  fund under Kenya Tourism Fund for large and small investors to propel tourist facilities</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2%  Catering Training Levy&amp; Development</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Opening of Air space for more passenger airlines and charter</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Creation of Tourism&amp; Regulatory Authority for purposes of standardisation of products , services and compliances</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Investment in training institutions and service to make  hospitality career more attractive.</a:t>
                      </a:r>
                    </a:p>
                    <a:p>
                      <a:pPr marL="85725" indent="0" algn="just">
                        <a:spcAft>
                          <a:spcPts val="0"/>
                        </a:spcAft>
                        <a:buFont typeface="Arial" panose="020B0604020202020204" pitchFamily="34" charset="0"/>
                        <a:buNone/>
                      </a:pPr>
                      <a:endParaRPr lang="en-GB" sz="900" kern="1200" dirty="0">
                        <a:solidFill>
                          <a:schemeClr val="tx1"/>
                        </a:solidFill>
                        <a:effectLst/>
                        <a:latin typeface="Verdana" panose="020B0604030504040204" pitchFamily="34" charset="0"/>
                        <a:ea typeface="Times New Roman" panose="02020603050405020304" pitchFamily="18" charset="0"/>
                        <a:cs typeface="+mn-cs"/>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56342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58288" y="76200"/>
            <a:ext cx="6553200" cy="523220"/>
          </a:xfrm>
          <a:prstGeom prst="rect">
            <a:avLst/>
          </a:prstGeom>
          <a:noFill/>
        </p:spPr>
        <p:txBody>
          <a:bodyPr wrap="square" rtlCol="0">
            <a:spAutoFit/>
          </a:bodyPr>
          <a:lstStyle/>
          <a:p>
            <a:pPr algn="just"/>
            <a:r>
              <a:rPr lang="en-US" sz="2800" b="1" dirty="0" smtClean="0"/>
              <a:t>CASE STUDIES: RWANDA</a:t>
            </a:r>
            <a:endParaRPr lang="en-US" sz="2800" b="1" dirty="0"/>
          </a:p>
        </p:txBody>
      </p:sp>
      <p:sp>
        <p:nvSpPr>
          <p:cNvPr id="3" name="TextBox 2"/>
          <p:cNvSpPr txBox="1"/>
          <p:nvPr/>
        </p:nvSpPr>
        <p:spPr>
          <a:xfrm>
            <a:off x="381000" y="599420"/>
            <a:ext cx="8686800" cy="769441"/>
          </a:xfrm>
          <a:prstGeom prst="rect">
            <a:avLst/>
          </a:prstGeom>
          <a:noFill/>
        </p:spPr>
        <p:txBody>
          <a:bodyPr wrap="square" rtlCol="0">
            <a:spAutoFit/>
          </a:bodyPr>
          <a:lstStyle/>
          <a:p>
            <a:pPr algn="just"/>
            <a:r>
              <a:rPr lang="en-US" sz="1100" dirty="0" smtClean="0"/>
              <a:t>Malawi's accommodation sector can generate the above benefits if as a country, we can learn from success stories of </a:t>
            </a:r>
          </a:p>
          <a:p>
            <a:pPr algn="just"/>
            <a:r>
              <a:rPr lang="en-US" sz="1100" dirty="0" smtClean="0"/>
              <a:t>destinations  that have emerged from similar back grounds.  The table below summarizes some case studies that relate </a:t>
            </a:r>
          </a:p>
          <a:p>
            <a:pPr algn="just"/>
            <a:r>
              <a:rPr lang="en-US" sz="1100" dirty="0" smtClean="0"/>
              <a:t>to tourism development in various countries.</a:t>
            </a:r>
          </a:p>
          <a:p>
            <a:pPr algn="just"/>
            <a:endParaRPr lang="en-US" sz="1100" dirty="0"/>
          </a:p>
        </p:txBody>
      </p:sp>
      <p:graphicFrame>
        <p:nvGraphicFramePr>
          <p:cNvPr id="5" name="Table 4"/>
          <p:cNvGraphicFramePr>
            <a:graphicFrameLocks noGrp="1"/>
          </p:cNvGraphicFramePr>
          <p:nvPr>
            <p:extLst>
              <p:ext uri="{D42A27DB-BD31-4B8C-83A1-F6EECF244321}">
                <p14:modId xmlns:p14="http://schemas.microsoft.com/office/powerpoint/2010/main" val="2236774527"/>
              </p:ext>
            </p:extLst>
          </p:nvPr>
        </p:nvGraphicFramePr>
        <p:xfrm>
          <a:off x="76201" y="1394889"/>
          <a:ext cx="8839199" cy="5082111"/>
        </p:xfrm>
        <a:graphic>
          <a:graphicData uri="http://schemas.openxmlformats.org/drawingml/2006/table">
            <a:tbl>
              <a:tblPr firstRow="1" firstCol="1" bandRow="1"/>
              <a:tblGrid>
                <a:gridCol w="1408013"/>
                <a:gridCol w="1868586"/>
                <a:gridCol w="2038043"/>
                <a:gridCol w="3524557"/>
              </a:tblGrid>
              <a:tr h="619147">
                <a:tc gridSpan="4">
                  <a:txBody>
                    <a:bodyPr/>
                    <a:lstStyle/>
                    <a:p>
                      <a:pPr marL="457200" algn="ctr">
                        <a:spcAft>
                          <a:spcPts val="0"/>
                        </a:spcAft>
                      </a:pPr>
                      <a:r>
                        <a:rPr lang="en-US" sz="1800" b="1" dirty="0">
                          <a:effectLst/>
                          <a:latin typeface="Verdana" panose="020B0604030504040204" pitchFamily="34" charset="0"/>
                          <a:ea typeface="Times New Roman" panose="02020603050405020304" pitchFamily="18" charset="0"/>
                        </a:rPr>
                        <a:t>Sub Saharan </a:t>
                      </a:r>
                      <a:r>
                        <a:rPr lang="en-US" sz="1800" b="1" dirty="0" smtClean="0">
                          <a:effectLst/>
                          <a:latin typeface="Verdana" panose="020B0604030504040204" pitchFamily="34" charset="0"/>
                          <a:ea typeface="Times New Roman" panose="02020603050405020304" pitchFamily="18" charset="0"/>
                        </a:rPr>
                        <a:t>Africa</a:t>
                      </a:r>
                      <a:endParaRPr lang="en-GB" sz="18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638378">
                <a:tc>
                  <a:txBody>
                    <a:bodyPr/>
                    <a:lstStyle/>
                    <a:p>
                      <a:pPr marL="457200" algn="just">
                        <a:spcAft>
                          <a:spcPts val="0"/>
                        </a:spcAft>
                      </a:pPr>
                      <a:r>
                        <a:rPr lang="en-US" sz="1400" b="1" dirty="0">
                          <a:effectLst/>
                          <a:latin typeface="Verdana" panose="020B0604030504040204" pitchFamily="34" charset="0"/>
                          <a:ea typeface="Times New Roman" panose="02020603050405020304" pitchFamily="18" charset="0"/>
                        </a:rPr>
                        <a:t>Country</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GB" sz="1400" b="1" dirty="0" smtClean="0">
                          <a:effectLst/>
                          <a:latin typeface="Verdana" panose="020B0604030504040204" pitchFamily="34" charset="0"/>
                          <a:ea typeface="Verdana" panose="020B0604030504040204" pitchFamily="34" charset="0"/>
                          <a:cs typeface="Verdana" panose="020B0604030504040204" pitchFamily="34" charset="0"/>
                        </a:rPr>
                        <a:t>GDP Contribution Share%</a:t>
                      </a:r>
                      <a:endParaRPr lang="en-GB" sz="1400" b="1" dirty="0">
                        <a:effectLst/>
                        <a:latin typeface="Verdana" panose="020B0604030504040204" pitchFamily="34" charset="0"/>
                        <a:ea typeface="Verdana" panose="020B0604030504040204" pitchFamily="34" charset="0"/>
                        <a:cs typeface="Verdana" panose="020B0604030504040204" pitchFamily="34"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US" sz="1400" b="1" dirty="0" smtClean="0">
                          <a:effectLst/>
                          <a:latin typeface="Verdana" panose="020B0604030504040204" pitchFamily="34" charset="0"/>
                          <a:ea typeface="Times New Roman" panose="02020603050405020304" pitchFamily="18" charset="0"/>
                        </a:rPr>
                        <a:t>Destinatio</a:t>
                      </a:r>
                      <a:r>
                        <a:rPr lang="en-US" sz="1400" b="1" baseline="0" dirty="0" smtClean="0">
                          <a:effectLst/>
                          <a:latin typeface="Verdana" panose="020B0604030504040204" pitchFamily="34" charset="0"/>
                          <a:ea typeface="Times New Roman" panose="02020603050405020304" pitchFamily="18" charset="0"/>
                        </a:rPr>
                        <a:t>n Attraction</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77813" algn="just">
                        <a:spcAft>
                          <a:spcPts val="0"/>
                        </a:spcAft>
                      </a:pPr>
                      <a:r>
                        <a:rPr lang="en-US" sz="1400" b="1" dirty="0" smtClean="0">
                          <a:effectLst/>
                          <a:latin typeface="Verdana" panose="020B0604030504040204" pitchFamily="34" charset="0"/>
                          <a:ea typeface="Times New Roman" panose="02020603050405020304" pitchFamily="18" charset="0"/>
                        </a:rPr>
                        <a:t>Key</a:t>
                      </a:r>
                      <a:r>
                        <a:rPr lang="en-US" sz="1400" b="1" baseline="0" dirty="0" smtClean="0">
                          <a:effectLst/>
                          <a:latin typeface="Verdana" panose="020B0604030504040204" pitchFamily="34" charset="0"/>
                          <a:ea typeface="Times New Roman" panose="02020603050405020304" pitchFamily="18" charset="0"/>
                        </a:rPr>
                        <a:t> Government and Private sector Initiatives</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2884">
                <a:tc>
                  <a:txBody>
                    <a:bodyPr/>
                    <a:lstStyle/>
                    <a:p>
                      <a:pPr marL="457200" algn="just">
                        <a:spcAft>
                          <a:spcPts val="0"/>
                        </a:spcAft>
                      </a:pPr>
                      <a:r>
                        <a:rPr lang="en-US" sz="1200" dirty="0">
                          <a:effectLst/>
                          <a:latin typeface="Verdana" panose="020B0604030504040204" pitchFamily="34" charset="0"/>
                          <a:ea typeface="Times New Roman" panose="02020603050405020304" pitchFamily="18" charset="0"/>
                        </a:rPr>
                        <a:t>Rwanda</a:t>
                      </a: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510"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8.3%</a:t>
                      </a:r>
                      <a:r>
                        <a:rPr lang="en-US" sz="1200" baseline="0" dirty="0" smtClean="0">
                          <a:effectLst/>
                          <a:latin typeface="Verdana" panose="020B0604030504040204" pitchFamily="34" charset="0"/>
                          <a:ea typeface="Times New Roman" panose="02020603050405020304" pitchFamily="18" charset="0"/>
                        </a:rPr>
                        <a:t> of the  national GDP</a:t>
                      </a:r>
                    </a:p>
                    <a:p>
                      <a:pPr marL="16510" indent="0" algn="just">
                        <a:spcAft>
                          <a:spcPts val="0"/>
                        </a:spcAft>
                        <a:buFont typeface="Arial" panose="020B0604020202020204" pitchFamily="34" charset="0"/>
                        <a:buNone/>
                      </a:pPr>
                      <a:endParaRPr lang="en-GB" sz="1200" dirty="0" smtClean="0">
                        <a:effectLst/>
                        <a:latin typeface="Times New Roman" panose="02020603050405020304" pitchFamily="18" charset="0"/>
                        <a:ea typeface="Times New Roman" panose="02020603050405020304" pitchFamily="18" charset="0"/>
                      </a:endParaRPr>
                    </a:p>
                    <a:p>
                      <a:pPr marL="16510" indent="0" algn="just">
                        <a:spcAft>
                          <a:spcPts val="0"/>
                        </a:spcAft>
                        <a:buFont typeface="Arial" panose="020B0604020202020204" pitchFamily="34" charset="0"/>
                        <a:buNone/>
                      </a:pPr>
                      <a:r>
                        <a:rPr lang="en-GB" sz="1200" dirty="0" smtClean="0">
                          <a:effectLst/>
                          <a:latin typeface="Times New Roman" panose="02020603050405020304" pitchFamily="18" charset="0"/>
                          <a:ea typeface="Times New Roman" panose="02020603050405020304" pitchFamily="18" charset="0"/>
                        </a:rPr>
                        <a:t>3% direct employment </a:t>
                      </a:r>
                    </a:p>
                    <a:p>
                      <a:pPr marL="16510" indent="0" algn="just">
                        <a:spcAft>
                          <a:spcPts val="0"/>
                        </a:spcAft>
                        <a:buFont typeface="Arial" panose="020B0604020202020204" pitchFamily="34" charset="0"/>
                        <a:buNone/>
                      </a:pPr>
                      <a:r>
                        <a:rPr lang="en-GB" sz="1200" dirty="0" smtClean="0">
                          <a:effectLst/>
                          <a:latin typeface="Times New Roman" panose="02020603050405020304" pitchFamily="18" charset="0"/>
                          <a:ea typeface="Times New Roman" panose="02020603050405020304" pitchFamily="18" charset="0"/>
                        </a:rPr>
                        <a:t>6.6%</a:t>
                      </a:r>
                      <a:r>
                        <a:rPr lang="en-GB" sz="1200" baseline="0" dirty="0" smtClean="0">
                          <a:effectLst/>
                          <a:latin typeface="Times New Roman" panose="02020603050405020304" pitchFamily="18" charset="0"/>
                          <a:ea typeface="Times New Roman" panose="02020603050405020304" pitchFamily="18" charset="0"/>
                        </a:rPr>
                        <a:t> total employment</a:t>
                      </a:r>
                      <a:endParaRPr lang="en-GB" sz="1200" dirty="0">
                        <a:effectLst/>
                        <a:latin typeface="Times New Roman" panose="02020603050405020304" pitchFamily="18" charset="0"/>
                        <a:ea typeface="Times New Roman" panose="02020603050405020304" pitchFamily="18" charset="0"/>
                      </a:endParaRPr>
                    </a:p>
                    <a:p>
                      <a:pPr marL="457200" indent="0" algn="just">
                        <a:spcAft>
                          <a:spcPts val="0"/>
                        </a:spcAft>
                        <a:buFont typeface="Arial" panose="020B0604020202020204" pitchFamily="34" charset="0"/>
                        <a:buNone/>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6510"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MICE</a:t>
                      </a:r>
                      <a:r>
                        <a:rPr lang="en-US" sz="1200" baseline="0" dirty="0" smtClean="0">
                          <a:effectLst/>
                          <a:latin typeface="Verdana" panose="020B0604030504040204" pitchFamily="34" charset="0"/>
                          <a:ea typeface="Times New Roman" panose="02020603050405020304" pitchFamily="18" charset="0"/>
                        </a:rPr>
                        <a:t>  and Safari </a:t>
                      </a:r>
                      <a:r>
                        <a:rPr lang="en-US" sz="1200" dirty="0" smtClean="0">
                          <a:effectLst/>
                          <a:latin typeface="Verdana" panose="020B0604030504040204" pitchFamily="34" charset="0"/>
                          <a:ea typeface="Times New Roman" panose="02020603050405020304" pitchFamily="18" charset="0"/>
                        </a:rPr>
                        <a:t>Gorilla Conservation</a:t>
                      </a:r>
                      <a:endParaRPr lang="en-GB" sz="1200" dirty="0" smtClean="0">
                        <a:effectLst/>
                        <a:latin typeface="Times New Roman" panose="02020603050405020304" pitchFamily="18" charset="0"/>
                        <a:ea typeface="Times New Roman" panose="02020603050405020304" pitchFamily="18" charset="0"/>
                      </a:endParaRPr>
                    </a:p>
                    <a:p>
                      <a:pPr marL="16510"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MICE development Strategy board</a:t>
                      </a:r>
                      <a:endParaRPr lang="en-GB" sz="1200" dirty="0" smtClean="0">
                        <a:effectLst/>
                        <a:latin typeface="Times New Roman" panose="02020603050405020304" pitchFamily="18" charset="0"/>
                        <a:ea typeface="Times New Roman" panose="02020603050405020304" pitchFamily="18" charset="0"/>
                      </a:endParaRPr>
                    </a:p>
                    <a:p>
                      <a:pPr marL="16510"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Kigali Convention Center</a:t>
                      </a:r>
                      <a:endParaRPr lang="en-GB" sz="1200" dirty="0" smtClean="0">
                        <a:effectLst/>
                        <a:latin typeface="Times New Roman" panose="02020603050405020304" pitchFamily="18" charset="0"/>
                        <a:ea typeface="Times New Roman" panose="02020603050405020304" pitchFamily="18" charset="0"/>
                      </a:endParaRPr>
                    </a:p>
                    <a:p>
                      <a:pPr marL="179388" indent="0" algn="just">
                        <a:spcAft>
                          <a:spcPts val="0"/>
                        </a:spcAft>
                        <a:buFont typeface="Arial" panose="020B0604020202020204" pitchFamily="34" charset="0"/>
                        <a:buNone/>
                      </a:pP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5588" indent="-171450" algn="just">
                        <a:spcAft>
                          <a:spcPts val="0"/>
                        </a:spcAft>
                        <a:buFont typeface="Arial" panose="020B0604020202020204" pitchFamily="34" charset="0"/>
                        <a:buChar char="•"/>
                      </a:pPr>
                      <a:r>
                        <a:rPr lang="en-US" sz="900" kern="1200" dirty="0" smtClean="0">
                          <a:solidFill>
                            <a:schemeClr val="tx1"/>
                          </a:solidFill>
                          <a:effectLst/>
                          <a:latin typeface="Verdana" panose="020B0604030504040204" pitchFamily="34" charset="0"/>
                          <a:ea typeface="Times New Roman" panose="02020603050405020304" pitchFamily="18" charset="0"/>
                          <a:cs typeface="+mn-cs"/>
                        </a:rPr>
                        <a:t>Creation</a:t>
                      </a: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 of Rwanda Development board that ensure there is incentives for investment in  Rwanda.</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24hours business license policy  with fees as low as $43</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Focusing on Eco-Tourism </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Easy access </a:t>
                      </a:r>
                      <a:r>
                        <a:rPr lang="en-US" sz="900" kern="1200" baseline="0" smtClean="0">
                          <a:solidFill>
                            <a:schemeClr val="tx1"/>
                          </a:solidFill>
                          <a:effectLst/>
                          <a:latin typeface="Verdana" panose="020B0604030504040204" pitchFamily="34" charset="0"/>
                          <a:ea typeface="Times New Roman" panose="02020603050405020304" pitchFamily="18" charset="0"/>
                          <a:cs typeface="+mn-cs"/>
                        </a:rPr>
                        <a:t>with </a:t>
                      </a:r>
                      <a:r>
                        <a:rPr lang="en-US" sz="900" kern="1200" baseline="0" smtClean="0">
                          <a:solidFill>
                            <a:schemeClr val="tx1"/>
                          </a:solidFill>
                          <a:effectLst/>
                          <a:latin typeface="Verdana" panose="020B0604030504040204" pitchFamily="34" charset="0"/>
                          <a:ea typeface="Times New Roman" panose="02020603050405020304" pitchFamily="18" charset="0"/>
                          <a:cs typeface="+mn-cs"/>
                        </a:rPr>
                        <a:t>fastest </a:t>
                      </a: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growing National Airline -RWANDAIR</a:t>
                      </a:r>
                    </a:p>
                    <a:p>
                      <a:pPr marL="255588" indent="-171450" algn="just">
                        <a:spcAft>
                          <a:spcPts val="0"/>
                        </a:spcAft>
                        <a:buFont typeface="Arial" panose="020B0604020202020204" pitchFamily="34" charset="0"/>
                        <a:buChar char="•"/>
                      </a:pPr>
                      <a:endParaRPr lang="en-US" sz="900" kern="1200" baseline="0" dirty="0" smtClean="0">
                        <a:solidFill>
                          <a:schemeClr val="tx1"/>
                        </a:solidFill>
                        <a:effectLst/>
                        <a:latin typeface="Verdana" panose="020B0604030504040204" pitchFamily="34" charset="0"/>
                        <a:ea typeface="Times New Roman" panose="02020603050405020304" pitchFamily="18" charset="0"/>
                        <a:cs typeface="+mn-cs"/>
                      </a:endParaRP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Creation of the Conventional center and international hotel brands such us Marriott, Radisson </a:t>
                      </a:r>
                      <a:r>
                        <a:rPr lang="en-US" sz="900" kern="1200" baseline="0" dirty="0" err="1" smtClean="0">
                          <a:solidFill>
                            <a:schemeClr val="tx1"/>
                          </a:solidFill>
                          <a:effectLst/>
                          <a:latin typeface="Verdana" panose="020B0604030504040204" pitchFamily="34" charset="0"/>
                          <a:ea typeface="Times New Roman" panose="02020603050405020304" pitchFamily="18" charset="0"/>
                          <a:cs typeface="+mn-cs"/>
                        </a:rPr>
                        <a:t>Blu</a:t>
                      </a: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 Golden Tulip and Park Inn&amp; Serena</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Well funded and aggressive marketing board voted the most promising tourism marketing brand</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FDI on tourism is 20%</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Hotels, chatters are except from import and excise duties</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Tax exemption on FFE and PPE.</a:t>
                      </a:r>
                    </a:p>
                    <a:p>
                      <a:pPr marL="255588" indent="-171450" algn="just">
                        <a:spcAft>
                          <a:spcPts val="0"/>
                        </a:spcAft>
                        <a:buFont typeface="Arial" panose="020B0604020202020204" pitchFamily="34" charset="0"/>
                        <a:buChar char="•"/>
                      </a:pPr>
                      <a:r>
                        <a:rPr lang="en-US" sz="900" kern="1200" baseline="0" dirty="0" smtClean="0">
                          <a:solidFill>
                            <a:schemeClr val="tx1"/>
                          </a:solidFill>
                          <a:effectLst/>
                          <a:latin typeface="Verdana" panose="020B0604030504040204" pitchFamily="34" charset="0"/>
                          <a:ea typeface="Times New Roman" panose="02020603050405020304" pitchFamily="18" charset="0"/>
                          <a:cs typeface="+mn-cs"/>
                        </a:rPr>
                        <a:t>Part of EAC Tourist Visa</a:t>
                      </a:r>
                      <a:endParaRPr lang="en-GB" sz="900" kern="1200" dirty="0">
                        <a:solidFill>
                          <a:schemeClr val="tx1"/>
                        </a:solidFill>
                        <a:effectLst/>
                        <a:latin typeface="Verdana" panose="020B0604030504040204" pitchFamily="34" charset="0"/>
                        <a:ea typeface="Times New Roman" panose="02020603050405020304" pitchFamily="18" charset="0"/>
                        <a:cs typeface="+mn-cs"/>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49772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58288" y="76200"/>
            <a:ext cx="6553200" cy="523220"/>
          </a:xfrm>
          <a:prstGeom prst="rect">
            <a:avLst/>
          </a:prstGeom>
          <a:noFill/>
        </p:spPr>
        <p:txBody>
          <a:bodyPr wrap="square" rtlCol="0">
            <a:spAutoFit/>
          </a:bodyPr>
          <a:lstStyle/>
          <a:p>
            <a:pPr algn="just"/>
            <a:r>
              <a:rPr lang="en-US" sz="2800" b="1" dirty="0" smtClean="0"/>
              <a:t>CASE STUDIES: ZAMBIA</a:t>
            </a:r>
            <a:endParaRPr lang="en-US" sz="2800" b="1" dirty="0"/>
          </a:p>
        </p:txBody>
      </p:sp>
      <p:graphicFrame>
        <p:nvGraphicFramePr>
          <p:cNvPr id="5" name="Table 4"/>
          <p:cNvGraphicFramePr>
            <a:graphicFrameLocks noGrp="1"/>
          </p:cNvGraphicFramePr>
          <p:nvPr>
            <p:extLst>
              <p:ext uri="{D42A27DB-BD31-4B8C-83A1-F6EECF244321}">
                <p14:modId xmlns:p14="http://schemas.microsoft.com/office/powerpoint/2010/main" val="1317182627"/>
              </p:ext>
            </p:extLst>
          </p:nvPr>
        </p:nvGraphicFramePr>
        <p:xfrm>
          <a:off x="76201" y="1394889"/>
          <a:ext cx="8839199" cy="5173825"/>
        </p:xfrm>
        <a:graphic>
          <a:graphicData uri="http://schemas.openxmlformats.org/drawingml/2006/table">
            <a:tbl>
              <a:tblPr firstRow="1" firstCol="1" bandRow="1"/>
              <a:tblGrid>
                <a:gridCol w="1408013"/>
                <a:gridCol w="1868586"/>
                <a:gridCol w="2038043"/>
                <a:gridCol w="3524557"/>
              </a:tblGrid>
              <a:tr h="510111">
                <a:tc gridSpan="4">
                  <a:txBody>
                    <a:bodyPr/>
                    <a:lstStyle/>
                    <a:p>
                      <a:pPr marL="457200" algn="ctr">
                        <a:spcAft>
                          <a:spcPts val="0"/>
                        </a:spcAft>
                      </a:pPr>
                      <a:r>
                        <a:rPr lang="en-US" sz="1800" b="1" dirty="0">
                          <a:effectLst/>
                          <a:latin typeface="Verdana" panose="020B0604030504040204" pitchFamily="34" charset="0"/>
                          <a:ea typeface="Times New Roman" panose="02020603050405020304" pitchFamily="18" charset="0"/>
                        </a:rPr>
                        <a:t>Sub Saharan </a:t>
                      </a:r>
                      <a:r>
                        <a:rPr lang="en-US" sz="1800" b="1" dirty="0" smtClean="0">
                          <a:effectLst/>
                          <a:latin typeface="Verdana" panose="020B0604030504040204" pitchFamily="34" charset="0"/>
                          <a:ea typeface="Times New Roman" panose="02020603050405020304" pitchFamily="18" charset="0"/>
                        </a:rPr>
                        <a:t>Africa</a:t>
                      </a:r>
                      <a:endParaRPr lang="en-GB" sz="18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668872">
                <a:tc>
                  <a:txBody>
                    <a:bodyPr/>
                    <a:lstStyle/>
                    <a:p>
                      <a:pPr marL="457200" algn="just">
                        <a:spcAft>
                          <a:spcPts val="0"/>
                        </a:spcAft>
                      </a:pPr>
                      <a:r>
                        <a:rPr lang="en-US" sz="1400" b="1" dirty="0">
                          <a:effectLst/>
                          <a:latin typeface="Verdana" panose="020B0604030504040204" pitchFamily="34" charset="0"/>
                          <a:ea typeface="Times New Roman" panose="02020603050405020304" pitchFamily="18" charset="0"/>
                        </a:rPr>
                        <a:t>Country</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GB" sz="1400" b="1" dirty="0" smtClean="0">
                          <a:effectLst/>
                          <a:latin typeface="Verdana" panose="020B0604030504040204" pitchFamily="34" charset="0"/>
                          <a:ea typeface="Verdana" panose="020B0604030504040204" pitchFamily="34" charset="0"/>
                          <a:cs typeface="Verdana" panose="020B0604030504040204" pitchFamily="34" charset="0"/>
                        </a:rPr>
                        <a:t>GDP Contribution Share%</a:t>
                      </a:r>
                      <a:endParaRPr lang="en-GB" sz="1400" b="1" dirty="0">
                        <a:effectLst/>
                        <a:latin typeface="Verdana" panose="020B0604030504040204" pitchFamily="34" charset="0"/>
                        <a:ea typeface="Verdana" panose="020B0604030504040204" pitchFamily="34" charset="0"/>
                        <a:cs typeface="Verdana" panose="020B0604030504040204" pitchFamily="34"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just">
                        <a:spcAft>
                          <a:spcPts val="0"/>
                        </a:spcAft>
                      </a:pPr>
                      <a:r>
                        <a:rPr lang="en-US" sz="1400" b="1" dirty="0" smtClean="0">
                          <a:effectLst/>
                          <a:latin typeface="Verdana" panose="020B0604030504040204" pitchFamily="34" charset="0"/>
                          <a:ea typeface="Times New Roman" panose="02020603050405020304" pitchFamily="18" charset="0"/>
                        </a:rPr>
                        <a:t>Destinatio</a:t>
                      </a:r>
                      <a:r>
                        <a:rPr lang="en-US" sz="1400" b="1" baseline="0" dirty="0" smtClean="0">
                          <a:effectLst/>
                          <a:latin typeface="Verdana" panose="020B0604030504040204" pitchFamily="34" charset="0"/>
                          <a:ea typeface="Times New Roman" panose="02020603050405020304" pitchFamily="18" charset="0"/>
                        </a:rPr>
                        <a:t>n Attraction</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77813" algn="just">
                        <a:spcAft>
                          <a:spcPts val="0"/>
                        </a:spcAft>
                      </a:pPr>
                      <a:r>
                        <a:rPr lang="en-US" sz="1400" b="1" dirty="0" smtClean="0">
                          <a:effectLst/>
                          <a:latin typeface="Verdana" panose="020B0604030504040204" pitchFamily="34" charset="0"/>
                          <a:ea typeface="Times New Roman" panose="02020603050405020304" pitchFamily="18" charset="0"/>
                        </a:rPr>
                        <a:t>Key</a:t>
                      </a:r>
                      <a:r>
                        <a:rPr lang="en-US" sz="1400" b="1" baseline="0" dirty="0" smtClean="0">
                          <a:effectLst/>
                          <a:latin typeface="Verdana" panose="020B0604030504040204" pitchFamily="34" charset="0"/>
                          <a:ea typeface="Times New Roman" panose="02020603050405020304" pitchFamily="18" charset="0"/>
                        </a:rPr>
                        <a:t> Government and Private sector Initiatives</a:t>
                      </a:r>
                      <a:endParaRPr lang="en-GB" sz="1400" dirty="0">
                        <a:effectLst/>
                        <a:latin typeface="Times New Roman" panose="02020603050405020304" pitchFamily="18" charset="0"/>
                        <a:ea typeface="Times New Roman" panose="02020603050405020304" pitchFamily="18" charset="0"/>
                      </a:endParaRPr>
                    </a:p>
                  </a:txBody>
                  <a:tcPr marL="0" marR="108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4842">
                <a:tc>
                  <a:txBody>
                    <a:bodyPr/>
                    <a:lstStyle/>
                    <a:p>
                      <a:pPr marL="457200" algn="just">
                        <a:spcAft>
                          <a:spcPts val="0"/>
                        </a:spcAft>
                      </a:pPr>
                      <a:r>
                        <a:rPr lang="en-US" sz="1200" dirty="0" smtClean="0">
                          <a:effectLst/>
                          <a:latin typeface="Verdana" panose="020B0604030504040204" pitchFamily="34" charset="0"/>
                          <a:ea typeface="Times New Roman" panose="02020603050405020304" pitchFamily="18" charset="0"/>
                        </a:rPr>
                        <a:t>Zambia</a:t>
                      </a:r>
                      <a:r>
                        <a:rPr lang="en-US" sz="1200" baseline="0" dirty="0" smtClean="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marL="457200" algn="just">
                        <a:spcAft>
                          <a:spcPts val="0"/>
                        </a:spcAft>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marL="457200" algn="just">
                        <a:spcAft>
                          <a:spcPts val="0"/>
                        </a:spcAft>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marL="457200" algn="just">
                        <a:spcAft>
                          <a:spcPts val="0"/>
                        </a:spcAft>
                      </a:pPr>
                      <a:r>
                        <a:rPr lang="en-US" sz="1200" dirty="0">
                          <a:effectLst/>
                          <a:latin typeface="Verdana" panose="020B0604030504040204" pitchFamily="34"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4138"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6.1%</a:t>
                      </a:r>
                      <a:r>
                        <a:rPr lang="en-US" sz="1200" baseline="0" dirty="0" smtClean="0">
                          <a:effectLst/>
                          <a:latin typeface="Verdana" panose="020B0604030504040204" pitchFamily="34" charset="0"/>
                          <a:ea typeface="Times New Roman" panose="02020603050405020304" pitchFamily="18" charset="0"/>
                        </a:rPr>
                        <a:t> of the national GDP</a:t>
                      </a:r>
                    </a:p>
                    <a:p>
                      <a:pPr marL="84138" indent="0" algn="just">
                        <a:spcAft>
                          <a:spcPts val="0"/>
                        </a:spcAft>
                        <a:buFont typeface="Arial" panose="020B0604020202020204" pitchFamily="34" charset="0"/>
                        <a:buNone/>
                      </a:pPr>
                      <a:r>
                        <a:rPr lang="en-US" sz="1200" baseline="0" dirty="0" smtClean="0">
                          <a:effectLst/>
                          <a:latin typeface="Verdana" panose="020B0604030504040204" pitchFamily="34" charset="0"/>
                          <a:ea typeface="Times New Roman" panose="02020603050405020304" pitchFamily="18" charset="0"/>
                        </a:rPr>
                        <a:t>3.5% Direct employment</a:t>
                      </a:r>
                    </a:p>
                    <a:p>
                      <a:pPr marL="84138" indent="0" algn="just">
                        <a:spcAft>
                          <a:spcPts val="0"/>
                        </a:spcAft>
                        <a:buFont typeface="Arial" panose="020B0604020202020204" pitchFamily="34" charset="0"/>
                        <a:buNone/>
                      </a:pPr>
                      <a:r>
                        <a:rPr lang="en-US" sz="1200" baseline="0" dirty="0" smtClean="0">
                          <a:effectLst/>
                          <a:latin typeface="Verdana" panose="020B0604030504040204" pitchFamily="34" charset="0"/>
                          <a:ea typeface="Times New Roman" panose="02020603050405020304" pitchFamily="18" charset="0"/>
                        </a:rPr>
                        <a:t>4.2%Total employment</a:t>
                      </a:r>
                    </a:p>
                    <a:p>
                      <a:pPr marL="84138" indent="0" algn="just">
                        <a:spcAft>
                          <a:spcPts val="0"/>
                        </a:spcAft>
                        <a:buFont typeface="Arial" panose="020B0604020202020204" pitchFamily="34" charset="0"/>
                        <a:buNone/>
                      </a:pPr>
                      <a:endParaRPr lang="en-US" sz="1200" baseline="0" dirty="0" smtClean="0">
                        <a:effectLst/>
                        <a:latin typeface="Verdana" panose="020B0604030504040204" pitchFamily="34" charset="0"/>
                        <a:ea typeface="Times New Roman" panose="02020603050405020304" pitchFamily="18" charset="0"/>
                      </a:endParaRPr>
                    </a:p>
                    <a:p>
                      <a:pPr marL="84138" indent="0" algn="just">
                        <a:spcAft>
                          <a:spcPts val="0"/>
                        </a:spcAft>
                        <a:buFont typeface="Arial" panose="020B0604020202020204" pitchFamily="34" charset="0"/>
                        <a:buNone/>
                      </a:pP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9388" indent="0" algn="just">
                        <a:spcAft>
                          <a:spcPts val="0"/>
                        </a:spcAft>
                        <a:buFont typeface="Arial" panose="020B0604020202020204" pitchFamily="34" charset="0"/>
                        <a:buNone/>
                      </a:pPr>
                      <a:r>
                        <a:rPr lang="en-US" sz="1200" dirty="0" smtClean="0">
                          <a:effectLst/>
                          <a:latin typeface="Verdana" panose="020B0604030504040204" pitchFamily="34" charset="0"/>
                          <a:ea typeface="Times New Roman" panose="02020603050405020304" pitchFamily="18" charset="0"/>
                        </a:rPr>
                        <a:t>MICE&amp; Safari and Victoria Falls</a:t>
                      </a:r>
                      <a:r>
                        <a:rPr lang="en-US" sz="1200" baseline="0" dirty="0" smtClean="0">
                          <a:effectLst/>
                          <a:latin typeface="Verdana" panose="020B0604030504040204" pitchFamily="34" charset="0"/>
                          <a:ea typeface="Times New Roman" panose="02020603050405020304" pitchFamily="18" charset="0"/>
                        </a:rPr>
                        <a:t> in Livingstone.</a:t>
                      </a:r>
                      <a:endParaRPr lang="en-GB" sz="1200" dirty="0">
                        <a:effectLst/>
                        <a:latin typeface="Times New Roman" panose="02020603050405020304" pitchFamily="18" charset="0"/>
                        <a:ea typeface="Times New Roman" panose="02020603050405020304" pitchFamily="18" charset="0"/>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5725" indent="0" algn="just">
                        <a:spcAft>
                          <a:spcPts val="0"/>
                        </a:spcAft>
                        <a:buFont typeface="Arial" panose="020B0604020202020204" pitchFamily="34" charset="0"/>
                        <a:buNone/>
                      </a:pPr>
                      <a:r>
                        <a:rPr lang="en-GB" sz="900" kern="1200" dirty="0" smtClean="0">
                          <a:solidFill>
                            <a:schemeClr val="tx1"/>
                          </a:solidFill>
                          <a:effectLst/>
                          <a:latin typeface="Verdana" panose="020B0604030504040204" pitchFamily="34" charset="0"/>
                          <a:ea typeface="Times New Roman" panose="02020603050405020304" pitchFamily="18" charset="0"/>
                          <a:cs typeface="+mn-cs"/>
                        </a:rPr>
                        <a:t>The following bodies</a:t>
                      </a: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 enjoys the support of the government to propel tourism industry</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Tourism Development Fund </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Creation of Tourism Development Credit Fund</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Zambian  National Tourism Board for destination marketing</a:t>
                      </a:r>
                    </a:p>
                    <a:p>
                      <a:pPr marL="257175" indent="-171450" algn="just">
                        <a:spcAft>
                          <a:spcPts val="0"/>
                        </a:spcAft>
                        <a:buFont typeface="Arial" panose="020B0604020202020204" pitchFamily="34" charset="0"/>
                        <a:buChar char="•"/>
                      </a:pPr>
                      <a:r>
                        <a:rPr lang="en-GB" sz="900" kern="1200" baseline="0" dirty="0" smtClean="0">
                          <a:solidFill>
                            <a:schemeClr val="tx1"/>
                          </a:solidFill>
                          <a:effectLst/>
                          <a:latin typeface="Verdana" panose="020B0604030504040204" pitchFamily="34" charset="0"/>
                          <a:ea typeface="Times New Roman" panose="02020603050405020304" pitchFamily="18" charset="0"/>
                          <a:cs typeface="+mn-cs"/>
                        </a:rPr>
                        <a:t>Zambian wildlife Authority for conservation and sustainability of wildlife</a:t>
                      </a:r>
                    </a:p>
                    <a:p>
                      <a:pPr marL="85725" indent="0" algn="just">
                        <a:spcAft>
                          <a:spcPts val="0"/>
                        </a:spcAft>
                        <a:buFont typeface="Arial" panose="020B0604020202020204" pitchFamily="34" charset="0"/>
                        <a:buNone/>
                      </a:pPr>
                      <a:endParaRPr lang="en-GB" sz="900" kern="1200" dirty="0" smtClean="0">
                        <a:solidFill>
                          <a:schemeClr val="tx1"/>
                        </a:solidFill>
                        <a:effectLst/>
                        <a:latin typeface="Verdana" panose="020B0604030504040204" pitchFamily="34" charset="0"/>
                        <a:ea typeface="Times New Roman" panose="02020603050405020304" pitchFamily="18" charset="0"/>
                        <a:cs typeface="+mn-cs"/>
                      </a:endParaRPr>
                    </a:p>
                    <a:p>
                      <a:pPr marL="85725" indent="0" algn="just">
                        <a:spcAft>
                          <a:spcPts val="0"/>
                        </a:spcAft>
                        <a:buFont typeface="Arial" panose="020B0604020202020204" pitchFamily="34" charset="0"/>
                        <a:buNone/>
                      </a:pPr>
                      <a:endParaRPr lang="en-GB" sz="900" kern="1200" dirty="0">
                        <a:solidFill>
                          <a:schemeClr val="tx1"/>
                        </a:solidFill>
                        <a:effectLst/>
                        <a:latin typeface="Verdana" panose="020B0604030504040204" pitchFamily="34" charset="0"/>
                        <a:ea typeface="Times New Roman" panose="02020603050405020304" pitchFamily="18" charset="0"/>
                        <a:cs typeface="+mn-cs"/>
                      </a:endParaRPr>
                    </a:p>
                  </a:txBody>
                  <a:tcPr marL="0" marR="108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37651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36786"/>
            <a:ext cx="8763000" cy="1143000"/>
          </a:xfrm>
        </p:spPr>
        <p:txBody>
          <a:bodyPr>
            <a:normAutofit fontScale="90000"/>
          </a:bodyPr>
          <a:lstStyle/>
          <a:p>
            <a:r>
              <a:rPr lang="en-US" dirty="0" smtClean="0">
                <a:solidFill>
                  <a:schemeClr val="tx1">
                    <a:lumMod val="95000"/>
                    <a:lumOff val="5000"/>
                  </a:schemeClr>
                </a:solidFill>
                <a:effectLst>
                  <a:outerShdw blurRad="38100" dist="38100" dir="2700000" algn="tl">
                    <a:srgbClr val="000000">
                      <a:alpha val="43137"/>
                    </a:srgbClr>
                  </a:outerShdw>
                </a:effectLst>
              </a:rPr>
              <a:t>CONCLUSIONS AND RECOMMENDATIONS</a:t>
            </a:r>
            <a:endParaRPr lang="en-US" dirty="0">
              <a:solidFill>
                <a:schemeClr val="tx1">
                  <a:lumMod val="95000"/>
                  <a:lumOff val="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371600"/>
            <a:ext cx="8458200" cy="4754563"/>
          </a:xfrm>
        </p:spPr>
        <p:txBody>
          <a:bodyPr>
            <a:normAutofit fontScale="77500" lnSpcReduction="20000"/>
          </a:bodyPr>
          <a:lstStyle/>
          <a:p>
            <a:pPr marL="0" indent="0" algn="just">
              <a:buNone/>
            </a:pPr>
            <a:r>
              <a:rPr lang="en-US" dirty="0">
                <a:solidFill>
                  <a:schemeClr val="bg1"/>
                </a:solidFill>
              </a:rPr>
              <a:t>We can propel growth of the sub-sector to contribute towards a diversified </a:t>
            </a:r>
            <a:r>
              <a:rPr lang="en-US" dirty="0" smtClean="0">
                <a:solidFill>
                  <a:schemeClr val="bg1"/>
                </a:solidFill>
              </a:rPr>
              <a:t>economy by </a:t>
            </a:r>
            <a:r>
              <a:rPr lang="en-US" dirty="0">
                <a:solidFill>
                  <a:schemeClr val="bg1"/>
                </a:solidFill>
              </a:rPr>
              <a:t>focusing on the following: </a:t>
            </a:r>
          </a:p>
          <a:p>
            <a:pPr algn="just"/>
            <a:endParaRPr lang="en-US" dirty="0" smtClean="0">
              <a:solidFill>
                <a:schemeClr val="bg1"/>
              </a:solidFill>
            </a:endParaRPr>
          </a:p>
          <a:p>
            <a:pPr algn="just"/>
            <a:r>
              <a:rPr lang="en-US" dirty="0" smtClean="0">
                <a:solidFill>
                  <a:schemeClr val="bg1"/>
                </a:solidFill>
              </a:rPr>
              <a:t>Improve </a:t>
            </a:r>
            <a:r>
              <a:rPr lang="en-US" dirty="0">
                <a:solidFill>
                  <a:schemeClr val="bg1"/>
                </a:solidFill>
              </a:rPr>
              <a:t>infrastructure in destination Malawi to open up the attractions.  </a:t>
            </a:r>
          </a:p>
          <a:p>
            <a:pPr algn="just"/>
            <a:r>
              <a:rPr lang="en-US" dirty="0" smtClean="0">
                <a:solidFill>
                  <a:schemeClr val="bg1"/>
                </a:solidFill>
              </a:rPr>
              <a:t>Increase budget allocation for destination </a:t>
            </a:r>
            <a:r>
              <a:rPr lang="en-US" dirty="0">
                <a:solidFill>
                  <a:schemeClr val="bg1"/>
                </a:solidFill>
              </a:rPr>
              <a:t>Marketing.  </a:t>
            </a:r>
          </a:p>
          <a:p>
            <a:pPr algn="just"/>
            <a:r>
              <a:rPr lang="en-US" dirty="0">
                <a:solidFill>
                  <a:schemeClr val="bg1"/>
                </a:solidFill>
              </a:rPr>
              <a:t>Increase capacity- Accommodation, conference and restaurants and bars.  </a:t>
            </a:r>
          </a:p>
          <a:p>
            <a:pPr algn="just"/>
            <a:r>
              <a:rPr lang="en-US" dirty="0">
                <a:solidFill>
                  <a:schemeClr val="bg1"/>
                </a:solidFill>
              </a:rPr>
              <a:t>Focus on service delivery and value for money  </a:t>
            </a:r>
          </a:p>
          <a:p>
            <a:pPr algn="just"/>
            <a:r>
              <a:rPr lang="en-US" dirty="0">
                <a:solidFill>
                  <a:schemeClr val="bg1"/>
                </a:solidFill>
              </a:rPr>
              <a:t>Offer incentives for investment  </a:t>
            </a:r>
          </a:p>
          <a:p>
            <a:pPr algn="just"/>
            <a:r>
              <a:rPr lang="en-US" dirty="0">
                <a:solidFill>
                  <a:schemeClr val="bg1"/>
                </a:solidFill>
              </a:rPr>
              <a:t>Open up our skies for more </a:t>
            </a:r>
            <a:r>
              <a:rPr lang="en-US" dirty="0" smtClean="0">
                <a:solidFill>
                  <a:schemeClr val="bg1"/>
                </a:solidFill>
              </a:rPr>
              <a:t>airlines and review visa fees to encourage tourism</a:t>
            </a:r>
            <a:endParaRPr lang="en-US" dirty="0">
              <a:solidFill>
                <a:schemeClr val="bg1"/>
              </a:solidFill>
            </a:endParaRPr>
          </a:p>
          <a:p>
            <a:pPr algn="just"/>
            <a:endParaRPr lang="en-US" dirty="0"/>
          </a:p>
        </p:txBody>
      </p:sp>
    </p:spTree>
    <p:extLst>
      <p:ext uri="{BB962C8B-B14F-4D97-AF65-F5344CB8AC3E}">
        <p14:creationId xmlns:p14="http://schemas.microsoft.com/office/powerpoint/2010/main" val="1029594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85800" y="1524000"/>
            <a:ext cx="8077200" cy="4062651"/>
          </a:xfrm>
          <a:prstGeom prst="rect">
            <a:avLst/>
          </a:prstGeom>
          <a:noFill/>
        </p:spPr>
        <p:txBody>
          <a:bodyPr wrap="square" rtlCol="0">
            <a:spAutoFit/>
          </a:bodyPr>
          <a:lstStyle/>
          <a:p>
            <a:pPr algn="just"/>
            <a:r>
              <a:rPr lang="en-US" sz="2000" dirty="0" smtClean="0">
                <a:solidFill>
                  <a:schemeClr val="bg1"/>
                </a:solidFill>
              </a:rPr>
              <a:t>Establish or strengthen the following bodies</a:t>
            </a:r>
          </a:p>
          <a:p>
            <a:pPr algn="just"/>
            <a:endParaRPr lang="en-US" sz="2000" dirty="0" smtClean="0">
              <a:solidFill>
                <a:schemeClr val="bg1"/>
              </a:solidFill>
            </a:endParaRPr>
          </a:p>
          <a:p>
            <a:pPr marL="285750" indent="-285750" algn="just">
              <a:buFont typeface="Arial" pitchFamily="34" charset="0"/>
              <a:buChar char="•"/>
            </a:pPr>
            <a:r>
              <a:rPr lang="en-US" sz="2000" dirty="0" smtClean="0">
                <a:solidFill>
                  <a:schemeClr val="bg1"/>
                </a:solidFill>
              </a:rPr>
              <a:t>Malawi Tourism Council  and increase the level of engagement with the ministry on policies that promote tourism.</a:t>
            </a:r>
          </a:p>
          <a:p>
            <a:pPr marL="285750" indent="-285750" algn="just">
              <a:buFont typeface="Arial" pitchFamily="34" charset="0"/>
              <a:buChar char="•"/>
            </a:pPr>
            <a:r>
              <a:rPr lang="en-US" sz="2000" dirty="0" smtClean="0">
                <a:solidFill>
                  <a:schemeClr val="bg1"/>
                </a:solidFill>
              </a:rPr>
              <a:t>Establish Malawi Tourism Board  mandated to market the destination</a:t>
            </a:r>
          </a:p>
          <a:p>
            <a:pPr marL="285750" indent="-285750" algn="just">
              <a:buFont typeface="Arial" pitchFamily="34" charset="0"/>
              <a:buChar char="•"/>
            </a:pPr>
            <a:endParaRPr lang="en-US" sz="2000" dirty="0" smtClean="0">
              <a:solidFill>
                <a:schemeClr val="bg1"/>
              </a:solidFill>
            </a:endParaRPr>
          </a:p>
          <a:p>
            <a:pPr marL="285750" indent="-285750" algn="just">
              <a:buFont typeface="Arial" pitchFamily="34" charset="0"/>
              <a:buChar char="•"/>
            </a:pPr>
            <a:r>
              <a:rPr lang="en-US" sz="2000" dirty="0" smtClean="0">
                <a:solidFill>
                  <a:schemeClr val="bg1"/>
                </a:solidFill>
              </a:rPr>
              <a:t>Create a bodies under the ministry  that deals with funding of tourism projects &amp; promotion of tourism activities</a:t>
            </a:r>
          </a:p>
          <a:p>
            <a:pPr marL="285750" indent="-285750" algn="just">
              <a:buFont typeface="Arial" pitchFamily="34" charset="0"/>
              <a:buChar char="•"/>
            </a:pPr>
            <a:endParaRPr lang="en-US" sz="2000" dirty="0" smtClean="0">
              <a:solidFill>
                <a:schemeClr val="bg1"/>
              </a:solidFill>
            </a:endParaRPr>
          </a:p>
          <a:p>
            <a:pPr marL="285750" indent="-285750" algn="just">
              <a:buFont typeface="Arial" pitchFamily="34" charset="0"/>
              <a:buChar char="•"/>
            </a:pPr>
            <a:r>
              <a:rPr lang="en-US" sz="2000" dirty="0" smtClean="0">
                <a:solidFill>
                  <a:schemeClr val="bg1"/>
                </a:solidFill>
              </a:rPr>
              <a:t>Increase the tourism levy to address the issues of training and marketing.  </a:t>
            </a:r>
          </a:p>
          <a:p>
            <a:pPr marL="285750" indent="-285750" algn="just">
              <a:buFont typeface="Arial" pitchFamily="34" charset="0"/>
              <a:buChar char="•"/>
            </a:pPr>
            <a:endParaRPr lang="en-US" sz="2000" dirty="0" smtClean="0">
              <a:solidFill>
                <a:schemeClr val="bg1"/>
              </a:solidFill>
            </a:endParaRPr>
          </a:p>
          <a:p>
            <a:pPr algn="just"/>
            <a:endParaRPr lang="en-US" sz="2000" dirty="0" smtClean="0">
              <a:solidFill>
                <a:schemeClr val="bg1"/>
              </a:solidFill>
            </a:endParaRPr>
          </a:p>
          <a:p>
            <a:pPr marL="285750" indent="-285750">
              <a:buFont typeface="Arial" pitchFamily="34" charset="0"/>
              <a:buChar char="•"/>
            </a:pPr>
            <a:endParaRPr lang="en-US" b="1" dirty="0">
              <a:solidFill>
                <a:schemeClr val="bg1"/>
              </a:solidFill>
            </a:endParaRPr>
          </a:p>
        </p:txBody>
      </p:sp>
      <p:sp>
        <p:nvSpPr>
          <p:cNvPr id="3" name="Title 1"/>
          <p:cNvSpPr txBox="1">
            <a:spLocks/>
          </p:cNvSpPr>
          <p:nvPr/>
        </p:nvSpPr>
        <p:spPr>
          <a:xfrm>
            <a:off x="228600" y="36786"/>
            <a:ext cx="87630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solidFill>
                  <a:schemeClr val="tx1">
                    <a:lumMod val="95000"/>
                    <a:lumOff val="5000"/>
                  </a:schemeClr>
                </a:solidFill>
                <a:effectLst>
                  <a:outerShdw blurRad="38100" dist="38100" dir="2700000" algn="tl">
                    <a:srgbClr val="000000">
                      <a:alpha val="43137"/>
                    </a:srgbClr>
                  </a:outerShdw>
                </a:effectLst>
              </a:rPr>
              <a:t>CONCLUSIONS AND RECOMMENDATIONS</a:t>
            </a:r>
            <a:endParaRPr lang="en-US" dirty="0">
              <a:solidFill>
                <a:schemeClr val="tx1">
                  <a:lumMod val="95000"/>
                  <a:lumOff val="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74237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3760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57655" y="685800"/>
            <a:ext cx="8763000" cy="4862870"/>
          </a:xfrm>
          <a:prstGeom prst="rect">
            <a:avLst/>
          </a:prstGeom>
          <a:solidFill>
            <a:schemeClr val="bg1">
              <a:alpha val="50000"/>
            </a:schemeClr>
          </a:solidFill>
        </p:spPr>
        <p:txBody>
          <a:bodyPr wrap="square" rtlCol="0">
            <a:spAutoFit/>
          </a:bodyPr>
          <a:lstStyle/>
          <a:p>
            <a:pPr algn="ctr"/>
            <a:r>
              <a:rPr lang="en-US" sz="2800" b="1" dirty="0" smtClean="0"/>
              <a:t>Outline:</a:t>
            </a:r>
          </a:p>
          <a:p>
            <a:pPr algn="ctr"/>
            <a:endParaRPr lang="en-US" b="1" dirty="0" smtClean="0"/>
          </a:p>
          <a:p>
            <a:pPr marL="1714500" lvl="3" indent="-342900">
              <a:buFont typeface="Arial" panose="020B0604020202020204" pitchFamily="34" charset="0"/>
              <a:buChar char="•"/>
            </a:pPr>
            <a:r>
              <a:rPr lang="en-US" sz="2400" b="1" dirty="0" smtClean="0"/>
              <a:t>Introduction</a:t>
            </a:r>
          </a:p>
          <a:p>
            <a:pPr marL="1714500" lvl="3" indent="-342900">
              <a:buFont typeface="Arial" panose="020B0604020202020204" pitchFamily="34" charset="0"/>
              <a:buChar char="•"/>
            </a:pPr>
            <a:r>
              <a:rPr lang="en-US" sz="2400" b="1" dirty="0" smtClean="0"/>
              <a:t>Tourism in Sub Saharan Africa</a:t>
            </a:r>
            <a:r>
              <a:rPr lang="en-US" sz="2400" b="1" dirty="0"/>
              <a:t> </a:t>
            </a:r>
            <a:r>
              <a:rPr lang="en-US" sz="2400" b="1" dirty="0" smtClean="0"/>
              <a:t>and Malawi: Overview</a:t>
            </a:r>
          </a:p>
          <a:p>
            <a:pPr marL="1714500" lvl="3" indent="-342900">
              <a:buFont typeface="Arial" panose="020B0604020202020204" pitchFamily="34" charset="0"/>
              <a:buChar char="•"/>
            </a:pPr>
            <a:r>
              <a:rPr lang="en-US" sz="2400" b="1" dirty="0" smtClean="0"/>
              <a:t>Benefits of Tourism: Overview</a:t>
            </a:r>
          </a:p>
          <a:p>
            <a:pPr marL="1714500" lvl="3" indent="-342900">
              <a:buFont typeface="Arial" panose="020B0604020202020204" pitchFamily="34" charset="0"/>
              <a:buChar char="•"/>
            </a:pPr>
            <a:r>
              <a:rPr lang="en-US" sz="2400" b="1" dirty="0" smtClean="0"/>
              <a:t>Accommodation Sector in Malawi</a:t>
            </a:r>
          </a:p>
          <a:p>
            <a:pPr marL="1714500" lvl="3" indent="-342900">
              <a:buFont typeface="Arial" panose="020B0604020202020204" pitchFamily="34" charset="0"/>
              <a:buChar char="•"/>
            </a:pPr>
            <a:r>
              <a:rPr lang="en-US" sz="2400" b="1" dirty="0" smtClean="0"/>
              <a:t>Gaps in accommodation sector</a:t>
            </a:r>
          </a:p>
          <a:p>
            <a:pPr marL="1714500" lvl="3" indent="-342900">
              <a:buFont typeface="Arial" panose="020B0604020202020204" pitchFamily="34" charset="0"/>
              <a:buChar char="•"/>
            </a:pPr>
            <a:r>
              <a:rPr lang="en-US" sz="2400" b="1" dirty="0" smtClean="0"/>
              <a:t>Sunbird Malawi Initiative to address the Gap</a:t>
            </a:r>
          </a:p>
          <a:p>
            <a:pPr marL="1714500" lvl="3" indent="-342900">
              <a:buFont typeface="Arial" panose="020B0604020202020204" pitchFamily="34" charset="0"/>
              <a:buChar char="•"/>
            </a:pPr>
            <a:r>
              <a:rPr lang="en-US" sz="2400" b="1" dirty="0" smtClean="0"/>
              <a:t>Case Studies: Rwanda, Kenya and Zambia</a:t>
            </a:r>
          </a:p>
          <a:p>
            <a:pPr marL="1714500" lvl="3" indent="-342900">
              <a:buFont typeface="Arial" panose="020B0604020202020204" pitchFamily="34" charset="0"/>
              <a:buChar char="•"/>
            </a:pPr>
            <a:r>
              <a:rPr lang="en-US" sz="2400" b="1" dirty="0" smtClean="0"/>
              <a:t>Conclusion and Recommendations</a:t>
            </a:r>
          </a:p>
          <a:p>
            <a:pPr algn="ctr"/>
            <a:endParaRPr lang="en-US" b="1" dirty="0" smtClean="0"/>
          </a:p>
          <a:p>
            <a:pPr algn="ctr"/>
            <a:endParaRPr lang="en-US" b="1" dirty="0" smtClean="0"/>
          </a:p>
          <a:p>
            <a:pPr algn="ctr"/>
            <a:endParaRPr lang="en-US" b="1" dirty="0" smtClean="0"/>
          </a:p>
          <a:p>
            <a:pPr algn="ctr"/>
            <a:endParaRPr lang="en-US" b="1" dirty="0" smtClean="0"/>
          </a:p>
        </p:txBody>
      </p:sp>
    </p:spTree>
    <p:extLst>
      <p:ext uri="{BB962C8B-B14F-4D97-AF65-F5344CB8AC3E}">
        <p14:creationId xmlns:p14="http://schemas.microsoft.com/office/powerpoint/2010/main" val="1118304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94290" y="1600200"/>
            <a:ext cx="6324600" cy="3970318"/>
          </a:xfrm>
          <a:prstGeom prst="rect">
            <a:avLst/>
          </a:prstGeom>
          <a:solidFill>
            <a:schemeClr val="bg1">
              <a:alpha val="52000"/>
            </a:schemeClr>
          </a:solidFill>
        </p:spPr>
        <p:txBody>
          <a:bodyPr wrap="square" rtlCol="0">
            <a:spAutoFit/>
          </a:bodyPr>
          <a:lstStyle/>
          <a:p>
            <a:pPr marL="285750" indent="-285750" algn="just">
              <a:buFont typeface="Arial" pitchFamily="34" charset="0"/>
              <a:buChar char="•"/>
            </a:pPr>
            <a:r>
              <a:rPr lang="en-US" dirty="0" smtClean="0"/>
              <a:t>The United Nations has designated 2017 as the </a:t>
            </a:r>
            <a:r>
              <a:rPr lang="en-US" b="1" dirty="0" smtClean="0"/>
              <a:t>International Year of Sustainable Tourism for Development</a:t>
            </a:r>
            <a:r>
              <a:rPr lang="en-US" dirty="0" smtClean="0"/>
              <a:t>.</a:t>
            </a:r>
          </a:p>
          <a:p>
            <a:pPr marL="285750" indent="-285750" algn="just">
              <a:buFont typeface="Arial" pitchFamily="34" charset="0"/>
              <a:buChar char="•"/>
            </a:pPr>
            <a:endParaRPr lang="en-US" dirty="0" smtClean="0"/>
          </a:p>
          <a:p>
            <a:pPr marL="285750" indent="-285750" algn="just">
              <a:buFont typeface="Arial" pitchFamily="34" charset="0"/>
              <a:buChar char="•"/>
            </a:pPr>
            <a:r>
              <a:rPr lang="en-US" dirty="0" smtClean="0"/>
              <a:t>Provides an enormous opportunity to further showcase the tremendous economic, social, cultural, environmental, and heritage value that the sector can bring</a:t>
            </a:r>
          </a:p>
          <a:p>
            <a:pPr marL="285750" indent="-285750" algn="just">
              <a:buFont typeface="Arial" pitchFamily="34" charset="0"/>
              <a:buChar char="•"/>
            </a:pPr>
            <a:endParaRPr lang="en-US" dirty="0" smtClean="0"/>
          </a:p>
          <a:p>
            <a:pPr marL="285750" indent="-285750" algn="just">
              <a:buFont typeface="Arial" pitchFamily="34" charset="0"/>
              <a:buChar char="•"/>
            </a:pPr>
            <a:r>
              <a:rPr lang="en-US" dirty="0" smtClean="0"/>
              <a:t>Hotel standards are becoming more international with a work environment that promises not only to be more global in scope, but increasingly culturally diverse at home.</a:t>
            </a:r>
          </a:p>
          <a:p>
            <a:pPr marL="285750" indent="-285750" algn="just">
              <a:buFont typeface="Arial" pitchFamily="34" charset="0"/>
              <a:buChar char="•"/>
            </a:pPr>
            <a:endParaRPr lang="en-US" dirty="0" smtClean="0"/>
          </a:p>
          <a:p>
            <a:pPr marL="285750" indent="-285750" algn="just">
              <a:buFont typeface="Arial" pitchFamily="34" charset="0"/>
              <a:buChar char="•"/>
            </a:pPr>
            <a:r>
              <a:rPr lang="en-US" dirty="0" smtClean="0"/>
              <a:t>Both domestic and international travel are influenced by the rising importance of international business.</a:t>
            </a:r>
          </a:p>
          <a:p>
            <a:pPr marL="285750" indent="-285750" algn="just">
              <a:buFont typeface="Arial" pitchFamily="34" charset="0"/>
              <a:buChar char="•"/>
            </a:pPr>
            <a:endParaRPr lang="en-US" dirty="0"/>
          </a:p>
        </p:txBody>
      </p:sp>
    </p:spTree>
    <p:extLst>
      <p:ext uri="{BB962C8B-B14F-4D97-AF65-F5344CB8AC3E}">
        <p14:creationId xmlns:p14="http://schemas.microsoft.com/office/powerpoint/2010/main" val="1914720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750"/>
            <a:ext cx="9159718" cy="684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724400" y="533400"/>
            <a:ext cx="4191000" cy="6740307"/>
          </a:xfrm>
          <a:prstGeom prst="rect">
            <a:avLst/>
          </a:prstGeom>
          <a:solidFill>
            <a:schemeClr val="bg1">
              <a:alpha val="82000"/>
            </a:schemeClr>
          </a:solidFill>
        </p:spPr>
        <p:txBody>
          <a:bodyPr wrap="square" rtlCol="0">
            <a:spAutoFit/>
          </a:bodyPr>
          <a:lstStyle/>
          <a:p>
            <a:pPr marL="285750" indent="-285750" algn="just">
              <a:buFont typeface="Arial" pitchFamily="34" charset="0"/>
              <a:buChar char="•"/>
            </a:pPr>
            <a:r>
              <a:rPr lang="en-US" dirty="0" smtClean="0"/>
              <a:t> 3.8 million jobs (including 2.4 million indirect jobs) could be created by the tourism industry in Sub Saharan Africa by 2021 (WTTC 2011). </a:t>
            </a:r>
          </a:p>
          <a:p>
            <a:pPr algn="just"/>
            <a:endParaRPr lang="en-US" dirty="0" smtClean="0"/>
          </a:p>
          <a:p>
            <a:pPr marL="285750" indent="-285750" algn="just">
              <a:buFont typeface="Arial" pitchFamily="34" charset="0"/>
              <a:buChar char="•"/>
            </a:pPr>
            <a:r>
              <a:rPr lang="en-US" dirty="0" smtClean="0"/>
              <a:t>Global international tourist arrivals have been </a:t>
            </a:r>
            <a:r>
              <a:rPr lang="en-US" dirty="0"/>
              <a:t>growing</a:t>
            </a:r>
            <a:r>
              <a:rPr lang="en-US" dirty="0" smtClean="0"/>
              <a:t> steadily at 4–5 percent a year since the 1950s.</a:t>
            </a:r>
          </a:p>
          <a:p>
            <a:pPr algn="just"/>
            <a:r>
              <a:rPr lang="en-US" dirty="0" smtClean="0"/>
              <a:t> </a:t>
            </a:r>
          </a:p>
          <a:p>
            <a:pPr marL="285750" indent="-285750" algn="just">
              <a:buFont typeface="Arial" pitchFamily="34" charset="0"/>
              <a:buChar char="•"/>
            </a:pPr>
            <a:r>
              <a:rPr lang="en-US" dirty="0" smtClean="0"/>
              <a:t>In Malawi in 2015, 205,000 jobs  representing 2.8% contribution to total employment jobs were in Travel and Tourism.</a:t>
            </a:r>
          </a:p>
          <a:p>
            <a:pPr marL="285750" indent="-285750" algn="just">
              <a:buFont typeface="Arial" pitchFamily="34" charset="0"/>
              <a:buChar char="•"/>
            </a:pPr>
            <a:r>
              <a:rPr lang="en-US" dirty="0" smtClean="0"/>
              <a:t> </a:t>
            </a:r>
            <a:r>
              <a:rPr lang="en-ZW" dirty="0"/>
              <a:t>The direct contribution of Travel &amp; Tourism to GDP was </a:t>
            </a:r>
            <a:r>
              <a:rPr lang="en-ZW" dirty="0" smtClean="0"/>
              <a:t>MWK105.029.0mn </a:t>
            </a:r>
            <a:r>
              <a:rPr lang="en-ZW" dirty="0"/>
              <a:t>(</a:t>
            </a:r>
            <a:r>
              <a:rPr lang="en-ZW" dirty="0" smtClean="0"/>
              <a:t>3.4% </a:t>
            </a:r>
            <a:r>
              <a:rPr lang="en-ZW" dirty="0"/>
              <a:t>of total GDP) in </a:t>
            </a:r>
            <a:r>
              <a:rPr lang="en-ZW" dirty="0" smtClean="0"/>
              <a:t>2015. </a:t>
            </a:r>
          </a:p>
          <a:p>
            <a:pPr marL="285750" indent="-285750" algn="just">
              <a:buFont typeface="Arial" pitchFamily="34" charset="0"/>
              <a:buChar char="•"/>
            </a:pPr>
            <a:r>
              <a:rPr lang="en-US" dirty="0" smtClean="0"/>
              <a:t>In Malawi the </a:t>
            </a:r>
            <a:r>
              <a:rPr lang="en-US" dirty="0"/>
              <a:t>transforming travel and tourism industry </a:t>
            </a:r>
            <a:r>
              <a:rPr lang="en-US" dirty="0" smtClean="0"/>
              <a:t>poses </a:t>
            </a:r>
            <a:r>
              <a:rPr lang="en-US" dirty="0"/>
              <a:t>another set of challenges, largely driven by the experienced and demanding </a:t>
            </a:r>
            <a:r>
              <a:rPr lang="en-US" dirty="0" smtClean="0"/>
              <a:t>consumers.</a:t>
            </a:r>
          </a:p>
          <a:p>
            <a:pPr marL="285750" indent="-285750" algn="just">
              <a:buFont typeface="Arial" pitchFamily="34" charset="0"/>
              <a:buChar char="•"/>
            </a:pPr>
            <a:endParaRPr lang="en-US" dirty="0"/>
          </a:p>
          <a:p>
            <a:pPr marL="285750" indent="-285750" algn="just">
              <a:buFont typeface="Arial" pitchFamily="34" charset="0"/>
              <a:buChar char="•"/>
            </a:pPr>
            <a:endParaRPr lang="en-US" dirty="0" smtClean="0"/>
          </a:p>
          <a:p>
            <a:endParaRPr lang="en-US" dirty="0"/>
          </a:p>
        </p:txBody>
      </p:sp>
      <p:sp>
        <p:nvSpPr>
          <p:cNvPr id="3" name="TextBox 2"/>
          <p:cNvSpPr txBox="1"/>
          <p:nvPr/>
        </p:nvSpPr>
        <p:spPr>
          <a:xfrm>
            <a:off x="228600" y="533400"/>
            <a:ext cx="4351259" cy="1569660"/>
          </a:xfrm>
          <a:prstGeom prst="rect">
            <a:avLst/>
          </a:prstGeom>
          <a:noFill/>
        </p:spPr>
        <p:txBody>
          <a:bodyPr wrap="square" rtlCol="0">
            <a:spAutoFit/>
          </a:bodyPr>
          <a:lstStyle/>
          <a:p>
            <a:pPr algn="ctr"/>
            <a:r>
              <a:rPr lang="en-US" sz="3200" b="1" dirty="0" smtClean="0"/>
              <a:t>TOURISM </a:t>
            </a:r>
            <a:r>
              <a:rPr lang="en-US" sz="3200" b="1" dirty="0" smtClean="0">
                <a:solidFill>
                  <a:srgbClr val="FF0000"/>
                </a:solidFill>
              </a:rPr>
              <a:t>IN</a:t>
            </a:r>
            <a:r>
              <a:rPr lang="en-US" sz="3200" b="1" dirty="0" smtClean="0"/>
              <a:t> </a:t>
            </a:r>
          </a:p>
          <a:p>
            <a:pPr algn="ctr"/>
            <a:r>
              <a:rPr lang="en-US" sz="3200" b="1" dirty="0" smtClean="0">
                <a:solidFill>
                  <a:srgbClr val="00B050"/>
                </a:solidFill>
              </a:rPr>
              <a:t>SUB–SAHARAN</a:t>
            </a:r>
            <a:r>
              <a:rPr lang="en-US" sz="3200" b="1" dirty="0" smtClean="0"/>
              <a:t> </a:t>
            </a:r>
            <a:r>
              <a:rPr lang="en-US" sz="3200" b="1" dirty="0" smtClean="0">
                <a:solidFill>
                  <a:srgbClr val="FFFF00"/>
                </a:solidFill>
              </a:rPr>
              <a:t>AFRICA</a:t>
            </a:r>
            <a:r>
              <a:rPr lang="en-US" sz="3200" b="1" dirty="0" smtClean="0"/>
              <a:t> </a:t>
            </a:r>
          </a:p>
          <a:p>
            <a:pPr algn="ctr"/>
            <a:r>
              <a:rPr lang="en-US" sz="3200" b="1" dirty="0" smtClean="0"/>
              <a:t>AND MA</a:t>
            </a:r>
            <a:r>
              <a:rPr lang="en-US" sz="3200" b="1" dirty="0" smtClean="0">
                <a:solidFill>
                  <a:srgbClr val="FF0000"/>
                </a:solidFill>
              </a:rPr>
              <a:t>LA</a:t>
            </a:r>
            <a:r>
              <a:rPr lang="en-US" sz="3200" b="1" dirty="0" smtClean="0">
                <a:solidFill>
                  <a:srgbClr val="00B050"/>
                </a:solidFill>
              </a:rPr>
              <a:t>WI</a:t>
            </a:r>
            <a:endParaRPr lang="en-US" sz="3200" b="1" dirty="0">
              <a:solidFill>
                <a:srgbClr val="00B050"/>
              </a:solidFill>
            </a:endParaRPr>
          </a:p>
        </p:txBody>
      </p:sp>
    </p:spTree>
    <p:extLst>
      <p:ext uri="{BB962C8B-B14F-4D97-AF65-F5344CB8AC3E}">
        <p14:creationId xmlns:p14="http://schemas.microsoft.com/office/powerpoint/2010/main" val="820838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4724400" y="6049551"/>
            <a:ext cx="2313940" cy="369332"/>
          </a:xfrm>
          <a:prstGeom prst="rect">
            <a:avLst/>
          </a:prstGeom>
          <a:noFill/>
        </p:spPr>
        <p:txBody>
          <a:bodyPr wrap="square" rtlCol="0">
            <a:spAutoFit/>
          </a:bodyPr>
          <a:lstStyle/>
          <a:p>
            <a:r>
              <a:rPr lang="en-US" dirty="0" smtClean="0"/>
              <a:t>By Percentages</a:t>
            </a:r>
            <a:endParaRPr lang="en-US" dirty="0"/>
          </a:p>
        </p:txBody>
      </p:sp>
      <p:sp>
        <p:nvSpPr>
          <p:cNvPr id="5" name="TextBox 4"/>
          <p:cNvSpPr txBox="1"/>
          <p:nvPr/>
        </p:nvSpPr>
        <p:spPr>
          <a:xfrm>
            <a:off x="3505200" y="0"/>
            <a:ext cx="5943600" cy="646331"/>
          </a:xfrm>
          <a:prstGeom prst="rect">
            <a:avLst/>
          </a:prstGeom>
          <a:noFill/>
        </p:spPr>
        <p:txBody>
          <a:bodyPr wrap="square" rtlCol="0">
            <a:spAutoFit/>
          </a:bodyPr>
          <a:lstStyle/>
          <a:p>
            <a:r>
              <a:rPr lang="en-US" sz="3600" b="1" dirty="0" smtClean="0"/>
              <a:t>VISITORS TO MALAWI</a:t>
            </a:r>
            <a:endParaRPr lang="en-US" sz="3600" b="1" dirty="0"/>
          </a:p>
        </p:txBody>
      </p:sp>
      <p:sp>
        <p:nvSpPr>
          <p:cNvPr id="6" name="TextBox 5"/>
          <p:cNvSpPr txBox="1"/>
          <p:nvPr/>
        </p:nvSpPr>
        <p:spPr>
          <a:xfrm>
            <a:off x="2895600" y="914400"/>
            <a:ext cx="6248400" cy="2062103"/>
          </a:xfrm>
          <a:prstGeom prst="rect">
            <a:avLst/>
          </a:prstGeom>
          <a:noFill/>
        </p:spPr>
        <p:txBody>
          <a:bodyPr wrap="square" rtlCol="0">
            <a:spAutoFit/>
          </a:bodyPr>
          <a:lstStyle/>
          <a:p>
            <a:pPr algn="just"/>
            <a:r>
              <a:rPr lang="en-US" sz="1600" dirty="0" smtClean="0"/>
              <a:t>Business oriented visitors who now make up about 73% of all arrivals have increased from 434,900 in 2010 to about 589,100 in 2015, up by 35% percent. </a:t>
            </a:r>
          </a:p>
          <a:p>
            <a:pPr algn="just"/>
            <a:endParaRPr lang="en-US" sz="1600" dirty="0" smtClean="0"/>
          </a:p>
          <a:p>
            <a:pPr algn="just"/>
            <a:r>
              <a:rPr lang="en-US" sz="1600" dirty="0" smtClean="0"/>
              <a:t>As a proportion of total visitors, business travelers have increased by 15% points since 2010.</a:t>
            </a:r>
          </a:p>
          <a:p>
            <a:pPr algn="just"/>
            <a:endParaRPr lang="en-US" sz="1600" dirty="0"/>
          </a:p>
          <a:p>
            <a:pPr algn="just"/>
            <a:r>
              <a:rPr lang="en-US" sz="1600" dirty="0" smtClean="0"/>
              <a:t>However, Holiday travellers have dropped by 7% in the same period.</a:t>
            </a:r>
            <a:endParaRPr lang="en-US" sz="1600" dirty="0"/>
          </a:p>
        </p:txBody>
      </p:sp>
      <p:graphicFrame>
        <p:nvGraphicFramePr>
          <p:cNvPr id="7" name="Chart 6"/>
          <p:cNvGraphicFramePr>
            <a:graphicFrameLocks/>
          </p:cNvGraphicFramePr>
          <p:nvPr>
            <p:extLst>
              <p:ext uri="{D42A27DB-BD31-4B8C-83A1-F6EECF244321}">
                <p14:modId xmlns:p14="http://schemas.microsoft.com/office/powerpoint/2010/main" val="1485783625"/>
              </p:ext>
            </p:extLst>
          </p:nvPr>
        </p:nvGraphicFramePr>
        <p:xfrm>
          <a:off x="3505200" y="3027127"/>
          <a:ext cx="5441731" cy="2971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55262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2590800" y="30480"/>
            <a:ext cx="6172200" cy="646331"/>
          </a:xfrm>
          <a:prstGeom prst="rect">
            <a:avLst/>
          </a:prstGeom>
          <a:noFill/>
        </p:spPr>
        <p:txBody>
          <a:bodyPr wrap="square" rtlCol="0">
            <a:spAutoFit/>
          </a:bodyPr>
          <a:lstStyle/>
          <a:p>
            <a:r>
              <a:rPr lang="en-US" sz="3600" b="1" dirty="0" smtClean="0"/>
              <a:t>BENEFITS</a:t>
            </a:r>
            <a:endParaRPr lang="en-US" sz="3600" b="1" dirty="0"/>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1328079991"/>
              </p:ext>
            </p:extLst>
          </p:nvPr>
        </p:nvGraphicFramePr>
        <p:xfrm>
          <a:off x="2590800" y="3124200"/>
          <a:ext cx="6257925" cy="213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p:cNvGraphicFramePr>
          <p:nvPr>
            <p:extLst>
              <p:ext uri="{D42A27DB-BD31-4B8C-83A1-F6EECF244321}">
                <p14:modId xmlns:p14="http://schemas.microsoft.com/office/powerpoint/2010/main" val="656942878"/>
              </p:ext>
            </p:extLst>
          </p:nvPr>
        </p:nvGraphicFramePr>
        <p:xfrm>
          <a:off x="2633662" y="676811"/>
          <a:ext cx="6172200" cy="21689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55882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2590800" y="30480"/>
            <a:ext cx="6172200" cy="646331"/>
          </a:xfrm>
          <a:prstGeom prst="rect">
            <a:avLst/>
          </a:prstGeom>
          <a:noFill/>
        </p:spPr>
        <p:txBody>
          <a:bodyPr wrap="square" rtlCol="0">
            <a:spAutoFit/>
          </a:bodyPr>
          <a:lstStyle/>
          <a:p>
            <a:r>
              <a:rPr lang="en-US" sz="3600" dirty="0" smtClean="0"/>
              <a:t>BENEFITS</a:t>
            </a:r>
            <a:endParaRPr lang="en-US" sz="3600" dirty="0"/>
          </a:p>
        </p:txBody>
      </p:sp>
      <p:sp>
        <p:nvSpPr>
          <p:cNvPr id="2" name="Content Placeholder 1"/>
          <p:cNvSpPr>
            <a:spLocks noGrp="1"/>
          </p:cNvSpPr>
          <p:nvPr>
            <p:ph idx="1"/>
          </p:nvPr>
        </p:nvSpPr>
        <p:spPr>
          <a:xfrm>
            <a:off x="2362200" y="676812"/>
            <a:ext cx="6324600" cy="4733388"/>
          </a:xfrm>
        </p:spPr>
        <p:txBody>
          <a:bodyPr>
            <a:normAutofit/>
          </a:bodyPr>
          <a:lstStyle/>
          <a:p>
            <a:pPr marL="0" indent="0">
              <a:buNone/>
            </a:pPr>
            <a:r>
              <a:rPr lang="en-ZW" sz="1400" b="1" dirty="0" smtClean="0"/>
              <a:t>Employmen</a:t>
            </a:r>
            <a:r>
              <a:rPr lang="en-ZW" sz="1400" dirty="0" smtClean="0"/>
              <a:t>t </a:t>
            </a:r>
          </a:p>
          <a:p>
            <a:r>
              <a:rPr lang="en-ZW" sz="1400" dirty="0" smtClean="0"/>
              <a:t> </a:t>
            </a:r>
            <a:r>
              <a:rPr lang="en-US" sz="1400" dirty="0" smtClean="0"/>
              <a:t>In </a:t>
            </a:r>
            <a:r>
              <a:rPr lang="en-US" sz="1400" dirty="0"/>
              <a:t>Malawi in </a:t>
            </a:r>
            <a:r>
              <a:rPr lang="en-US" sz="1400" dirty="0" smtClean="0"/>
              <a:t>2015, 205,000 </a:t>
            </a:r>
            <a:r>
              <a:rPr lang="en-US" sz="1400" dirty="0"/>
              <a:t>jobs  representing </a:t>
            </a:r>
            <a:r>
              <a:rPr lang="en-US" sz="1400" dirty="0" smtClean="0"/>
              <a:t>2.8% </a:t>
            </a:r>
            <a:r>
              <a:rPr lang="en-US" sz="1400" dirty="0"/>
              <a:t>contribution to total employment jobs were in Travel and Tourism</a:t>
            </a:r>
            <a:r>
              <a:rPr lang="en-US" sz="1400" dirty="0" smtClean="0"/>
              <a:t>.</a:t>
            </a:r>
            <a:endParaRPr lang="en-US" sz="1400" dirty="0" smtClean="0">
              <a:solidFill>
                <a:srgbClr val="FF0000"/>
              </a:solidFill>
            </a:endParaRPr>
          </a:p>
          <a:p>
            <a:pPr marL="0" indent="0">
              <a:buNone/>
            </a:pPr>
            <a:r>
              <a:rPr lang="en-ZW" sz="1400" b="1" dirty="0" smtClean="0"/>
              <a:t>Foreign Exchange</a:t>
            </a:r>
          </a:p>
          <a:p>
            <a:r>
              <a:rPr lang="en-ZW" sz="1400" dirty="0" smtClean="0"/>
              <a:t>Tourism is the  3</a:t>
            </a:r>
            <a:r>
              <a:rPr lang="en-ZW" sz="1400" baseline="30000" dirty="0" smtClean="0"/>
              <a:t>rd</a:t>
            </a:r>
            <a:r>
              <a:rPr lang="en-ZW" sz="1400" dirty="0" smtClean="0"/>
              <a:t> Foreign exchange earner. Visitor exports(Foreign Exchange) generated MWK17,172.4mn (2.2% of total exports) in 2015</a:t>
            </a:r>
          </a:p>
          <a:p>
            <a:pPr marL="0" indent="0">
              <a:buNone/>
            </a:pPr>
            <a:endParaRPr lang="en-US" sz="1400" dirty="0" smtClean="0"/>
          </a:p>
          <a:p>
            <a:pPr marL="0" indent="0">
              <a:buNone/>
            </a:pPr>
            <a:r>
              <a:rPr lang="en-US" sz="1400" b="1" dirty="0" smtClean="0"/>
              <a:t>Value added Tax&amp; Income Tax</a:t>
            </a:r>
          </a:p>
          <a:p>
            <a:r>
              <a:rPr lang="en-US" sz="1400" dirty="0" smtClean="0"/>
              <a:t>Tourism contributed MK170 billion with  of 16.5% of the amount being value added tax.</a:t>
            </a:r>
            <a:endParaRPr lang="en-US" sz="1400" dirty="0"/>
          </a:p>
          <a:p>
            <a:endParaRPr lang="en-ZW" dirty="0" smtClean="0"/>
          </a:p>
          <a:p>
            <a:endParaRPr lang="en-ZW" dirty="0" smtClean="0"/>
          </a:p>
          <a:p>
            <a:pPr marL="0" indent="0">
              <a:buNone/>
            </a:pPr>
            <a:endParaRPr lang="en-US" dirty="0" smtClean="0">
              <a:solidFill>
                <a:srgbClr val="FF0000"/>
              </a:solidFill>
            </a:endParaRPr>
          </a:p>
          <a:p>
            <a:endParaRPr lang="en-US" dirty="0">
              <a:solidFill>
                <a:srgbClr val="FF0000"/>
              </a:solidFill>
            </a:endParaRPr>
          </a:p>
          <a:p>
            <a:endParaRPr lang="en-US" dirty="0" smtClean="0">
              <a:solidFill>
                <a:srgbClr val="FF0000"/>
              </a:solidFill>
            </a:endParaRPr>
          </a:p>
          <a:p>
            <a:endParaRPr lang="en-US" dirty="0">
              <a:solidFill>
                <a:srgbClr val="FF0000"/>
              </a:solidFill>
            </a:endParaRPr>
          </a:p>
          <a:p>
            <a:endParaRPr lang="en-ZW" dirty="0"/>
          </a:p>
        </p:txBody>
      </p:sp>
    </p:spTree>
    <p:extLst>
      <p:ext uri="{BB962C8B-B14F-4D97-AF65-F5344CB8AC3E}">
        <p14:creationId xmlns:p14="http://schemas.microsoft.com/office/powerpoint/2010/main" val="355499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628" y="3581400"/>
            <a:ext cx="4343400" cy="830997"/>
          </a:xfrm>
          <a:prstGeom prst="rect">
            <a:avLst/>
          </a:prstGeom>
          <a:noFill/>
        </p:spPr>
        <p:txBody>
          <a:bodyPr wrap="square" rtlCol="0">
            <a:spAutoFit/>
          </a:bodyPr>
          <a:lstStyle/>
          <a:p>
            <a:pPr algn="just"/>
            <a:r>
              <a:rPr lang="en-US" sz="1200" dirty="0" smtClean="0"/>
              <a:t>Travel &amp; Tourism investment in 2016 was MWK 20,423.5mn, 4.0% of total investment (USD28.8mn). It should rise by 3.7% in 2017, and rise by 4.0% pa over the next 10 years to MWK 31,306.2mn (USD44.2mn) in 2027, 3.6% of total. </a:t>
            </a:r>
            <a:endParaRPr lang="en-US" sz="1200" dirty="0"/>
          </a:p>
        </p:txBody>
      </p:sp>
      <p:sp>
        <p:nvSpPr>
          <p:cNvPr id="3" name="TextBox 2"/>
          <p:cNvSpPr txBox="1"/>
          <p:nvPr/>
        </p:nvSpPr>
        <p:spPr>
          <a:xfrm>
            <a:off x="4674476" y="3581400"/>
            <a:ext cx="4419600" cy="646331"/>
          </a:xfrm>
          <a:prstGeom prst="rect">
            <a:avLst/>
          </a:prstGeom>
          <a:noFill/>
        </p:spPr>
        <p:txBody>
          <a:bodyPr wrap="square" rtlCol="0">
            <a:spAutoFit/>
          </a:bodyPr>
          <a:lstStyle/>
          <a:p>
            <a:pPr algn="just"/>
            <a:r>
              <a:rPr lang="en-US" sz="1200" dirty="0"/>
              <a:t>1 % of the hotel services bill is accounted as Tourism Levy. The annual tourism levy that is paid by the sector to the Department of Tourism is estimated at just over MK300 million.</a:t>
            </a:r>
          </a:p>
        </p:txBody>
      </p:sp>
      <p:sp>
        <p:nvSpPr>
          <p:cNvPr id="4" name="TextBox 3"/>
          <p:cNvSpPr txBox="1"/>
          <p:nvPr/>
        </p:nvSpPr>
        <p:spPr>
          <a:xfrm>
            <a:off x="47297" y="3200398"/>
            <a:ext cx="3657600" cy="381002"/>
          </a:xfrm>
          <a:prstGeom prst="rect">
            <a:avLst/>
          </a:prstGeom>
          <a:noFill/>
        </p:spPr>
        <p:txBody>
          <a:bodyPr wrap="square" rtlCol="0">
            <a:spAutoFit/>
          </a:bodyPr>
          <a:lstStyle/>
          <a:p>
            <a:r>
              <a:rPr lang="en-US" b="1" dirty="0" smtClean="0"/>
              <a:t>Investment</a:t>
            </a:r>
            <a:endParaRPr lang="en-US" b="1" dirty="0"/>
          </a:p>
        </p:txBody>
      </p:sp>
    </p:spTree>
    <p:extLst>
      <p:ext uri="{BB962C8B-B14F-4D97-AF65-F5344CB8AC3E}">
        <p14:creationId xmlns:p14="http://schemas.microsoft.com/office/powerpoint/2010/main" val="2605566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28600" y="228600"/>
            <a:ext cx="6553200" cy="523220"/>
          </a:xfrm>
          <a:prstGeom prst="rect">
            <a:avLst/>
          </a:prstGeom>
          <a:noFill/>
        </p:spPr>
        <p:txBody>
          <a:bodyPr wrap="square" rtlCol="0">
            <a:spAutoFit/>
          </a:bodyPr>
          <a:lstStyle/>
          <a:p>
            <a:pPr algn="just"/>
            <a:r>
              <a:rPr lang="en-US" sz="2800" b="1" dirty="0" smtClean="0"/>
              <a:t>THE ACCOMODATION SECTOR IN MALAWI</a:t>
            </a:r>
            <a:endParaRPr lang="en-US" sz="2800" b="1" dirty="0"/>
          </a:p>
        </p:txBody>
      </p:sp>
      <p:sp>
        <p:nvSpPr>
          <p:cNvPr id="3" name="TextBox 2"/>
          <p:cNvSpPr txBox="1"/>
          <p:nvPr/>
        </p:nvSpPr>
        <p:spPr>
          <a:xfrm>
            <a:off x="76200" y="751820"/>
            <a:ext cx="6858000" cy="738664"/>
          </a:xfrm>
          <a:prstGeom prst="rect">
            <a:avLst/>
          </a:prstGeom>
          <a:noFill/>
        </p:spPr>
        <p:txBody>
          <a:bodyPr wrap="square" rtlCol="0">
            <a:spAutoFit/>
          </a:bodyPr>
          <a:lstStyle/>
          <a:p>
            <a:r>
              <a:rPr lang="en-GB" sz="1400" dirty="0"/>
              <a:t>During the year ended 31</a:t>
            </a:r>
            <a:r>
              <a:rPr lang="en-GB" sz="1400" baseline="30000" dirty="0"/>
              <a:t>st</a:t>
            </a:r>
            <a:r>
              <a:rPr lang="en-GB" sz="1400" dirty="0"/>
              <a:t> December, 2015, there were 804,912 visitors to Malawi.  This represents a decrease of 1.7 percent from the year ended 31</a:t>
            </a:r>
            <a:r>
              <a:rPr lang="en-GB" sz="1400" baseline="30000" dirty="0"/>
              <a:t>st</a:t>
            </a:r>
            <a:r>
              <a:rPr lang="en-GB" sz="1400" dirty="0"/>
              <a:t> December, 2014.</a:t>
            </a:r>
            <a:r>
              <a:rPr lang="en-US" sz="1400" b="1" dirty="0" smtClean="0"/>
              <a:t>Hotels/Lodges/Inns | Rest Houses | Private House | Other</a:t>
            </a:r>
          </a:p>
        </p:txBody>
      </p:sp>
      <p:pic>
        <p:nvPicPr>
          <p:cNvPr id="6" name="Picture 5"/>
          <p:cNvPicPr/>
          <p:nvPr/>
        </p:nvPicPr>
        <p:blipFill>
          <a:blip r:embed="rId3" cstate="print"/>
          <a:srcRect/>
          <a:stretch>
            <a:fillRect/>
          </a:stretch>
        </p:blipFill>
        <p:spPr bwMode="auto">
          <a:xfrm>
            <a:off x="304800" y="2438400"/>
            <a:ext cx="6400800" cy="2514600"/>
          </a:xfrm>
          <a:prstGeom prst="rect">
            <a:avLst/>
          </a:prstGeom>
          <a:noFill/>
          <a:ln w="9525">
            <a:noFill/>
            <a:miter lim="800000"/>
            <a:headEnd/>
            <a:tailEnd/>
          </a:ln>
        </p:spPr>
      </p:pic>
    </p:spTree>
    <p:extLst>
      <p:ext uri="{BB962C8B-B14F-4D97-AF65-F5344CB8AC3E}">
        <p14:creationId xmlns:p14="http://schemas.microsoft.com/office/powerpoint/2010/main" val="2496916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1157</Words>
  <Application>Microsoft Office PowerPoint</Application>
  <PresentationFormat>On-screen Show (4:3)</PresentationFormat>
  <Paragraphs>162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SUNBIRD INITIATIVE TO ADDRESS THE GAPS</vt:lpstr>
      <vt:lpstr>SUNBIRD INITIATIVE TO ADDRESS THE GAPS</vt:lpstr>
      <vt:lpstr>PowerPoint Presentation</vt:lpstr>
      <vt:lpstr>PowerPoint Presentation</vt:lpstr>
      <vt:lpstr>PowerPoint Presentation</vt:lpstr>
      <vt:lpstr>CONCLUSIONS AND RECOMMENDATIONS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dc:creator>
  <cp:lastModifiedBy>dell inspiron</cp:lastModifiedBy>
  <cp:revision>54</cp:revision>
  <dcterms:created xsi:type="dcterms:W3CDTF">2017-04-04T06:34:33Z</dcterms:created>
  <dcterms:modified xsi:type="dcterms:W3CDTF">2017-04-06T11:24:07Z</dcterms:modified>
</cp:coreProperties>
</file>