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5"/>
  </p:notesMasterIdLst>
  <p:sldIdLst>
    <p:sldId id="256" r:id="rId4"/>
    <p:sldId id="285" r:id="rId5"/>
    <p:sldId id="314" r:id="rId6"/>
    <p:sldId id="315" r:id="rId7"/>
    <p:sldId id="313" r:id="rId8"/>
    <p:sldId id="311" r:id="rId9"/>
    <p:sldId id="312" r:id="rId10"/>
    <p:sldId id="316" r:id="rId11"/>
    <p:sldId id="321" r:id="rId12"/>
    <p:sldId id="257" r:id="rId13"/>
    <p:sldId id="279" r:id="rId14"/>
    <p:sldId id="281" r:id="rId15"/>
    <p:sldId id="317" r:id="rId16"/>
    <p:sldId id="319" r:id="rId17"/>
    <p:sldId id="260" r:id="rId18"/>
    <p:sldId id="262" r:id="rId19"/>
    <p:sldId id="263" r:id="rId20"/>
    <p:sldId id="264" r:id="rId21"/>
    <p:sldId id="265" r:id="rId22"/>
    <p:sldId id="261" r:id="rId23"/>
    <p:sldId id="288" r:id="rId24"/>
    <p:sldId id="287" r:id="rId25"/>
    <p:sldId id="289" r:id="rId26"/>
    <p:sldId id="290" r:id="rId27"/>
    <p:sldId id="297" r:id="rId28"/>
    <p:sldId id="299" r:id="rId29"/>
    <p:sldId id="300" r:id="rId30"/>
    <p:sldId id="301" r:id="rId31"/>
    <p:sldId id="307" r:id="rId32"/>
    <p:sldId id="306" r:id="rId33"/>
    <p:sldId id="303" r:id="rId34"/>
    <p:sldId id="304" r:id="rId35"/>
    <p:sldId id="305" r:id="rId36"/>
    <p:sldId id="266" r:id="rId37"/>
    <p:sldId id="269" r:id="rId38"/>
    <p:sldId id="294" r:id="rId39"/>
    <p:sldId id="272" r:id="rId40"/>
    <p:sldId id="291" r:id="rId41"/>
    <p:sldId id="295" r:id="rId42"/>
    <p:sldId id="296" r:id="rId43"/>
    <p:sldId id="280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434" autoAdjust="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7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EFC712-A128-4C36-BEE5-86D45FC97E5F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7F9FB8-DDD6-4728-B7FF-1A99BE83D27B}">
      <dgm:prSet phldrT="[Text]"/>
      <dgm:spPr/>
      <dgm:t>
        <a:bodyPr/>
        <a:lstStyle/>
        <a:p>
          <a:r>
            <a:rPr lang="en-US" dirty="0"/>
            <a:t>1975</a:t>
          </a:r>
        </a:p>
      </dgm:t>
    </dgm:pt>
    <dgm:pt modelId="{922AA45D-CC08-4E44-8DA8-E7A55228AAC7}" type="parTrans" cxnId="{7E6FC4C3-1627-4A73-9D2E-73FC93E8A979}">
      <dgm:prSet/>
      <dgm:spPr/>
      <dgm:t>
        <a:bodyPr/>
        <a:lstStyle/>
        <a:p>
          <a:endParaRPr lang="en-US"/>
        </a:p>
      </dgm:t>
    </dgm:pt>
    <dgm:pt modelId="{252369F7-27DC-4EAC-9DAF-F21AFDBDEA8C}" type="sibTrans" cxnId="{7E6FC4C3-1627-4A73-9D2E-73FC93E8A979}">
      <dgm:prSet/>
      <dgm:spPr/>
      <dgm:t>
        <a:bodyPr/>
        <a:lstStyle/>
        <a:p>
          <a:endParaRPr lang="en-US"/>
        </a:p>
      </dgm:t>
    </dgm:pt>
    <dgm:pt modelId="{03268FBD-2654-42B3-9E67-7723CDDFADE7}">
      <dgm:prSet phldrT="[Text]" custT="1"/>
      <dgm:spPr/>
      <dgm:t>
        <a:bodyPr/>
        <a:lstStyle/>
        <a:p>
          <a:r>
            <a:rPr lang="en-US" sz="1900" dirty="0"/>
            <a:t>Ministry of Information, Immigration and  Tourism</a:t>
          </a:r>
        </a:p>
      </dgm:t>
    </dgm:pt>
    <dgm:pt modelId="{3D4F3A39-A23D-47CB-8862-B6A845A8253F}" type="parTrans" cxnId="{5CB336A9-0D91-4FAC-B347-94F10031AB1B}">
      <dgm:prSet/>
      <dgm:spPr/>
      <dgm:t>
        <a:bodyPr/>
        <a:lstStyle/>
        <a:p>
          <a:endParaRPr lang="en-US"/>
        </a:p>
      </dgm:t>
    </dgm:pt>
    <dgm:pt modelId="{BF326C24-C1DC-49C6-91CF-6875322FB276}" type="sibTrans" cxnId="{5CB336A9-0D91-4FAC-B347-94F10031AB1B}">
      <dgm:prSet/>
      <dgm:spPr/>
      <dgm:t>
        <a:bodyPr/>
        <a:lstStyle/>
        <a:p>
          <a:endParaRPr lang="en-US"/>
        </a:p>
      </dgm:t>
    </dgm:pt>
    <dgm:pt modelId="{09817DB8-3ED1-4C94-BE31-A8BAEBD85E61}">
      <dgm:prSet phldrT="[Text]" custT="1"/>
      <dgm:spPr/>
      <dgm:t>
        <a:bodyPr/>
        <a:lstStyle/>
        <a:p>
          <a:r>
            <a:rPr lang="en-US" sz="1900" dirty="0"/>
            <a:t>Development of Tourism Act</a:t>
          </a:r>
        </a:p>
      </dgm:t>
    </dgm:pt>
    <dgm:pt modelId="{77E240A8-20F5-4525-B4FF-0448CE6F6A68}" type="parTrans" cxnId="{BD45F7E4-79A7-48C0-A9D4-9698F9CF0335}">
      <dgm:prSet/>
      <dgm:spPr/>
      <dgm:t>
        <a:bodyPr/>
        <a:lstStyle/>
        <a:p>
          <a:endParaRPr lang="en-US"/>
        </a:p>
      </dgm:t>
    </dgm:pt>
    <dgm:pt modelId="{C271A999-C6C9-419E-92BE-153256CBE306}" type="sibTrans" cxnId="{BD45F7E4-79A7-48C0-A9D4-9698F9CF0335}">
      <dgm:prSet/>
      <dgm:spPr/>
      <dgm:t>
        <a:bodyPr/>
        <a:lstStyle/>
        <a:p>
          <a:endParaRPr lang="en-US"/>
        </a:p>
      </dgm:t>
    </dgm:pt>
    <dgm:pt modelId="{0A1C6658-A165-4371-9B88-6F9C0CA3CBD4}">
      <dgm:prSet phldrT="[Text]"/>
      <dgm:spPr/>
      <dgm:t>
        <a:bodyPr/>
        <a:lstStyle/>
        <a:p>
          <a:r>
            <a:rPr lang="en-US" dirty="0"/>
            <a:t>1980</a:t>
          </a:r>
        </a:p>
      </dgm:t>
    </dgm:pt>
    <dgm:pt modelId="{53057063-2C61-4C22-891C-14931885D930}" type="parTrans" cxnId="{C8261179-91C6-4047-969D-3E32D1E5387A}">
      <dgm:prSet/>
      <dgm:spPr/>
      <dgm:t>
        <a:bodyPr/>
        <a:lstStyle/>
        <a:p>
          <a:endParaRPr lang="en-US"/>
        </a:p>
      </dgm:t>
    </dgm:pt>
    <dgm:pt modelId="{06A1F001-D5DC-4C03-8BA8-DF3B79E536BB}" type="sibTrans" cxnId="{C8261179-91C6-4047-969D-3E32D1E5387A}">
      <dgm:prSet/>
      <dgm:spPr/>
      <dgm:t>
        <a:bodyPr/>
        <a:lstStyle/>
        <a:p>
          <a:endParaRPr lang="en-US"/>
        </a:p>
      </dgm:t>
    </dgm:pt>
    <dgm:pt modelId="{C9FC5796-3F35-494C-B86B-0637D98DE3BC}">
      <dgm:prSet phldrT="[Text]" custT="1"/>
      <dgm:spPr/>
      <dgm:t>
        <a:bodyPr/>
        <a:lstStyle/>
        <a:p>
          <a:r>
            <a:rPr lang="en-US" sz="1800" dirty="0"/>
            <a:t>Zimbabwe Tourist Board </a:t>
          </a:r>
        </a:p>
      </dgm:t>
    </dgm:pt>
    <dgm:pt modelId="{FF0AECE7-22B0-48E2-A39B-B45CF6D325B4}" type="parTrans" cxnId="{504FD192-FC20-4C86-9C19-169E148E665F}">
      <dgm:prSet/>
      <dgm:spPr/>
      <dgm:t>
        <a:bodyPr/>
        <a:lstStyle/>
        <a:p>
          <a:endParaRPr lang="en-US"/>
        </a:p>
      </dgm:t>
    </dgm:pt>
    <dgm:pt modelId="{F5EC8906-EDA4-484B-8B9A-96ED90F65D84}" type="sibTrans" cxnId="{504FD192-FC20-4C86-9C19-169E148E665F}">
      <dgm:prSet/>
      <dgm:spPr/>
      <dgm:t>
        <a:bodyPr/>
        <a:lstStyle/>
        <a:p>
          <a:endParaRPr lang="en-US"/>
        </a:p>
      </dgm:t>
    </dgm:pt>
    <dgm:pt modelId="{EEB87D9C-62D1-4862-BAD1-42573459FEE0}">
      <dgm:prSet phldrT="[Text]"/>
      <dgm:spPr/>
      <dgm:t>
        <a:bodyPr/>
        <a:lstStyle/>
        <a:p>
          <a:r>
            <a:rPr lang="en-US" dirty="0"/>
            <a:t>1984</a:t>
          </a:r>
        </a:p>
      </dgm:t>
    </dgm:pt>
    <dgm:pt modelId="{ADEB1AB3-E399-40DC-94B7-C260021B3CC5}" type="parTrans" cxnId="{9DB8339B-42D0-4BC4-8A5A-CBED1BDAD59D}">
      <dgm:prSet/>
      <dgm:spPr/>
      <dgm:t>
        <a:bodyPr/>
        <a:lstStyle/>
        <a:p>
          <a:endParaRPr lang="en-US"/>
        </a:p>
      </dgm:t>
    </dgm:pt>
    <dgm:pt modelId="{CA827700-0045-4812-9C73-AA64D41F8B24}" type="sibTrans" cxnId="{9DB8339B-42D0-4BC4-8A5A-CBED1BDAD59D}">
      <dgm:prSet/>
      <dgm:spPr/>
      <dgm:t>
        <a:bodyPr/>
        <a:lstStyle/>
        <a:p>
          <a:endParaRPr lang="en-US"/>
        </a:p>
      </dgm:t>
    </dgm:pt>
    <dgm:pt modelId="{3B43CB9C-EE47-42DD-BF6B-7415B2ED2B31}">
      <dgm:prSet phldrT="[Text]" custT="1"/>
      <dgm:spPr/>
      <dgm:t>
        <a:bodyPr/>
        <a:lstStyle/>
        <a:p>
          <a:r>
            <a:rPr lang="en-US" sz="1800" dirty="0"/>
            <a:t>Development of Amendment Tourism Act</a:t>
          </a:r>
        </a:p>
      </dgm:t>
    </dgm:pt>
    <dgm:pt modelId="{2A479AC0-A055-4E2E-A8AF-C239FCF982A2}" type="parTrans" cxnId="{966628E3-3F3F-4113-BBF6-2D234197029C}">
      <dgm:prSet/>
      <dgm:spPr/>
      <dgm:t>
        <a:bodyPr/>
        <a:lstStyle/>
        <a:p>
          <a:endParaRPr lang="en-US"/>
        </a:p>
      </dgm:t>
    </dgm:pt>
    <dgm:pt modelId="{FCA7067C-9AA9-4B45-B5F3-5F787E32FA57}" type="sibTrans" cxnId="{966628E3-3F3F-4113-BBF6-2D234197029C}">
      <dgm:prSet/>
      <dgm:spPr/>
      <dgm:t>
        <a:bodyPr/>
        <a:lstStyle/>
        <a:p>
          <a:endParaRPr lang="en-US"/>
        </a:p>
      </dgm:t>
    </dgm:pt>
    <dgm:pt modelId="{657D2347-294D-4E1F-88F1-8D5513768867}">
      <dgm:prSet phldrT="[Text]" custT="1"/>
      <dgm:spPr/>
      <dgm:t>
        <a:bodyPr/>
        <a:lstStyle/>
        <a:p>
          <a:r>
            <a:rPr lang="en-US" sz="1800" dirty="0"/>
            <a:t>Zimbabwe Tourist Development Cooperation</a:t>
          </a:r>
        </a:p>
      </dgm:t>
    </dgm:pt>
    <dgm:pt modelId="{C0E459CA-D0DC-4980-812A-D33A7CB1E79F}" type="parTrans" cxnId="{A34BD981-01B5-4FFB-A3B9-96266CE7DBE5}">
      <dgm:prSet/>
      <dgm:spPr/>
      <dgm:t>
        <a:bodyPr/>
        <a:lstStyle/>
        <a:p>
          <a:endParaRPr lang="en-US"/>
        </a:p>
      </dgm:t>
    </dgm:pt>
    <dgm:pt modelId="{A6C64067-FEB8-4085-9610-A91DAE2F6053}" type="sibTrans" cxnId="{A34BD981-01B5-4FFB-A3B9-96266CE7DBE5}">
      <dgm:prSet/>
      <dgm:spPr/>
      <dgm:t>
        <a:bodyPr/>
        <a:lstStyle/>
        <a:p>
          <a:endParaRPr lang="en-US"/>
        </a:p>
      </dgm:t>
    </dgm:pt>
    <dgm:pt modelId="{8055B058-5508-4FA3-B186-7DBA145BD10E}">
      <dgm:prSet phldrT="[Text]"/>
      <dgm:spPr/>
      <dgm:t>
        <a:bodyPr/>
        <a:lstStyle/>
        <a:p>
          <a:endParaRPr lang="en-US" sz="1100" dirty="0"/>
        </a:p>
      </dgm:t>
    </dgm:pt>
    <dgm:pt modelId="{CB20AD47-7A4E-4419-B3C8-5D2EDAECBEC6}" type="parTrans" cxnId="{0A94A3DB-6769-4DF5-ACB3-BE1DCC60E009}">
      <dgm:prSet/>
      <dgm:spPr/>
      <dgm:t>
        <a:bodyPr/>
        <a:lstStyle/>
        <a:p>
          <a:endParaRPr lang="en-US"/>
        </a:p>
      </dgm:t>
    </dgm:pt>
    <dgm:pt modelId="{C9F20C25-EA54-49B5-8AAB-2DC4D812D059}" type="sibTrans" cxnId="{0A94A3DB-6769-4DF5-ACB3-BE1DCC60E009}">
      <dgm:prSet/>
      <dgm:spPr/>
      <dgm:t>
        <a:bodyPr/>
        <a:lstStyle/>
        <a:p>
          <a:endParaRPr lang="en-US"/>
        </a:p>
      </dgm:t>
    </dgm:pt>
    <dgm:pt modelId="{E87526E4-6D99-4FE7-B25F-24C121E27B30}">
      <dgm:prSet phldrT="[Text]" custT="1"/>
      <dgm:spPr/>
      <dgm:t>
        <a:bodyPr/>
        <a:lstStyle/>
        <a:p>
          <a:r>
            <a:rPr lang="en-US" sz="1900" dirty="0"/>
            <a:t>Rhodesia National Tourism Board</a:t>
          </a:r>
        </a:p>
      </dgm:t>
    </dgm:pt>
    <dgm:pt modelId="{9C5FE243-37F7-408E-A533-B1DF46F755B8}" type="parTrans" cxnId="{54C6A955-8553-4EE3-996C-1B84CED450FC}">
      <dgm:prSet/>
      <dgm:spPr/>
      <dgm:t>
        <a:bodyPr/>
        <a:lstStyle/>
        <a:p>
          <a:endParaRPr lang="en-US"/>
        </a:p>
      </dgm:t>
    </dgm:pt>
    <dgm:pt modelId="{6B01DB5C-DA2D-41AC-86AE-5AE186145C01}" type="sibTrans" cxnId="{54C6A955-8553-4EE3-996C-1B84CED450FC}">
      <dgm:prSet/>
      <dgm:spPr/>
      <dgm:t>
        <a:bodyPr/>
        <a:lstStyle/>
        <a:p>
          <a:endParaRPr lang="en-US"/>
        </a:p>
      </dgm:t>
    </dgm:pt>
    <dgm:pt modelId="{51A24FB9-1562-4AEB-9828-6D3A23E488E6}">
      <dgm:prSet phldrT="[Text]"/>
      <dgm:spPr/>
      <dgm:t>
        <a:bodyPr/>
        <a:lstStyle/>
        <a:p>
          <a:r>
            <a:rPr lang="en-US" dirty="0"/>
            <a:t>1996</a:t>
          </a:r>
        </a:p>
      </dgm:t>
    </dgm:pt>
    <dgm:pt modelId="{2246F619-57BF-4CD3-9BA6-C5781AD7D061}" type="parTrans" cxnId="{6BC41EA2-AE03-4F29-97A6-50251A3EF917}">
      <dgm:prSet/>
      <dgm:spPr/>
      <dgm:t>
        <a:bodyPr/>
        <a:lstStyle/>
        <a:p>
          <a:endParaRPr lang="en-US"/>
        </a:p>
      </dgm:t>
    </dgm:pt>
    <dgm:pt modelId="{CFD3BDDC-02F3-42F3-BFCD-100A9F3D730C}" type="sibTrans" cxnId="{6BC41EA2-AE03-4F29-97A6-50251A3EF917}">
      <dgm:prSet/>
      <dgm:spPr/>
      <dgm:t>
        <a:bodyPr/>
        <a:lstStyle/>
        <a:p>
          <a:endParaRPr lang="en-US"/>
        </a:p>
      </dgm:t>
    </dgm:pt>
    <dgm:pt modelId="{426D43A4-775E-49BE-83BA-6188B404D972}">
      <dgm:prSet phldrT="[Text]" custT="1"/>
      <dgm:spPr/>
      <dgm:t>
        <a:bodyPr/>
        <a:lstStyle/>
        <a:p>
          <a:r>
            <a:rPr lang="en-US" sz="1800" dirty="0"/>
            <a:t>Ministry of Tourism and Information</a:t>
          </a:r>
        </a:p>
      </dgm:t>
    </dgm:pt>
    <dgm:pt modelId="{D760AA24-4C1C-45F8-84BA-AEEFC4DC82CC}" type="parTrans" cxnId="{12EAB88B-4970-45F0-AD83-961C519A1A1A}">
      <dgm:prSet/>
      <dgm:spPr/>
      <dgm:t>
        <a:bodyPr/>
        <a:lstStyle/>
        <a:p>
          <a:endParaRPr lang="en-US"/>
        </a:p>
      </dgm:t>
    </dgm:pt>
    <dgm:pt modelId="{73FFEB5E-9AE7-4F3C-BE6B-1BC1AA3DECE3}" type="sibTrans" cxnId="{12EAB88B-4970-45F0-AD83-961C519A1A1A}">
      <dgm:prSet/>
      <dgm:spPr/>
      <dgm:t>
        <a:bodyPr/>
        <a:lstStyle/>
        <a:p>
          <a:endParaRPr lang="en-US"/>
        </a:p>
      </dgm:t>
    </dgm:pt>
    <dgm:pt modelId="{00897E85-49E5-4F32-90AA-2187330B57BF}">
      <dgm:prSet phldrT="[Text]" custT="1"/>
      <dgm:spPr/>
      <dgm:t>
        <a:bodyPr/>
        <a:lstStyle/>
        <a:p>
          <a:r>
            <a:rPr lang="en-US" sz="1800" dirty="0"/>
            <a:t>Ministry of Natural Resources and Tourism</a:t>
          </a:r>
        </a:p>
      </dgm:t>
    </dgm:pt>
    <dgm:pt modelId="{929C2757-6EB5-4E15-860A-0E03AE111875}" type="parTrans" cxnId="{9429E899-DF11-4EF8-9B7E-D115C0AAB18F}">
      <dgm:prSet/>
      <dgm:spPr/>
      <dgm:t>
        <a:bodyPr/>
        <a:lstStyle/>
        <a:p>
          <a:endParaRPr lang="en-US"/>
        </a:p>
      </dgm:t>
    </dgm:pt>
    <dgm:pt modelId="{9CD4DCAA-CFBE-4FFF-8E9E-803F50531288}" type="sibTrans" cxnId="{9429E899-DF11-4EF8-9B7E-D115C0AAB18F}">
      <dgm:prSet/>
      <dgm:spPr/>
      <dgm:t>
        <a:bodyPr/>
        <a:lstStyle/>
        <a:p>
          <a:endParaRPr lang="en-US"/>
        </a:p>
      </dgm:t>
    </dgm:pt>
    <dgm:pt modelId="{ED2B3E21-12E6-4D5B-A762-C7CAF528C3B6}" type="pres">
      <dgm:prSet presAssocID="{BAEFC712-A128-4C36-BEE5-86D45FC97E5F}" presName="rootnode" presStyleCnt="0">
        <dgm:presLayoutVars>
          <dgm:chMax/>
          <dgm:chPref/>
          <dgm:dir/>
          <dgm:animLvl val="lvl"/>
        </dgm:presLayoutVars>
      </dgm:prSet>
      <dgm:spPr/>
    </dgm:pt>
    <dgm:pt modelId="{CDBF2998-048C-40AB-869A-63F0B2D2F4B1}" type="pres">
      <dgm:prSet presAssocID="{1D7F9FB8-DDD6-4728-B7FF-1A99BE83D27B}" presName="composite" presStyleCnt="0"/>
      <dgm:spPr/>
    </dgm:pt>
    <dgm:pt modelId="{E6CD254A-375A-497B-BC94-4FD7D26EDFB5}" type="pres">
      <dgm:prSet presAssocID="{1D7F9FB8-DDD6-4728-B7FF-1A99BE83D27B}" presName="bentUpArrow1" presStyleLbl="alignImgPlace1" presStyleIdx="0" presStyleCnt="3" custScaleY="105499" custLinFactNeighborX="47695" custLinFactNeighborY="-27279"/>
      <dgm:spPr/>
    </dgm:pt>
    <dgm:pt modelId="{00932CEF-947B-44B1-8327-EC1EDFF562CE}" type="pres">
      <dgm:prSet presAssocID="{1D7F9FB8-DDD6-4728-B7FF-1A99BE83D27B}" presName="ParentText" presStyleLbl="node1" presStyleIdx="0" presStyleCnt="4" custScaleX="61548" custScaleY="37904">
        <dgm:presLayoutVars>
          <dgm:chMax val="1"/>
          <dgm:chPref val="1"/>
          <dgm:bulletEnabled val="1"/>
        </dgm:presLayoutVars>
      </dgm:prSet>
      <dgm:spPr/>
    </dgm:pt>
    <dgm:pt modelId="{F950F776-7F14-40D7-8154-430A6284DA30}" type="pres">
      <dgm:prSet presAssocID="{1D7F9FB8-DDD6-4728-B7FF-1A99BE83D27B}" presName="ChildText" presStyleLbl="revTx" presStyleIdx="0" presStyleCnt="3" custScaleX="387946" custScaleY="77281" custLinFactX="24585" custLinFactNeighborX="100000" custLinFactNeighborY="2802">
        <dgm:presLayoutVars>
          <dgm:chMax val="0"/>
          <dgm:chPref val="0"/>
          <dgm:bulletEnabled val="1"/>
        </dgm:presLayoutVars>
      </dgm:prSet>
      <dgm:spPr/>
    </dgm:pt>
    <dgm:pt modelId="{380BBA8B-FA40-4FE2-8116-851738DBEFE3}" type="pres">
      <dgm:prSet presAssocID="{252369F7-27DC-4EAC-9DAF-F21AFDBDEA8C}" presName="sibTrans" presStyleCnt="0"/>
      <dgm:spPr/>
    </dgm:pt>
    <dgm:pt modelId="{BA75362A-A6B1-43F3-8CFA-74BC9D3F0F05}" type="pres">
      <dgm:prSet presAssocID="{0A1C6658-A165-4371-9B88-6F9C0CA3CBD4}" presName="composite" presStyleCnt="0"/>
      <dgm:spPr/>
    </dgm:pt>
    <dgm:pt modelId="{C650F0F6-9EAA-47CC-A390-C52FF53A6234}" type="pres">
      <dgm:prSet presAssocID="{0A1C6658-A165-4371-9B88-6F9C0CA3CBD4}" presName="bentUpArrow1" presStyleLbl="alignImgPlace1" presStyleIdx="1" presStyleCnt="3" custScaleX="87238" custScaleY="87341" custLinFactNeighborX="-10762" custLinFactNeighborY="-29242"/>
      <dgm:spPr/>
    </dgm:pt>
    <dgm:pt modelId="{902A54F7-6F43-488D-AF9F-AC340638A42A}" type="pres">
      <dgm:prSet presAssocID="{0A1C6658-A165-4371-9B88-6F9C0CA3CBD4}" presName="ParentText" presStyleLbl="node1" presStyleIdx="1" presStyleCnt="4" custScaleX="61635" custScaleY="47586" custLinFactNeighborX="-33286" custLinFactNeighborY="4529">
        <dgm:presLayoutVars>
          <dgm:chMax val="1"/>
          <dgm:chPref val="1"/>
          <dgm:bulletEnabled val="1"/>
        </dgm:presLayoutVars>
      </dgm:prSet>
      <dgm:spPr/>
    </dgm:pt>
    <dgm:pt modelId="{801D0D88-E314-44A9-A78A-1D07E6BDBCAF}" type="pres">
      <dgm:prSet presAssocID="{0A1C6658-A165-4371-9B88-6F9C0CA3CBD4}" presName="ChildText" presStyleLbl="revTx" presStyleIdx="1" presStyleCnt="3" custScaleX="247116" custScaleY="45505" custLinFactNeighborX="9807" custLinFactNeighborY="-1401">
        <dgm:presLayoutVars>
          <dgm:chMax val="0"/>
          <dgm:chPref val="0"/>
          <dgm:bulletEnabled val="1"/>
        </dgm:presLayoutVars>
      </dgm:prSet>
      <dgm:spPr/>
    </dgm:pt>
    <dgm:pt modelId="{8526B0AF-8CB1-48D3-9D9D-11CB4CF0143C}" type="pres">
      <dgm:prSet presAssocID="{06A1F001-D5DC-4C03-8BA8-DF3B79E536BB}" presName="sibTrans" presStyleCnt="0"/>
      <dgm:spPr/>
    </dgm:pt>
    <dgm:pt modelId="{82C52F0B-4BC9-4601-B5D1-2A2F7A173E12}" type="pres">
      <dgm:prSet presAssocID="{EEB87D9C-62D1-4862-BAD1-42573459FEE0}" presName="composite" presStyleCnt="0"/>
      <dgm:spPr/>
    </dgm:pt>
    <dgm:pt modelId="{C3D29C79-06AD-434C-A7E1-8D622484A144}" type="pres">
      <dgm:prSet presAssocID="{EEB87D9C-62D1-4862-BAD1-42573459FEE0}" presName="bentUpArrow1" presStyleLbl="alignImgPlace1" presStyleIdx="2" presStyleCnt="3" custAng="11127297" custScaleY="96336" custLinFactX="190332" custLinFactNeighborX="200000" custLinFactNeighborY="-29140"/>
      <dgm:spPr>
        <a:noFill/>
        <a:ln>
          <a:noFill/>
        </a:ln>
      </dgm:spPr>
    </dgm:pt>
    <dgm:pt modelId="{8E1C9246-57EB-42CC-BB5C-8192D648BE8A}" type="pres">
      <dgm:prSet presAssocID="{EEB87D9C-62D1-4862-BAD1-42573459FEE0}" presName="ParentText" presStyleLbl="node1" presStyleIdx="2" presStyleCnt="4" custScaleX="52298" custScaleY="39980" custLinFactNeighborX="-93745" custLinFactNeighborY="1839">
        <dgm:presLayoutVars>
          <dgm:chMax val="1"/>
          <dgm:chPref val="1"/>
          <dgm:bulletEnabled val="1"/>
        </dgm:presLayoutVars>
      </dgm:prSet>
      <dgm:spPr/>
    </dgm:pt>
    <dgm:pt modelId="{C0111A38-6791-4036-A23A-6262D4FC373C}" type="pres">
      <dgm:prSet presAssocID="{EEB87D9C-62D1-4862-BAD1-42573459FEE0}" presName="ChildText" presStyleLbl="revTx" presStyleIdx="2" presStyleCnt="3" custScaleX="317673" custLinFactNeighborX="-38036" custLinFactNeighborY="16932">
        <dgm:presLayoutVars>
          <dgm:chMax val="0"/>
          <dgm:chPref val="0"/>
          <dgm:bulletEnabled val="1"/>
        </dgm:presLayoutVars>
      </dgm:prSet>
      <dgm:spPr/>
    </dgm:pt>
    <dgm:pt modelId="{F1EC2E44-A538-4D73-92B7-109F0D735BF9}" type="pres">
      <dgm:prSet presAssocID="{CA827700-0045-4812-9C73-AA64D41F8B24}" presName="sibTrans" presStyleCnt="0"/>
      <dgm:spPr/>
    </dgm:pt>
    <dgm:pt modelId="{8C0DD615-8905-4E0F-B749-920BD84CE46E}" type="pres">
      <dgm:prSet presAssocID="{51A24FB9-1562-4AEB-9828-6D3A23E488E6}" presName="composite" presStyleCnt="0"/>
      <dgm:spPr/>
    </dgm:pt>
    <dgm:pt modelId="{9D29AF2D-C219-4F1E-9B21-D1C76FF565AB}" type="pres">
      <dgm:prSet presAssocID="{51A24FB9-1562-4AEB-9828-6D3A23E488E6}" presName="ParentText" presStyleLbl="node1" presStyleIdx="3" presStyleCnt="4" custScaleX="52298" custScaleY="39980" custLinFactX="100000" custLinFactY="100000" custLinFactNeighborX="157548" custLinFactNeighborY="119280">
        <dgm:presLayoutVars>
          <dgm:chMax val="1"/>
          <dgm:chPref val="1"/>
          <dgm:bulletEnabled val="1"/>
        </dgm:presLayoutVars>
      </dgm:prSet>
      <dgm:spPr/>
    </dgm:pt>
  </dgm:ptLst>
  <dgm:cxnLst>
    <dgm:cxn modelId="{F9A21802-49A5-4F26-98D8-0B1582663D85}" type="presOf" srcId="{C9FC5796-3F35-494C-B86B-0637D98DE3BC}" destId="{801D0D88-E314-44A9-A78A-1D07E6BDBCAF}" srcOrd="0" destOrd="1" presId="urn:microsoft.com/office/officeart/2005/8/layout/StepDownProcess"/>
    <dgm:cxn modelId="{5E8B8B38-6152-4CC2-B3C0-83D6D5E9F8EF}" type="presOf" srcId="{8055B058-5508-4FA3-B186-7DBA145BD10E}" destId="{F950F776-7F14-40D7-8154-430A6284DA30}" srcOrd="0" destOrd="3" presId="urn:microsoft.com/office/officeart/2005/8/layout/StepDownProcess"/>
    <dgm:cxn modelId="{608F8E4F-BD97-4AF5-87DB-95E8A45F3C0D}" type="presOf" srcId="{51A24FB9-1562-4AEB-9828-6D3A23E488E6}" destId="{9D29AF2D-C219-4F1E-9B21-D1C76FF565AB}" srcOrd="0" destOrd="0" presId="urn:microsoft.com/office/officeart/2005/8/layout/StepDownProcess"/>
    <dgm:cxn modelId="{F45A8770-6217-45B9-BB36-C2A6801C9714}" type="presOf" srcId="{BAEFC712-A128-4C36-BEE5-86D45FC97E5F}" destId="{ED2B3E21-12E6-4D5B-A762-C7CAF528C3B6}" srcOrd="0" destOrd="0" presId="urn:microsoft.com/office/officeart/2005/8/layout/StepDownProcess"/>
    <dgm:cxn modelId="{8EC54C71-2630-47DE-A8F7-553E49712CA9}" type="presOf" srcId="{426D43A4-775E-49BE-83BA-6188B404D972}" destId="{801D0D88-E314-44A9-A78A-1D07E6BDBCAF}" srcOrd="0" destOrd="0" presId="urn:microsoft.com/office/officeart/2005/8/layout/StepDownProcess"/>
    <dgm:cxn modelId="{A311E652-3147-49D1-AE2D-68F6AC1BDD90}" type="presOf" srcId="{3B43CB9C-EE47-42DD-BF6B-7415B2ED2B31}" destId="{C0111A38-6791-4036-A23A-6262D4FC373C}" srcOrd="0" destOrd="1" presId="urn:microsoft.com/office/officeart/2005/8/layout/StepDownProcess"/>
    <dgm:cxn modelId="{9F615055-B0BF-4DAF-AB4F-65645569F21E}" type="presOf" srcId="{1D7F9FB8-DDD6-4728-B7FF-1A99BE83D27B}" destId="{00932CEF-947B-44B1-8327-EC1EDFF562CE}" srcOrd="0" destOrd="0" presId="urn:microsoft.com/office/officeart/2005/8/layout/StepDownProcess"/>
    <dgm:cxn modelId="{54C6A955-8553-4EE3-996C-1B84CED450FC}" srcId="{1D7F9FB8-DDD6-4728-B7FF-1A99BE83D27B}" destId="{E87526E4-6D99-4FE7-B25F-24C121E27B30}" srcOrd="2" destOrd="0" parTransId="{9C5FE243-37F7-408E-A533-B1DF46F755B8}" sibTransId="{6B01DB5C-DA2D-41AC-86AE-5AE186145C01}"/>
    <dgm:cxn modelId="{C8261179-91C6-4047-969D-3E32D1E5387A}" srcId="{BAEFC712-A128-4C36-BEE5-86D45FC97E5F}" destId="{0A1C6658-A165-4371-9B88-6F9C0CA3CBD4}" srcOrd="1" destOrd="0" parTransId="{53057063-2C61-4C22-891C-14931885D930}" sibTransId="{06A1F001-D5DC-4C03-8BA8-DF3B79E536BB}"/>
    <dgm:cxn modelId="{A34BD981-01B5-4FFB-A3B9-96266CE7DBE5}" srcId="{EEB87D9C-62D1-4862-BAD1-42573459FEE0}" destId="{657D2347-294D-4E1F-88F1-8D5513768867}" srcOrd="2" destOrd="0" parTransId="{C0E459CA-D0DC-4980-812A-D33A7CB1E79F}" sibTransId="{A6C64067-FEB8-4085-9610-A91DAE2F6053}"/>
    <dgm:cxn modelId="{12EAB88B-4970-45F0-AD83-961C519A1A1A}" srcId="{0A1C6658-A165-4371-9B88-6F9C0CA3CBD4}" destId="{426D43A4-775E-49BE-83BA-6188B404D972}" srcOrd="0" destOrd="0" parTransId="{D760AA24-4C1C-45F8-84BA-AEEFC4DC82CC}" sibTransId="{73FFEB5E-9AE7-4F3C-BE6B-1BC1AA3DECE3}"/>
    <dgm:cxn modelId="{504FD192-FC20-4C86-9C19-169E148E665F}" srcId="{0A1C6658-A165-4371-9B88-6F9C0CA3CBD4}" destId="{C9FC5796-3F35-494C-B86B-0637D98DE3BC}" srcOrd="1" destOrd="0" parTransId="{FF0AECE7-22B0-48E2-A39B-B45CF6D325B4}" sibTransId="{F5EC8906-EDA4-484B-8B9A-96ED90F65D84}"/>
    <dgm:cxn modelId="{9429E899-DF11-4EF8-9B7E-D115C0AAB18F}" srcId="{EEB87D9C-62D1-4862-BAD1-42573459FEE0}" destId="{00897E85-49E5-4F32-90AA-2187330B57BF}" srcOrd="0" destOrd="0" parTransId="{929C2757-6EB5-4E15-860A-0E03AE111875}" sibTransId="{9CD4DCAA-CFBE-4FFF-8E9E-803F50531288}"/>
    <dgm:cxn modelId="{9DB8339B-42D0-4BC4-8A5A-CBED1BDAD59D}" srcId="{BAEFC712-A128-4C36-BEE5-86D45FC97E5F}" destId="{EEB87D9C-62D1-4862-BAD1-42573459FEE0}" srcOrd="2" destOrd="0" parTransId="{ADEB1AB3-E399-40DC-94B7-C260021B3CC5}" sibTransId="{CA827700-0045-4812-9C73-AA64D41F8B24}"/>
    <dgm:cxn modelId="{B5E4629F-8717-437B-BCA6-887B9E84A4C6}" type="presOf" srcId="{00897E85-49E5-4F32-90AA-2187330B57BF}" destId="{C0111A38-6791-4036-A23A-6262D4FC373C}" srcOrd="0" destOrd="0" presId="urn:microsoft.com/office/officeart/2005/8/layout/StepDownProcess"/>
    <dgm:cxn modelId="{6BC41EA2-AE03-4F29-97A6-50251A3EF917}" srcId="{BAEFC712-A128-4C36-BEE5-86D45FC97E5F}" destId="{51A24FB9-1562-4AEB-9828-6D3A23E488E6}" srcOrd="3" destOrd="0" parTransId="{2246F619-57BF-4CD3-9BA6-C5781AD7D061}" sibTransId="{CFD3BDDC-02F3-42F3-BFCD-100A9F3D730C}"/>
    <dgm:cxn modelId="{5CB336A9-0D91-4FAC-B347-94F10031AB1B}" srcId="{1D7F9FB8-DDD6-4728-B7FF-1A99BE83D27B}" destId="{03268FBD-2654-42B3-9E67-7723CDDFADE7}" srcOrd="0" destOrd="0" parTransId="{3D4F3A39-A23D-47CB-8862-B6A845A8253F}" sibTransId="{BF326C24-C1DC-49C6-91CF-6875322FB276}"/>
    <dgm:cxn modelId="{7E6FC4C3-1627-4A73-9D2E-73FC93E8A979}" srcId="{BAEFC712-A128-4C36-BEE5-86D45FC97E5F}" destId="{1D7F9FB8-DDD6-4728-B7FF-1A99BE83D27B}" srcOrd="0" destOrd="0" parTransId="{922AA45D-CC08-4E44-8DA8-E7A55228AAC7}" sibTransId="{252369F7-27DC-4EAC-9DAF-F21AFDBDEA8C}"/>
    <dgm:cxn modelId="{ACD249CA-F92F-4633-972E-F1246F61157D}" type="presOf" srcId="{03268FBD-2654-42B3-9E67-7723CDDFADE7}" destId="{F950F776-7F14-40D7-8154-430A6284DA30}" srcOrd="0" destOrd="0" presId="urn:microsoft.com/office/officeart/2005/8/layout/StepDownProcess"/>
    <dgm:cxn modelId="{A54EEBCE-6ED2-4758-B5AA-E6770FBF0B4E}" type="presOf" srcId="{657D2347-294D-4E1F-88F1-8D5513768867}" destId="{C0111A38-6791-4036-A23A-6262D4FC373C}" srcOrd="0" destOrd="2" presId="urn:microsoft.com/office/officeart/2005/8/layout/StepDownProcess"/>
    <dgm:cxn modelId="{8900CDD2-317F-4BB9-AF2C-1EF3D33ABEA5}" type="presOf" srcId="{09817DB8-3ED1-4C94-BE31-A8BAEBD85E61}" destId="{F950F776-7F14-40D7-8154-430A6284DA30}" srcOrd="0" destOrd="1" presId="urn:microsoft.com/office/officeart/2005/8/layout/StepDownProcess"/>
    <dgm:cxn modelId="{0A94A3DB-6769-4DF5-ACB3-BE1DCC60E009}" srcId="{1D7F9FB8-DDD6-4728-B7FF-1A99BE83D27B}" destId="{8055B058-5508-4FA3-B186-7DBA145BD10E}" srcOrd="3" destOrd="0" parTransId="{CB20AD47-7A4E-4419-B3C8-5D2EDAECBEC6}" sibTransId="{C9F20C25-EA54-49B5-8AAB-2DC4D812D059}"/>
    <dgm:cxn modelId="{966628E3-3F3F-4113-BBF6-2D234197029C}" srcId="{EEB87D9C-62D1-4862-BAD1-42573459FEE0}" destId="{3B43CB9C-EE47-42DD-BF6B-7415B2ED2B31}" srcOrd="1" destOrd="0" parTransId="{2A479AC0-A055-4E2E-A8AF-C239FCF982A2}" sibTransId="{FCA7067C-9AA9-4B45-B5F3-5F787E32FA57}"/>
    <dgm:cxn modelId="{BD45F7E4-79A7-48C0-A9D4-9698F9CF0335}" srcId="{1D7F9FB8-DDD6-4728-B7FF-1A99BE83D27B}" destId="{09817DB8-3ED1-4C94-BE31-A8BAEBD85E61}" srcOrd="1" destOrd="0" parTransId="{77E240A8-20F5-4525-B4FF-0448CE6F6A68}" sibTransId="{C271A999-C6C9-419E-92BE-153256CBE306}"/>
    <dgm:cxn modelId="{E2833BEE-CE85-473F-9CD4-6E8D7D5B848C}" type="presOf" srcId="{E87526E4-6D99-4FE7-B25F-24C121E27B30}" destId="{F950F776-7F14-40D7-8154-430A6284DA30}" srcOrd="0" destOrd="2" presId="urn:microsoft.com/office/officeart/2005/8/layout/StepDownProcess"/>
    <dgm:cxn modelId="{D23633EF-C9D3-4750-AB4B-0D2C8BA95722}" type="presOf" srcId="{0A1C6658-A165-4371-9B88-6F9C0CA3CBD4}" destId="{902A54F7-6F43-488D-AF9F-AC340638A42A}" srcOrd="0" destOrd="0" presId="urn:microsoft.com/office/officeart/2005/8/layout/StepDownProcess"/>
    <dgm:cxn modelId="{E2CFB9FE-6BB5-4B3B-B0F4-09C4F0DE83E5}" type="presOf" srcId="{EEB87D9C-62D1-4862-BAD1-42573459FEE0}" destId="{8E1C9246-57EB-42CC-BB5C-8192D648BE8A}" srcOrd="0" destOrd="0" presId="urn:microsoft.com/office/officeart/2005/8/layout/StepDownProcess"/>
    <dgm:cxn modelId="{A66BADC7-01CB-4AE0-8A94-D1C551A61FA8}" type="presParOf" srcId="{ED2B3E21-12E6-4D5B-A762-C7CAF528C3B6}" destId="{CDBF2998-048C-40AB-869A-63F0B2D2F4B1}" srcOrd="0" destOrd="0" presId="urn:microsoft.com/office/officeart/2005/8/layout/StepDownProcess"/>
    <dgm:cxn modelId="{29FCDE61-B71B-4C8C-A4DC-A8A4CAF09DA6}" type="presParOf" srcId="{CDBF2998-048C-40AB-869A-63F0B2D2F4B1}" destId="{E6CD254A-375A-497B-BC94-4FD7D26EDFB5}" srcOrd="0" destOrd="0" presId="urn:microsoft.com/office/officeart/2005/8/layout/StepDownProcess"/>
    <dgm:cxn modelId="{E4BC7DD2-DC9E-431E-9B91-CE7810092C67}" type="presParOf" srcId="{CDBF2998-048C-40AB-869A-63F0B2D2F4B1}" destId="{00932CEF-947B-44B1-8327-EC1EDFF562CE}" srcOrd="1" destOrd="0" presId="urn:microsoft.com/office/officeart/2005/8/layout/StepDownProcess"/>
    <dgm:cxn modelId="{6FDD6635-9094-4FFA-9809-D8A11503FFB1}" type="presParOf" srcId="{CDBF2998-048C-40AB-869A-63F0B2D2F4B1}" destId="{F950F776-7F14-40D7-8154-430A6284DA30}" srcOrd="2" destOrd="0" presId="urn:microsoft.com/office/officeart/2005/8/layout/StepDownProcess"/>
    <dgm:cxn modelId="{E627DE39-5B04-4115-B953-76AA696A0A32}" type="presParOf" srcId="{ED2B3E21-12E6-4D5B-A762-C7CAF528C3B6}" destId="{380BBA8B-FA40-4FE2-8116-851738DBEFE3}" srcOrd="1" destOrd="0" presId="urn:microsoft.com/office/officeart/2005/8/layout/StepDownProcess"/>
    <dgm:cxn modelId="{109BE5DC-54A7-4D50-B8A9-87886EA8AA55}" type="presParOf" srcId="{ED2B3E21-12E6-4D5B-A762-C7CAF528C3B6}" destId="{BA75362A-A6B1-43F3-8CFA-74BC9D3F0F05}" srcOrd="2" destOrd="0" presId="urn:microsoft.com/office/officeart/2005/8/layout/StepDownProcess"/>
    <dgm:cxn modelId="{C47C1DF9-CC0C-4B27-82B9-C72CA7CA3DB6}" type="presParOf" srcId="{BA75362A-A6B1-43F3-8CFA-74BC9D3F0F05}" destId="{C650F0F6-9EAA-47CC-A390-C52FF53A6234}" srcOrd="0" destOrd="0" presId="urn:microsoft.com/office/officeart/2005/8/layout/StepDownProcess"/>
    <dgm:cxn modelId="{0F0BC379-8FC3-48B6-AC29-8E916E7DAA80}" type="presParOf" srcId="{BA75362A-A6B1-43F3-8CFA-74BC9D3F0F05}" destId="{902A54F7-6F43-488D-AF9F-AC340638A42A}" srcOrd="1" destOrd="0" presId="urn:microsoft.com/office/officeart/2005/8/layout/StepDownProcess"/>
    <dgm:cxn modelId="{FBB20C10-1C21-4CAC-9E68-E10B7A218D8F}" type="presParOf" srcId="{BA75362A-A6B1-43F3-8CFA-74BC9D3F0F05}" destId="{801D0D88-E314-44A9-A78A-1D07E6BDBCAF}" srcOrd="2" destOrd="0" presId="urn:microsoft.com/office/officeart/2005/8/layout/StepDownProcess"/>
    <dgm:cxn modelId="{E3298F25-3F83-4750-83EE-3723B3546EE7}" type="presParOf" srcId="{ED2B3E21-12E6-4D5B-A762-C7CAF528C3B6}" destId="{8526B0AF-8CB1-48D3-9D9D-11CB4CF0143C}" srcOrd="3" destOrd="0" presId="urn:microsoft.com/office/officeart/2005/8/layout/StepDownProcess"/>
    <dgm:cxn modelId="{6DA8626E-49E2-4AEB-897B-4BDC52FF55A1}" type="presParOf" srcId="{ED2B3E21-12E6-4D5B-A762-C7CAF528C3B6}" destId="{82C52F0B-4BC9-4601-B5D1-2A2F7A173E12}" srcOrd="4" destOrd="0" presId="urn:microsoft.com/office/officeart/2005/8/layout/StepDownProcess"/>
    <dgm:cxn modelId="{B65610E1-8CE5-4480-B173-D6E646AF9E45}" type="presParOf" srcId="{82C52F0B-4BC9-4601-B5D1-2A2F7A173E12}" destId="{C3D29C79-06AD-434C-A7E1-8D622484A144}" srcOrd="0" destOrd="0" presId="urn:microsoft.com/office/officeart/2005/8/layout/StepDownProcess"/>
    <dgm:cxn modelId="{2196DEF6-5566-4CEC-8074-21CB60E45981}" type="presParOf" srcId="{82C52F0B-4BC9-4601-B5D1-2A2F7A173E12}" destId="{8E1C9246-57EB-42CC-BB5C-8192D648BE8A}" srcOrd="1" destOrd="0" presId="urn:microsoft.com/office/officeart/2005/8/layout/StepDownProcess"/>
    <dgm:cxn modelId="{D14EB590-51E0-48BB-A07D-57A7D35B376F}" type="presParOf" srcId="{82C52F0B-4BC9-4601-B5D1-2A2F7A173E12}" destId="{C0111A38-6791-4036-A23A-6262D4FC373C}" srcOrd="2" destOrd="0" presId="urn:microsoft.com/office/officeart/2005/8/layout/StepDownProcess"/>
    <dgm:cxn modelId="{DCD3A8D6-AA04-4855-B91F-FA4D346025C7}" type="presParOf" srcId="{ED2B3E21-12E6-4D5B-A762-C7CAF528C3B6}" destId="{F1EC2E44-A538-4D73-92B7-109F0D735BF9}" srcOrd="5" destOrd="0" presId="urn:microsoft.com/office/officeart/2005/8/layout/StepDownProcess"/>
    <dgm:cxn modelId="{375100A8-FC64-4FFC-9708-27848B0E4969}" type="presParOf" srcId="{ED2B3E21-12E6-4D5B-A762-C7CAF528C3B6}" destId="{8C0DD615-8905-4E0F-B749-920BD84CE46E}" srcOrd="6" destOrd="0" presId="urn:microsoft.com/office/officeart/2005/8/layout/StepDownProcess"/>
    <dgm:cxn modelId="{FD3E468B-9785-4E85-823A-85C706701D14}" type="presParOf" srcId="{8C0DD615-8905-4E0F-B749-920BD84CE46E}" destId="{9D29AF2D-C219-4F1E-9B21-D1C76FF565A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0787CB-0006-4C67-B88A-93F03C090325}" type="doc">
      <dgm:prSet loTypeId="urn:microsoft.com/office/officeart/2005/8/layout/balance1" loCatId="relationship" qsTypeId="urn:microsoft.com/office/officeart/2005/8/quickstyle/3d2#1" qsCatId="3D" csTypeId="urn:microsoft.com/office/officeart/2005/8/colors/colorful1#2" csCatId="colorful" phldr="1"/>
      <dgm:spPr/>
      <dgm:t>
        <a:bodyPr/>
        <a:lstStyle/>
        <a:p>
          <a:endParaRPr lang="en-ZW"/>
        </a:p>
      </dgm:t>
    </dgm:pt>
    <dgm:pt modelId="{74496123-3C23-4166-BA1E-B5C956152B7F}">
      <dgm:prSet phldrT="[Text]"/>
      <dgm:spPr>
        <a:xfrm>
          <a:off x="1335024" y="0"/>
          <a:ext cx="1152144" cy="640080"/>
        </a:xfrm>
      </dgm:spPr>
      <dgm:t>
        <a:bodyPr/>
        <a:lstStyle/>
        <a:p>
          <a:r>
            <a:rPr lang="en-ZW" b="1" dirty="0">
              <a:latin typeface="Calibri" panose="020F0502020204030204"/>
              <a:ea typeface="+mn-ea"/>
              <a:cs typeface="+mn-cs"/>
            </a:rPr>
            <a:t>Levy</a:t>
          </a:r>
        </a:p>
      </dgm:t>
    </dgm:pt>
    <dgm:pt modelId="{47D69426-C89F-4C4A-B9C3-B79673638A5B}" type="parTrans" cxnId="{80C5923A-E192-4BD0-8D08-5EDE6F716994}">
      <dgm:prSet/>
      <dgm:spPr/>
      <dgm:t>
        <a:bodyPr/>
        <a:lstStyle/>
        <a:p>
          <a:endParaRPr lang="en-ZW"/>
        </a:p>
      </dgm:t>
    </dgm:pt>
    <dgm:pt modelId="{132FBEF2-2424-4FE6-BEA1-BE755C10AB1F}" type="sibTrans" cxnId="{80C5923A-E192-4BD0-8D08-5EDE6F716994}">
      <dgm:prSet/>
      <dgm:spPr/>
      <dgm:t>
        <a:bodyPr/>
        <a:lstStyle/>
        <a:p>
          <a:endParaRPr lang="en-ZW"/>
        </a:p>
      </dgm:t>
    </dgm:pt>
    <dgm:pt modelId="{424A62D1-6F08-469D-9566-B02CBEC17A5F}">
      <dgm:prSet phldrT="[Text]"/>
      <dgm:spPr>
        <a:xfrm>
          <a:off x="1335024" y="1828801"/>
          <a:ext cx="1152144" cy="724505"/>
        </a:xfrm>
      </dgm:spPr>
      <dgm:t>
        <a:bodyPr/>
        <a:lstStyle/>
        <a:p>
          <a:r>
            <a:rPr lang="en-ZW" dirty="0">
              <a:latin typeface="Calibri" panose="020F0502020204030204"/>
              <a:ea typeface="+mn-ea"/>
              <a:cs typeface="+mn-cs"/>
            </a:rPr>
            <a:t>60%</a:t>
          </a:r>
        </a:p>
      </dgm:t>
    </dgm:pt>
    <dgm:pt modelId="{711B2F33-952F-4E1A-A1A6-429C0B73A140}" type="parTrans" cxnId="{F11A8184-39D8-4150-BC41-F415AF294F03}">
      <dgm:prSet/>
      <dgm:spPr/>
      <dgm:t>
        <a:bodyPr/>
        <a:lstStyle/>
        <a:p>
          <a:endParaRPr lang="en-ZW"/>
        </a:p>
      </dgm:t>
    </dgm:pt>
    <dgm:pt modelId="{A77DBA0E-9FEE-4866-9295-0FF4F470AAAA}" type="sibTrans" cxnId="{F11A8184-39D8-4150-BC41-F415AF294F03}">
      <dgm:prSet/>
      <dgm:spPr/>
      <dgm:t>
        <a:bodyPr/>
        <a:lstStyle/>
        <a:p>
          <a:endParaRPr lang="en-ZW"/>
        </a:p>
      </dgm:t>
    </dgm:pt>
    <dgm:pt modelId="{1DD4D29D-469B-4ACE-B96A-4FC046D4CEF4}">
      <dgm:prSet phldrT="[Text]"/>
      <dgm:spPr>
        <a:xfrm>
          <a:off x="2999232" y="0"/>
          <a:ext cx="1152144" cy="640080"/>
        </a:xfrm>
      </dgm:spPr>
      <dgm:t>
        <a:bodyPr/>
        <a:lstStyle/>
        <a:p>
          <a:r>
            <a:rPr lang="en-ZW" b="1">
              <a:latin typeface="Calibri" panose="020F0502020204030204"/>
              <a:ea typeface="+mn-ea"/>
              <a:cs typeface="+mn-cs"/>
            </a:rPr>
            <a:t>Treasury</a:t>
          </a:r>
        </a:p>
      </dgm:t>
    </dgm:pt>
    <dgm:pt modelId="{FED60B5A-51CC-4AEA-B30B-A2C17791DA42}" type="parTrans" cxnId="{5439532C-E862-48E7-B03E-72159367F9AF}">
      <dgm:prSet/>
      <dgm:spPr/>
      <dgm:t>
        <a:bodyPr/>
        <a:lstStyle/>
        <a:p>
          <a:endParaRPr lang="en-ZW"/>
        </a:p>
      </dgm:t>
    </dgm:pt>
    <dgm:pt modelId="{715F52BB-1262-4D79-B6A3-40172376FA75}" type="sibTrans" cxnId="{5439532C-E862-48E7-B03E-72159367F9AF}">
      <dgm:prSet/>
      <dgm:spPr/>
      <dgm:t>
        <a:bodyPr/>
        <a:lstStyle/>
        <a:p>
          <a:endParaRPr lang="en-ZW"/>
        </a:p>
      </dgm:t>
    </dgm:pt>
    <dgm:pt modelId="{63907151-ED2C-4A03-B1D2-2BEEE0AEEAC8}">
      <dgm:prSet phldrT="[Text]"/>
      <dgm:spPr>
        <a:xfrm>
          <a:off x="2999232" y="780897"/>
          <a:ext cx="1152144" cy="1715414"/>
        </a:xfrm>
      </dgm:spPr>
      <dgm:t>
        <a:bodyPr/>
        <a:lstStyle/>
        <a:p>
          <a:r>
            <a:rPr lang="en-ZW" dirty="0">
              <a:latin typeface="Calibri" panose="020F0502020204030204"/>
              <a:ea typeface="+mn-ea"/>
              <a:cs typeface="+mn-cs"/>
            </a:rPr>
            <a:t>40%</a:t>
          </a:r>
        </a:p>
      </dgm:t>
    </dgm:pt>
    <dgm:pt modelId="{67A9E710-6D01-447F-870D-F0FD94ED7AB9}" type="parTrans" cxnId="{BA15E88F-B360-428F-AB5F-67F337BDC3EA}">
      <dgm:prSet/>
      <dgm:spPr/>
      <dgm:t>
        <a:bodyPr/>
        <a:lstStyle/>
        <a:p>
          <a:endParaRPr lang="en-ZW"/>
        </a:p>
      </dgm:t>
    </dgm:pt>
    <dgm:pt modelId="{B64E22A8-BEDA-497E-9C19-1235A0C4B411}" type="sibTrans" cxnId="{BA15E88F-B360-428F-AB5F-67F337BDC3EA}">
      <dgm:prSet/>
      <dgm:spPr/>
      <dgm:t>
        <a:bodyPr/>
        <a:lstStyle/>
        <a:p>
          <a:endParaRPr lang="en-ZW"/>
        </a:p>
      </dgm:t>
    </dgm:pt>
    <dgm:pt modelId="{E215AA4C-F15E-41E0-92AD-3D6BF2C61203}" type="pres">
      <dgm:prSet presAssocID="{DC0787CB-0006-4C67-B88A-93F03C090325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CD5DBFB1-34B1-40AE-A103-742C4FB2F718}" type="pres">
      <dgm:prSet presAssocID="{DC0787CB-0006-4C67-B88A-93F03C090325}" presName="dummyMaxCanvas" presStyleCnt="0"/>
      <dgm:spPr/>
    </dgm:pt>
    <dgm:pt modelId="{98B5984D-B9A6-41C4-9C53-5E7DC2405611}" type="pres">
      <dgm:prSet presAssocID="{DC0787CB-0006-4C67-B88A-93F03C090325}" presName="parentComposite" presStyleCnt="0"/>
      <dgm:spPr/>
    </dgm:pt>
    <dgm:pt modelId="{E1CBD19C-F394-4EB6-91E9-3C38F77534D2}" type="pres">
      <dgm:prSet presAssocID="{DC0787CB-0006-4C67-B88A-93F03C090325}" presName="parent1" presStyleLbl="alignAccFollowNode1" presStyleIdx="0" presStyleCnt="4">
        <dgm:presLayoutVars>
          <dgm:chMax val="4"/>
        </dgm:presLayoutVars>
      </dgm:prSet>
      <dgm:spPr>
        <a:prstGeom prst="roundRect">
          <a:avLst>
            <a:gd name="adj" fmla="val 10000"/>
          </a:avLst>
        </a:prstGeom>
      </dgm:spPr>
    </dgm:pt>
    <dgm:pt modelId="{7874187A-2812-4811-951D-EA80E6359C71}" type="pres">
      <dgm:prSet presAssocID="{DC0787CB-0006-4C67-B88A-93F03C090325}" presName="parent2" presStyleLbl="alignAccFollowNode1" presStyleIdx="1" presStyleCnt="4">
        <dgm:presLayoutVars>
          <dgm:chMax val="4"/>
        </dgm:presLayoutVars>
      </dgm:prSet>
      <dgm:spPr>
        <a:prstGeom prst="roundRect">
          <a:avLst>
            <a:gd name="adj" fmla="val 10000"/>
          </a:avLst>
        </a:prstGeom>
      </dgm:spPr>
    </dgm:pt>
    <dgm:pt modelId="{8AEA4B37-5B7A-4AEB-A50D-4268952E8700}" type="pres">
      <dgm:prSet presAssocID="{DC0787CB-0006-4C67-B88A-93F03C090325}" presName="childrenComposite" presStyleCnt="0"/>
      <dgm:spPr/>
    </dgm:pt>
    <dgm:pt modelId="{06FCACBB-F669-4023-90F2-E14CEFF6CA35}" type="pres">
      <dgm:prSet presAssocID="{DC0787CB-0006-4C67-B88A-93F03C090325}" presName="dummyMaxCanvas_ChildArea" presStyleCnt="0"/>
      <dgm:spPr/>
    </dgm:pt>
    <dgm:pt modelId="{A1709621-D2B9-43D3-B863-B7340CC307C9}" type="pres">
      <dgm:prSet presAssocID="{DC0787CB-0006-4C67-B88A-93F03C090325}" presName="fulcrum" presStyleLbl="alignAccFollowNode1" presStyleIdx="2" presStyleCnt="4" custLinFactNeighborX="73129" custLinFactNeighborY="-51220"/>
      <dgm:spPr>
        <a:xfrm>
          <a:off x="2503170" y="2720340"/>
          <a:ext cx="480060" cy="480060"/>
        </a:xfrm>
        <a:prstGeom prst="triangle">
          <a:avLst/>
        </a:prstGeom>
      </dgm:spPr>
    </dgm:pt>
    <dgm:pt modelId="{C0CAD1D2-B670-4B6D-B936-5D01683DB38B}" type="pres">
      <dgm:prSet presAssocID="{DC0787CB-0006-4C67-B88A-93F03C090325}" presName="balance_11" presStyleLbl="alignAccFollowNode1" presStyleIdx="3" presStyleCnt="4" custAng="20020764" custLinFactY="-17005" custLinFactNeighborX="12188" custLinFactNeighborY="-100000">
        <dgm:presLayoutVars>
          <dgm:bulletEnabled val="1"/>
        </dgm:presLayoutVars>
      </dgm:prSet>
      <dgm:spPr>
        <a:xfrm>
          <a:off x="1303020" y="2519354"/>
          <a:ext cx="2880360" cy="194584"/>
        </a:xfrm>
        <a:prstGeom prst="rect">
          <a:avLst/>
        </a:prstGeom>
      </dgm:spPr>
    </dgm:pt>
    <dgm:pt modelId="{782AE00A-E575-40E1-BF8A-A8F26CEB6C28}" type="pres">
      <dgm:prSet presAssocID="{DC0787CB-0006-4C67-B88A-93F03C090325}" presName="left_11_1" presStyleLbl="node1" presStyleIdx="0" presStyleCnt="2" custAng="19947557" custScaleX="98941" custScaleY="56639" custLinFactNeighborX="9946" custLinFactNeighborY="37743">
        <dgm:presLayoutVars>
          <dgm:bulletEnabled val="1"/>
        </dgm:presLayoutVars>
      </dgm:prSet>
      <dgm:spPr>
        <a:prstGeom prst="roundRect">
          <a:avLst/>
        </a:prstGeom>
      </dgm:spPr>
    </dgm:pt>
    <dgm:pt modelId="{7B301388-6D49-4F40-9C6D-35EFB6CCAD41}" type="pres">
      <dgm:prSet presAssocID="{DC0787CB-0006-4C67-B88A-93F03C090325}" presName="right_11_1" presStyleLbl="node1" presStyleIdx="1" presStyleCnt="2" custAng="19982259" custScaleY="33499" custLinFactNeighborX="11332" custLinFactNeighborY="4777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BCD43B21-6904-462F-AC3F-0BE6168B5029}" type="presOf" srcId="{1DD4D29D-469B-4ACE-B96A-4FC046D4CEF4}" destId="{7874187A-2812-4811-951D-EA80E6359C71}" srcOrd="0" destOrd="0" presId="urn:microsoft.com/office/officeart/2005/8/layout/balance1"/>
    <dgm:cxn modelId="{5439532C-E862-48E7-B03E-72159367F9AF}" srcId="{DC0787CB-0006-4C67-B88A-93F03C090325}" destId="{1DD4D29D-469B-4ACE-B96A-4FC046D4CEF4}" srcOrd="1" destOrd="0" parTransId="{FED60B5A-51CC-4AEA-B30B-A2C17791DA42}" sibTransId="{715F52BB-1262-4D79-B6A3-40172376FA75}"/>
    <dgm:cxn modelId="{EC7E7739-8733-4123-A5D4-A1D90E69C3BF}" type="presOf" srcId="{DC0787CB-0006-4C67-B88A-93F03C090325}" destId="{E215AA4C-F15E-41E0-92AD-3D6BF2C61203}" srcOrd="0" destOrd="0" presId="urn:microsoft.com/office/officeart/2005/8/layout/balance1"/>
    <dgm:cxn modelId="{80C5923A-E192-4BD0-8D08-5EDE6F716994}" srcId="{DC0787CB-0006-4C67-B88A-93F03C090325}" destId="{74496123-3C23-4166-BA1E-B5C956152B7F}" srcOrd="0" destOrd="0" parTransId="{47D69426-C89F-4C4A-B9C3-B79673638A5B}" sibTransId="{132FBEF2-2424-4FE6-BEA1-BE755C10AB1F}"/>
    <dgm:cxn modelId="{F346C973-6CE7-4870-BFA9-E57B3476B1B8}" type="presOf" srcId="{424A62D1-6F08-469D-9566-B02CBEC17A5F}" destId="{782AE00A-E575-40E1-BF8A-A8F26CEB6C28}" srcOrd="0" destOrd="0" presId="urn:microsoft.com/office/officeart/2005/8/layout/balance1"/>
    <dgm:cxn modelId="{F11A8184-39D8-4150-BC41-F415AF294F03}" srcId="{74496123-3C23-4166-BA1E-B5C956152B7F}" destId="{424A62D1-6F08-469D-9566-B02CBEC17A5F}" srcOrd="0" destOrd="0" parTransId="{711B2F33-952F-4E1A-A1A6-429C0B73A140}" sibTransId="{A77DBA0E-9FEE-4866-9295-0FF4F470AAAA}"/>
    <dgm:cxn modelId="{BA15E88F-B360-428F-AB5F-67F337BDC3EA}" srcId="{1DD4D29D-469B-4ACE-B96A-4FC046D4CEF4}" destId="{63907151-ED2C-4A03-B1D2-2BEEE0AEEAC8}" srcOrd="0" destOrd="0" parTransId="{67A9E710-6D01-447F-870D-F0FD94ED7AB9}" sibTransId="{B64E22A8-BEDA-497E-9C19-1235A0C4B411}"/>
    <dgm:cxn modelId="{FD19C29F-68B4-4C5D-8768-589D5782D205}" type="presOf" srcId="{63907151-ED2C-4A03-B1D2-2BEEE0AEEAC8}" destId="{7B301388-6D49-4F40-9C6D-35EFB6CCAD41}" srcOrd="0" destOrd="0" presId="urn:microsoft.com/office/officeart/2005/8/layout/balance1"/>
    <dgm:cxn modelId="{A9A667BE-3025-4869-98CC-6C058D89C712}" type="presOf" srcId="{74496123-3C23-4166-BA1E-B5C956152B7F}" destId="{E1CBD19C-F394-4EB6-91E9-3C38F77534D2}" srcOrd="0" destOrd="0" presId="urn:microsoft.com/office/officeart/2005/8/layout/balance1"/>
    <dgm:cxn modelId="{FE6F1937-D2E2-4A49-A35E-08A3D64D6F12}" type="presParOf" srcId="{E215AA4C-F15E-41E0-92AD-3D6BF2C61203}" destId="{CD5DBFB1-34B1-40AE-A103-742C4FB2F718}" srcOrd="0" destOrd="0" presId="urn:microsoft.com/office/officeart/2005/8/layout/balance1"/>
    <dgm:cxn modelId="{2E7DA0DB-4EDD-4FF5-BA40-16BA22B44781}" type="presParOf" srcId="{E215AA4C-F15E-41E0-92AD-3D6BF2C61203}" destId="{98B5984D-B9A6-41C4-9C53-5E7DC2405611}" srcOrd="1" destOrd="0" presId="urn:microsoft.com/office/officeart/2005/8/layout/balance1"/>
    <dgm:cxn modelId="{59646FE7-F712-45E3-B7E1-3C82282CEBCC}" type="presParOf" srcId="{98B5984D-B9A6-41C4-9C53-5E7DC2405611}" destId="{E1CBD19C-F394-4EB6-91E9-3C38F77534D2}" srcOrd="0" destOrd="0" presId="urn:microsoft.com/office/officeart/2005/8/layout/balance1"/>
    <dgm:cxn modelId="{8AF90110-7046-4431-BF0C-736C27F39AA3}" type="presParOf" srcId="{98B5984D-B9A6-41C4-9C53-5E7DC2405611}" destId="{7874187A-2812-4811-951D-EA80E6359C71}" srcOrd="1" destOrd="0" presId="urn:microsoft.com/office/officeart/2005/8/layout/balance1"/>
    <dgm:cxn modelId="{D8EA75CD-6998-4F15-997E-11774524452B}" type="presParOf" srcId="{E215AA4C-F15E-41E0-92AD-3D6BF2C61203}" destId="{8AEA4B37-5B7A-4AEB-A50D-4268952E8700}" srcOrd="2" destOrd="0" presId="urn:microsoft.com/office/officeart/2005/8/layout/balance1"/>
    <dgm:cxn modelId="{50D75B2D-5B43-4A5B-98CB-A9ACAB1AD515}" type="presParOf" srcId="{8AEA4B37-5B7A-4AEB-A50D-4268952E8700}" destId="{06FCACBB-F669-4023-90F2-E14CEFF6CA35}" srcOrd="0" destOrd="0" presId="urn:microsoft.com/office/officeart/2005/8/layout/balance1"/>
    <dgm:cxn modelId="{62435F4B-42B1-4A47-9FD7-908FC15AEE24}" type="presParOf" srcId="{8AEA4B37-5B7A-4AEB-A50D-4268952E8700}" destId="{A1709621-D2B9-43D3-B863-B7340CC307C9}" srcOrd="1" destOrd="0" presId="urn:microsoft.com/office/officeart/2005/8/layout/balance1"/>
    <dgm:cxn modelId="{E4A561A0-C275-4296-997B-059BF8254E97}" type="presParOf" srcId="{8AEA4B37-5B7A-4AEB-A50D-4268952E8700}" destId="{C0CAD1D2-B670-4B6D-B936-5D01683DB38B}" srcOrd="2" destOrd="0" presId="urn:microsoft.com/office/officeart/2005/8/layout/balance1"/>
    <dgm:cxn modelId="{B3FC2773-2C6D-4E35-BED9-705AB6E76281}" type="presParOf" srcId="{8AEA4B37-5B7A-4AEB-A50D-4268952E8700}" destId="{782AE00A-E575-40E1-BF8A-A8F26CEB6C28}" srcOrd="3" destOrd="0" presId="urn:microsoft.com/office/officeart/2005/8/layout/balance1"/>
    <dgm:cxn modelId="{D12FD495-78A5-4810-B080-327069E8C176}" type="presParOf" srcId="{8AEA4B37-5B7A-4AEB-A50D-4268952E8700}" destId="{7B301388-6D49-4F40-9C6D-35EFB6CCAD41}" srcOrd="4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0787CB-0006-4C67-B88A-93F03C090325}" type="doc">
      <dgm:prSet loTypeId="urn:microsoft.com/office/officeart/2005/8/layout/balance1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ZW"/>
        </a:p>
      </dgm:t>
    </dgm:pt>
    <dgm:pt modelId="{74496123-3C23-4166-BA1E-B5C956152B7F}">
      <dgm:prSet phldrT="[Text]"/>
      <dgm:spPr>
        <a:xfrm>
          <a:off x="1335024" y="0"/>
          <a:ext cx="1152144" cy="640080"/>
        </a:xfrm>
      </dgm:spPr>
      <dgm:t>
        <a:bodyPr/>
        <a:lstStyle/>
        <a:p>
          <a:r>
            <a:rPr lang="en-ZW" b="1">
              <a:latin typeface="Calibri" panose="020F0502020204030204"/>
              <a:ea typeface="+mn-ea"/>
              <a:cs typeface="+mn-cs"/>
            </a:rPr>
            <a:t>Levy</a:t>
          </a:r>
        </a:p>
      </dgm:t>
    </dgm:pt>
    <dgm:pt modelId="{47D69426-C89F-4C4A-B9C3-B79673638A5B}" type="parTrans" cxnId="{80C5923A-E192-4BD0-8D08-5EDE6F716994}">
      <dgm:prSet/>
      <dgm:spPr/>
      <dgm:t>
        <a:bodyPr/>
        <a:lstStyle/>
        <a:p>
          <a:endParaRPr lang="en-ZW"/>
        </a:p>
      </dgm:t>
    </dgm:pt>
    <dgm:pt modelId="{132FBEF2-2424-4FE6-BEA1-BE755C10AB1F}" type="sibTrans" cxnId="{80C5923A-E192-4BD0-8D08-5EDE6F716994}">
      <dgm:prSet/>
      <dgm:spPr/>
      <dgm:t>
        <a:bodyPr/>
        <a:lstStyle/>
        <a:p>
          <a:endParaRPr lang="en-ZW"/>
        </a:p>
      </dgm:t>
    </dgm:pt>
    <dgm:pt modelId="{424A62D1-6F08-469D-9566-B02CBEC17A5F}">
      <dgm:prSet phldrT="[Text]"/>
      <dgm:spPr>
        <a:xfrm>
          <a:off x="1335024" y="1828801"/>
          <a:ext cx="1152144" cy="724505"/>
        </a:xfrm>
      </dgm:spPr>
      <dgm:t>
        <a:bodyPr/>
        <a:lstStyle/>
        <a:p>
          <a:r>
            <a:rPr lang="en-ZW">
              <a:latin typeface="Calibri" panose="020F0502020204030204"/>
              <a:ea typeface="+mn-ea"/>
              <a:cs typeface="+mn-cs"/>
            </a:rPr>
            <a:t>10%</a:t>
          </a:r>
        </a:p>
      </dgm:t>
    </dgm:pt>
    <dgm:pt modelId="{711B2F33-952F-4E1A-A1A6-429C0B73A140}" type="parTrans" cxnId="{F11A8184-39D8-4150-BC41-F415AF294F03}">
      <dgm:prSet/>
      <dgm:spPr/>
      <dgm:t>
        <a:bodyPr/>
        <a:lstStyle/>
        <a:p>
          <a:endParaRPr lang="en-ZW"/>
        </a:p>
      </dgm:t>
    </dgm:pt>
    <dgm:pt modelId="{A77DBA0E-9FEE-4866-9295-0FF4F470AAAA}" type="sibTrans" cxnId="{F11A8184-39D8-4150-BC41-F415AF294F03}">
      <dgm:prSet/>
      <dgm:spPr/>
      <dgm:t>
        <a:bodyPr/>
        <a:lstStyle/>
        <a:p>
          <a:endParaRPr lang="en-ZW"/>
        </a:p>
      </dgm:t>
    </dgm:pt>
    <dgm:pt modelId="{1DD4D29D-469B-4ACE-B96A-4FC046D4CEF4}">
      <dgm:prSet phldrT="[Text]"/>
      <dgm:spPr>
        <a:xfrm>
          <a:off x="2999232" y="0"/>
          <a:ext cx="1152144" cy="640080"/>
        </a:xfrm>
      </dgm:spPr>
      <dgm:t>
        <a:bodyPr/>
        <a:lstStyle/>
        <a:p>
          <a:r>
            <a:rPr lang="en-ZW" b="1">
              <a:latin typeface="Calibri" panose="020F0502020204030204"/>
              <a:ea typeface="+mn-ea"/>
              <a:cs typeface="+mn-cs"/>
            </a:rPr>
            <a:t>Treasury</a:t>
          </a:r>
        </a:p>
      </dgm:t>
    </dgm:pt>
    <dgm:pt modelId="{FED60B5A-51CC-4AEA-B30B-A2C17791DA42}" type="parTrans" cxnId="{5439532C-E862-48E7-B03E-72159367F9AF}">
      <dgm:prSet/>
      <dgm:spPr/>
      <dgm:t>
        <a:bodyPr/>
        <a:lstStyle/>
        <a:p>
          <a:endParaRPr lang="en-ZW"/>
        </a:p>
      </dgm:t>
    </dgm:pt>
    <dgm:pt modelId="{715F52BB-1262-4D79-B6A3-40172376FA75}" type="sibTrans" cxnId="{5439532C-E862-48E7-B03E-72159367F9AF}">
      <dgm:prSet/>
      <dgm:spPr/>
      <dgm:t>
        <a:bodyPr/>
        <a:lstStyle/>
        <a:p>
          <a:endParaRPr lang="en-ZW"/>
        </a:p>
      </dgm:t>
    </dgm:pt>
    <dgm:pt modelId="{63907151-ED2C-4A03-B1D2-2BEEE0AEEAC8}">
      <dgm:prSet phldrT="[Text]"/>
      <dgm:spPr>
        <a:xfrm>
          <a:off x="2999232" y="780897"/>
          <a:ext cx="1152144" cy="1715414"/>
        </a:xfrm>
      </dgm:spPr>
      <dgm:t>
        <a:bodyPr/>
        <a:lstStyle/>
        <a:p>
          <a:r>
            <a:rPr lang="en-ZW" dirty="0">
              <a:latin typeface="Calibri" panose="020F0502020204030204"/>
              <a:ea typeface="+mn-ea"/>
              <a:cs typeface="+mn-cs"/>
            </a:rPr>
            <a:t>90%</a:t>
          </a:r>
        </a:p>
      </dgm:t>
    </dgm:pt>
    <dgm:pt modelId="{67A9E710-6D01-447F-870D-F0FD94ED7AB9}" type="parTrans" cxnId="{BA15E88F-B360-428F-AB5F-67F337BDC3EA}">
      <dgm:prSet/>
      <dgm:spPr/>
      <dgm:t>
        <a:bodyPr/>
        <a:lstStyle/>
        <a:p>
          <a:endParaRPr lang="en-ZW"/>
        </a:p>
      </dgm:t>
    </dgm:pt>
    <dgm:pt modelId="{B64E22A8-BEDA-497E-9C19-1235A0C4B411}" type="sibTrans" cxnId="{BA15E88F-B360-428F-AB5F-67F337BDC3EA}">
      <dgm:prSet/>
      <dgm:spPr/>
      <dgm:t>
        <a:bodyPr/>
        <a:lstStyle/>
        <a:p>
          <a:endParaRPr lang="en-ZW"/>
        </a:p>
      </dgm:t>
    </dgm:pt>
    <dgm:pt modelId="{E215AA4C-F15E-41E0-92AD-3D6BF2C61203}" type="pres">
      <dgm:prSet presAssocID="{DC0787CB-0006-4C67-B88A-93F03C090325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CD5DBFB1-34B1-40AE-A103-742C4FB2F718}" type="pres">
      <dgm:prSet presAssocID="{DC0787CB-0006-4C67-B88A-93F03C090325}" presName="dummyMaxCanvas" presStyleCnt="0"/>
      <dgm:spPr/>
    </dgm:pt>
    <dgm:pt modelId="{98B5984D-B9A6-41C4-9C53-5E7DC2405611}" type="pres">
      <dgm:prSet presAssocID="{DC0787CB-0006-4C67-B88A-93F03C090325}" presName="parentComposite" presStyleCnt="0"/>
      <dgm:spPr/>
    </dgm:pt>
    <dgm:pt modelId="{E1CBD19C-F394-4EB6-91E9-3C38F77534D2}" type="pres">
      <dgm:prSet presAssocID="{DC0787CB-0006-4C67-B88A-93F03C090325}" presName="parent1" presStyleLbl="alignAccFollowNode1" presStyleIdx="0" presStyleCnt="4">
        <dgm:presLayoutVars>
          <dgm:chMax val="4"/>
        </dgm:presLayoutVars>
      </dgm:prSet>
      <dgm:spPr>
        <a:prstGeom prst="roundRect">
          <a:avLst>
            <a:gd name="adj" fmla="val 10000"/>
          </a:avLst>
        </a:prstGeom>
      </dgm:spPr>
    </dgm:pt>
    <dgm:pt modelId="{7874187A-2812-4811-951D-EA80E6359C71}" type="pres">
      <dgm:prSet presAssocID="{DC0787CB-0006-4C67-B88A-93F03C090325}" presName="parent2" presStyleLbl="alignAccFollowNode1" presStyleIdx="1" presStyleCnt="4">
        <dgm:presLayoutVars>
          <dgm:chMax val="4"/>
        </dgm:presLayoutVars>
      </dgm:prSet>
      <dgm:spPr>
        <a:prstGeom prst="roundRect">
          <a:avLst>
            <a:gd name="adj" fmla="val 10000"/>
          </a:avLst>
        </a:prstGeom>
      </dgm:spPr>
    </dgm:pt>
    <dgm:pt modelId="{8AEA4B37-5B7A-4AEB-A50D-4268952E8700}" type="pres">
      <dgm:prSet presAssocID="{DC0787CB-0006-4C67-B88A-93F03C090325}" presName="childrenComposite" presStyleCnt="0"/>
      <dgm:spPr/>
    </dgm:pt>
    <dgm:pt modelId="{06FCACBB-F669-4023-90F2-E14CEFF6CA35}" type="pres">
      <dgm:prSet presAssocID="{DC0787CB-0006-4C67-B88A-93F03C090325}" presName="dummyMaxCanvas_ChildArea" presStyleCnt="0"/>
      <dgm:spPr/>
    </dgm:pt>
    <dgm:pt modelId="{A1709621-D2B9-43D3-B863-B7340CC307C9}" type="pres">
      <dgm:prSet presAssocID="{DC0787CB-0006-4C67-B88A-93F03C090325}" presName="fulcrum" presStyleLbl="alignAccFollowNode1" presStyleIdx="2" presStyleCnt="4"/>
      <dgm:spPr>
        <a:xfrm>
          <a:off x="2503170" y="2720340"/>
          <a:ext cx="480060" cy="480060"/>
        </a:xfrm>
        <a:prstGeom prst="triangle">
          <a:avLst/>
        </a:prstGeom>
      </dgm:spPr>
    </dgm:pt>
    <dgm:pt modelId="{C0CAD1D2-B670-4B6D-B936-5D01683DB38B}" type="pres">
      <dgm:prSet presAssocID="{DC0787CB-0006-4C67-B88A-93F03C090325}" presName="balance_11" presStyleLbl="alignAccFollowNode1" presStyleIdx="3" presStyleCnt="4">
        <dgm:presLayoutVars>
          <dgm:bulletEnabled val="1"/>
        </dgm:presLayoutVars>
      </dgm:prSet>
      <dgm:spPr>
        <a:xfrm>
          <a:off x="1303020" y="2519354"/>
          <a:ext cx="2880360" cy="194584"/>
        </a:xfrm>
        <a:prstGeom prst="rect">
          <a:avLst/>
        </a:prstGeom>
      </dgm:spPr>
    </dgm:pt>
    <dgm:pt modelId="{782AE00A-E575-40E1-BF8A-A8F26CEB6C28}" type="pres">
      <dgm:prSet presAssocID="{DC0787CB-0006-4C67-B88A-93F03C090325}" presName="left_11_1" presStyleLbl="node1" presStyleIdx="0" presStyleCnt="2" custScaleY="42235" custLinFactNeighborY="32205">
        <dgm:presLayoutVars>
          <dgm:bulletEnabled val="1"/>
        </dgm:presLayoutVars>
      </dgm:prSet>
      <dgm:spPr>
        <a:prstGeom prst="roundRect">
          <a:avLst/>
        </a:prstGeom>
      </dgm:spPr>
    </dgm:pt>
    <dgm:pt modelId="{7B301388-6D49-4F40-9C6D-35EFB6CCAD41}" type="pres">
      <dgm:prSet presAssocID="{DC0787CB-0006-4C67-B88A-93F03C090325}" presName="right_11_1" presStyleLbl="node1" presStyleIdx="1" presStyleCnt="2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78C9C901-6D65-4F66-AD8C-C0E4060F0679}" type="presOf" srcId="{63907151-ED2C-4A03-B1D2-2BEEE0AEEAC8}" destId="{7B301388-6D49-4F40-9C6D-35EFB6CCAD41}" srcOrd="0" destOrd="0" presId="urn:microsoft.com/office/officeart/2005/8/layout/balance1"/>
    <dgm:cxn modelId="{994F1527-03C7-487A-A317-6DF9EAF87B81}" type="presOf" srcId="{424A62D1-6F08-469D-9566-B02CBEC17A5F}" destId="{782AE00A-E575-40E1-BF8A-A8F26CEB6C28}" srcOrd="0" destOrd="0" presId="urn:microsoft.com/office/officeart/2005/8/layout/balance1"/>
    <dgm:cxn modelId="{5439532C-E862-48E7-B03E-72159367F9AF}" srcId="{DC0787CB-0006-4C67-B88A-93F03C090325}" destId="{1DD4D29D-469B-4ACE-B96A-4FC046D4CEF4}" srcOrd="1" destOrd="0" parTransId="{FED60B5A-51CC-4AEA-B30B-A2C17791DA42}" sibTransId="{715F52BB-1262-4D79-B6A3-40172376FA75}"/>
    <dgm:cxn modelId="{80C5923A-E192-4BD0-8D08-5EDE6F716994}" srcId="{DC0787CB-0006-4C67-B88A-93F03C090325}" destId="{74496123-3C23-4166-BA1E-B5C956152B7F}" srcOrd="0" destOrd="0" parTransId="{47D69426-C89F-4C4A-B9C3-B79673638A5B}" sibTransId="{132FBEF2-2424-4FE6-BEA1-BE755C10AB1F}"/>
    <dgm:cxn modelId="{DDCD1962-822B-4E83-915F-3AD481D9D2F0}" type="presOf" srcId="{1DD4D29D-469B-4ACE-B96A-4FC046D4CEF4}" destId="{7874187A-2812-4811-951D-EA80E6359C71}" srcOrd="0" destOrd="0" presId="urn:microsoft.com/office/officeart/2005/8/layout/balance1"/>
    <dgm:cxn modelId="{B97FF251-4EA0-48B3-B7FC-BCBCA96C0B6E}" type="presOf" srcId="{DC0787CB-0006-4C67-B88A-93F03C090325}" destId="{E215AA4C-F15E-41E0-92AD-3D6BF2C61203}" srcOrd="0" destOrd="0" presId="urn:microsoft.com/office/officeart/2005/8/layout/balance1"/>
    <dgm:cxn modelId="{F11A8184-39D8-4150-BC41-F415AF294F03}" srcId="{74496123-3C23-4166-BA1E-B5C956152B7F}" destId="{424A62D1-6F08-469D-9566-B02CBEC17A5F}" srcOrd="0" destOrd="0" parTransId="{711B2F33-952F-4E1A-A1A6-429C0B73A140}" sibTransId="{A77DBA0E-9FEE-4866-9295-0FF4F470AAAA}"/>
    <dgm:cxn modelId="{BA15E88F-B360-428F-AB5F-67F337BDC3EA}" srcId="{1DD4D29D-469B-4ACE-B96A-4FC046D4CEF4}" destId="{63907151-ED2C-4A03-B1D2-2BEEE0AEEAC8}" srcOrd="0" destOrd="0" parTransId="{67A9E710-6D01-447F-870D-F0FD94ED7AB9}" sibTransId="{B64E22A8-BEDA-497E-9C19-1235A0C4B411}"/>
    <dgm:cxn modelId="{1DD698B5-FEF9-4B6E-BE12-4D4D14D0A699}" type="presOf" srcId="{74496123-3C23-4166-BA1E-B5C956152B7F}" destId="{E1CBD19C-F394-4EB6-91E9-3C38F77534D2}" srcOrd="0" destOrd="0" presId="urn:microsoft.com/office/officeart/2005/8/layout/balance1"/>
    <dgm:cxn modelId="{D9B372BB-3F1A-4E6E-BAD9-85D661AA19ED}" type="presParOf" srcId="{E215AA4C-F15E-41E0-92AD-3D6BF2C61203}" destId="{CD5DBFB1-34B1-40AE-A103-742C4FB2F718}" srcOrd="0" destOrd="0" presId="urn:microsoft.com/office/officeart/2005/8/layout/balance1"/>
    <dgm:cxn modelId="{501AA22C-B420-4C2A-94F6-8DE0A70F1F82}" type="presParOf" srcId="{E215AA4C-F15E-41E0-92AD-3D6BF2C61203}" destId="{98B5984D-B9A6-41C4-9C53-5E7DC2405611}" srcOrd="1" destOrd="0" presId="urn:microsoft.com/office/officeart/2005/8/layout/balance1"/>
    <dgm:cxn modelId="{E9C291A9-1C71-4E6A-B0C6-16583F1AC199}" type="presParOf" srcId="{98B5984D-B9A6-41C4-9C53-5E7DC2405611}" destId="{E1CBD19C-F394-4EB6-91E9-3C38F77534D2}" srcOrd="0" destOrd="0" presId="urn:microsoft.com/office/officeart/2005/8/layout/balance1"/>
    <dgm:cxn modelId="{B052594E-52EC-4165-8EC8-9681C6169083}" type="presParOf" srcId="{98B5984D-B9A6-41C4-9C53-5E7DC2405611}" destId="{7874187A-2812-4811-951D-EA80E6359C71}" srcOrd="1" destOrd="0" presId="urn:microsoft.com/office/officeart/2005/8/layout/balance1"/>
    <dgm:cxn modelId="{17295437-CD7C-46F4-9EF0-866D133DF623}" type="presParOf" srcId="{E215AA4C-F15E-41E0-92AD-3D6BF2C61203}" destId="{8AEA4B37-5B7A-4AEB-A50D-4268952E8700}" srcOrd="2" destOrd="0" presId="urn:microsoft.com/office/officeart/2005/8/layout/balance1"/>
    <dgm:cxn modelId="{316BA5A8-3C8C-49B1-8D19-9A865AE34341}" type="presParOf" srcId="{8AEA4B37-5B7A-4AEB-A50D-4268952E8700}" destId="{06FCACBB-F669-4023-90F2-E14CEFF6CA35}" srcOrd="0" destOrd="0" presId="urn:microsoft.com/office/officeart/2005/8/layout/balance1"/>
    <dgm:cxn modelId="{D1077B4B-089D-4F19-BE86-742BADE48814}" type="presParOf" srcId="{8AEA4B37-5B7A-4AEB-A50D-4268952E8700}" destId="{A1709621-D2B9-43D3-B863-B7340CC307C9}" srcOrd="1" destOrd="0" presId="urn:microsoft.com/office/officeart/2005/8/layout/balance1"/>
    <dgm:cxn modelId="{7D32695E-E203-4712-8E7D-5EFBC11A4021}" type="presParOf" srcId="{8AEA4B37-5B7A-4AEB-A50D-4268952E8700}" destId="{C0CAD1D2-B670-4B6D-B936-5D01683DB38B}" srcOrd="2" destOrd="0" presId="urn:microsoft.com/office/officeart/2005/8/layout/balance1"/>
    <dgm:cxn modelId="{F12754B8-E788-40CD-BA67-90C62213ED4E}" type="presParOf" srcId="{8AEA4B37-5B7A-4AEB-A50D-4268952E8700}" destId="{782AE00A-E575-40E1-BF8A-A8F26CEB6C28}" srcOrd="3" destOrd="0" presId="urn:microsoft.com/office/officeart/2005/8/layout/balance1"/>
    <dgm:cxn modelId="{5439E99C-8632-46F0-8AAB-AF21385C499A}" type="presParOf" srcId="{8AEA4B37-5B7A-4AEB-A50D-4268952E8700}" destId="{7B301388-6D49-4F40-9C6D-35EFB6CCAD41}" srcOrd="4" destOrd="0" presId="urn:microsoft.com/office/officeart/2005/8/layout/balance1"/>
  </dgm:cxnLst>
  <dgm:bg>
    <a:solidFill>
      <a:schemeClr val="bg1">
        <a:alpha val="81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0787CB-0006-4C67-B88A-93F03C090325}" type="doc">
      <dgm:prSet loTypeId="urn:microsoft.com/office/officeart/2005/8/layout/balance1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ZW"/>
        </a:p>
      </dgm:t>
    </dgm:pt>
    <dgm:pt modelId="{74496123-3C23-4166-BA1E-B5C956152B7F}">
      <dgm:prSet phldrT="[Text]"/>
      <dgm:spPr>
        <a:xfrm>
          <a:off x="1335024" y="0"/>
          <a:ext cx="1152144" cy="640080"/>
        </a:xfrm>
      </dgm:spPr>
      <dgm:t>
        <a:bodyPr/>
        <a:lstStyle/>
        <a:p>
          <a:r>
            <a:rPr lang="en-ZW" b="1" dirty="0">
              <a:latin typeface="Calibri" panose="020F0502020204030204"/>
              <a:ea typeface="+mn-ea"/>
              <a:cs typeface="+mn-cs"/>
            </a:rPr>
            <a:t>Levy</a:t>
          </a:r>
        </a:p>
      </dgm:t>
    </dgm:pt>
    <dgm:pt modelId="{47D69426-C89F-4C4A-B9C3-B79673638A5B}" type="parTrans" cxnId="{80C5923A-E192-4BD0-8D08-5EDE6F716994}">
      <dgm:prSet/>
      <dgm:spPr/>
      <dgm:t>
        <a:bodyPr/>
        <a:lstStyle/>
        <a:p>
          <a:endParaRPr lang="en-ZW"/>
        </a:p>
      </dgm:t>
    </dgm:pt>
    <dgm:pt modelId="{132FBEF2-2424-4FE6-BEA1-BE755C10AB1F}" type="sibTrans" cxnId="{80C5923A-E192-4BD0-8D08-5EDE6F716994}">
      <dgm:prSet/>
      <dgm:spPr/>
      <dgm:t>
        <a:bodyPr/>
        <a:lstStyle/>
        <a:p>
          <a:endParaRPr lang="en-ZW"/>
        </a:p>
      </dgm:t>
    </dgm:pt>
    <dgm:pt modelId="{424A62D1-6F08-469D-9566-B02CBEC17A5F}">
      <dgm:prSet phldrT="[Text]"/>
      <dgm:spPr>
        <a:xfrm>
          <a:off x="1335024" y="1828801"/>
          <a:ext cx="1152144" cy="724505"/>
        </a:xfrm>
      </dgm:spPr>
      <dgm:t>
        <a:bodyPr/>
        <a:lstStyle/>
        <a:p>
          <a:r>
            <a:rPr lang="en-ZW">
              <a:latin typeface="Calibri" panose="020F0502020204030204"/>
              <a:ea typeface="+mn-ea"/>
              <a:cs typeface="+mn-cs"/>
            </a:rPr>
            <a:t>0%</a:t>
          </a:r>
          <a:endParaRPr lang="en-ZW" dirty="0">
            <a:latin typeface="Calibri" panose="020F0502020204030204"/>
            <a:ea typeface="+mn-ea"/>
            <a:cs typeface="+mn-cs"/>
          </a:endParaRPr>
        </a:p>
      </dgm:t>
    </dgm:pt>
    <dgm:pt modelId="{711B2F33-952F-4E1A-A1A6-429C0B73A140}" type="parTrans" cxnId="{F11A8184-39D8-4150-BC41-F415AF294F03}">
      <dgm:prSet/>
      <dgm:spPr/>
      <dgm:t>
        <a:bodyPr/>
        <a:lstStyle/>
        <a:p>
          <a:endParaRPr lang="en-ZW"/>
        </a:p>
      </dgm:t>
    </dgm:pt>
    <dgm:pt modelId="{A77DBA0E-9FEE-4866-9295-0FF4F470AAAA}" type="sibTrans" cxnId="{F11A8184-39D8-4150-BC41-F415AF294F03}">
      <dgm:prSet/>
      <dgm:spPr/>
      <dgm:t>
        <a:bodyPr/>
        <a:lstStyle/>
        <a:p>
          <a:endParaRPr lang="en-ZW"/>
        </a:p>
      </dgm:t>
    </dgm:pt>
    <dgm:pt modelId="{1DD4D29D-469B-4ACE-B96A-4FC046D4CEF4}">
      <dgm:prSet phldrT="[Text]"/>
      <dgm:spPr>
        <a:xfrm>
          <a:off x="2999232" y="0"/>
          <a:ext cx="1152144" cy="640080"/>
        </a:xfrm>
      </dgm:spPr>
      <dgm:t>
        <a:bodyPr/>
        <a:lstStyle/>
        <a:p>
          <a:r>
            <a:rPr lang="en-ZW" b="1" dirty="0">
              <a:latin typeface="Calibri" panose="020F0502020204030204"/>
              <a:ea typeface="+mn-ea"/>
              <a:cs typeface="+mn-cs"/>
            </a:rPr>
            <a:t>Treasury</a:t>
          </a:r>
        </a:p>
      </dgm:t>
    </dgm:pt>
    <dgm:pt modelId="{FED60B5A-51CC-4AEA-B30B-A2C17791DA42}" type="parTrans" cxnId="{5439532C-E862-48E7-B03E-72159367F9AF}">
      <dgm:prSet/>
      <dgm:spPr/>
      <dgm:t>
        <a:bodyPr/>
        <a:lstStyle/>
        <a:p>
          <a:endParaRPr lang="en-ZW"/>
        </a:p>
      </dgm:t>
    </dgm:pt>
    <dgm:pt modelId="{715F52BB-1262-4D79-B6A3-40172376FA75}" type="sibTrans" cxnId="{5439532C-E862-48E7-B03E-72159367F9AF}">
      <dgm:prSet/>
      <dgm:spPr/>
      <dgm:t>
        <a:bodyPr/>
        <a:lstStyle/>
        <a:p>
          <a:endParaRPr lang="en-ZW"/>
        </a:p>
      </dgm:t>
    </dgm:pt>
    <dgm:pt modelId="{63907151-ED2C-4A03-B1D2-2BEEE0AEEAC8}">
      <dgm:prSet phldrT="[Text]"/>
      <dgm:spPr>
        <a:xfrm>
          <a:off x="2999232" y="780897"/>
          <a:ext cx="1152144" cy="1715414"/>
        </a:xfrm>
      </dgm:spPr>
      <dgm:t>
        <a:bodyPr/>
        <a:lstStyle/>
        <a:p>
          <a:r>
            <a:rPr lang="en-ZW" dirty="0">
              <a:latin typeface="Calibri" panose="020F0502020204030204"/>
              <a:ea typeface="+mn-ea"/>
              <a:cs typeface="+mn-cs"/>
            </a:rPr>
            <a:t>100%</a:t>
          </a:r>
        </a:p>
      </dgm:t>
    </dgm:pt>
    <dgm:pt modelId="{67A9E710-6D01-447F-870D-F0FD94ED7AB9}" type="parTrans" cxnId="{BA15E88F-B360-428F-AB5F-67F337BDC3EA}">
      <dgm:prSet/>
      <dgm:spPr/>
      <dgm:t>
        <a:bodyPr/>
        <a:lstStyle/>
        <a:p>
          <a:endParaRPr lang="en-ZW"/>
        </a:p>
      </dgm:t>
    </dgm:pt>
    <dgm:pt modelId="{B64E22A8-BEDA-497E-9C19-1235A0C4B411}" type="sibTrans" cxnId="{BA15E88F-B360-428F-AB5F-67F337BDC3EA}">
      <dgm:prSet/>
      <dgm:spPr/>
      <dgm:t>
        <a:bodyPr/>
        <a:lstStyle/>
        <a:p>
          <a:endParaRPr lang="en-ZW"/>
        </a:p>
      </dgm:t>
    </dgm:pt>
    <dgm:pt modelId="{E215AA4C-F15E-41E0-92AD-3D6BF2C61203}" type="pres">
      <dgm:prSet presAssocID="{DC0787CB-0006-4C67-B88A-93F03C090325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CD5DBFB1-34B1-40AE-A103-742C4FB2F718}" type="pres">
      <dgm:prSet presAssocID="{DC0787CB-0006-4C67-B88A-93F03C090325}" presName="dummyMaxCanvas" presStyleCnt="0"/>
      <dgm:spPr/>
    </dgm:pt>
    <dgm:pt modelId="{98B5984D-B9A6-41C4-9C53-5E7DC2405611}" type="pres">
      <dgm:prSet presAssocID="{DC0787CB-0006-4C67-B88A-93F03C090325}" presName="parentComposite" presStyleCnt="0"/>
      <dgm:spPr/>
    </dgm:pt>
    <dgm:pt modelId="{E1CBD19C-F394-4EB6-91E9-3C38F77534D2}" type="pres">
      <dgm:prSet presAssocID="{DC0787CB-0006-4C67-B88A-93F03C090325}" presName="parent1" presStyleLbl="alignAccFollowNode1" presStyleIdx="0" presStyleCnt="4">
        <dgm:presLayoutVars>
          <dgm:chMax val="4"/>
        </dgm:presLayoutVars>
      </dgm:prSet>
      <dgm:spPr>
        <a:prstGeom prst="roundRect">
          <a:avLst>
            <a:gd name="adj" fmla="val 10000"/>
          </a:avLst>
        </a:prstGeom>
      </dgm:spPr>
    </dgm:pt>
    <dgm:pt modelId="{7874187A-2812-4811-951D-EA80E6359C71}" type="pres">
      <dgm:prSet presAssocID="{DC0787CB-0006-4C67-B88A-93F03C090325}" presName="parent2" presStyleLbl="alignAccFollowNode1" presStyleIdx="1" presStyleCnt="4" custLinFactNeighborX="86710">
        <dgm:presLayoutVars>
          <dgm:chMax val="4"/>
        </dgm:presLayoutVars>
      </dgm:prSet>
      <dgm:spPr>
        <a:prstGeom prst="roundRect">
          <a:avLst>
            <a:gd name="adj" fmla="val 10000"/>
          </a:avLst>
        </a:prstGeom>
      </dgm:spPr>
    </dgm:pt>
    <dgm:pt modelId="{8AEA4B37-5B7A-4AEB-A50D-4268952E8700}" type="pres">
      <dgm:prSet presAssocID="{DC0787CB-0006-4C67-B88A-93F03C090325}" presName="childrenComposite" presStyleCnt="0"/>
      <dgm:spPr/>
    </dgm:pt>
    <dgm:pt modelId="{06FCACBB-F669-4023-90F2-E14CEFF6CA35}" type="pres">
      <dgm:prSet presAssocID="{DC0787CB-0006-4C67-B88A-93F03C090325}" presName="dummyMaxCanvas_ChildArea" presStyleCnt="0"/>
      <dgm:spPr/>
    </dgm:pt>
    <dgm:pt modelId="{A1709621-D2B9-43D3-B863-B7340CC307C9}" type="pres">
      <dgm:prSet presAssocID="{DC0787CB-0006-4C67-B88A-93F03C090325}" presName="fulcrum" presStyleLbl="alignAccFollowNode1" presStyleIdx="2" presStyleCnt="4"/>
      <dgm:spPr>
        <a:xfrm>
          <a:off x="2503170" y="2720340"/>
          <a:ext cx="480060" cy="480060"/>
        </a:xfrm>
        <a:prstGeom prst="triangle">
          <a:avLst/>
        </a:prstGeom>
      </dgm:spPr>
    </dgm:pt>
    <dgm:pt modelId="{C0CAD1D2-B670-4B6D-B936-5D01683DB38B}" type="pres">
      <dgm:prSet presAssocID="{DC0787CB-0006-4C67-B88A-93F03C090325}" presName="balance_11" presStyleLbl="alignAccFollowNode1" presStyleIdx="3" presStyleCnt="4" custAng="1624414">
        <dgm:presLayoutVars>
          <dgm:bulletEnabled val="1"/>
        </dgm:presLayoutVars>
      </dgm:prSet>
      <dgm:spPr>
        <a:xfrm>
          <a:off x="1303020" y="2519354"/>
          <a:ext cx="2880360" cy="194584"/>
        </a:xfrm>
        <a:prstGeom prst="rect">
          <a:avLst/>
        </a:prstGeom>
      </dgm:spPr>
    </dgm:pt>
    <dgm:pt modelId="{782AE00A-E575-40E1-BF8A-A8F26CEB6C28}" type="pres">
      <dgm:prSet presAssocID="{DC0787CB-0006-4C67-B88A-93F03C090325}" presName="left_11_1" presStyleLbl="node1" presStyleIdx="0" presStyleCnt="2" custAng="1505998" custScaleY="42235" custLinFactNeighborX="18736" custLinFactNeighborY="6075">
        <dgm:presLayoutVars>
          <dgm:bulletEnabled val="1"/>
        </dgm:presLayoutVars>
      </dgm:prSet>
      <dgm:spPr>
        <a:prstGeom prst="roundRect">
          <a:avLst/>
        </a:prstGeom>
      </dgm:spPr>
    </dgm:pt>
    <dgm:pt modelId="{7B301388-6D49-4F40-9C6D-35EFB6CCAD41}" type="pres">
      <dgm:prSet presAssocID="{DC0787CB-0006-4C67-B88A-93F03C090325}" presName="right_11_1" presStyleLbl="node1" presStyleIdx="1" presStyleCnt="2" custAng="1685000" custLinFactNeighborX="34169" custLinFactNeighborY="31123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2D7BA01A-5CBD-461D-A199-5BF5D13BA864}" type="presOf" srcId="{1DD4D29D-469B-4ACE-B96A-4FC046D4CEF4}" destId="{7874187A-2812-4811-951D-EA80E6359C71}" srcOrd="0" destOrd="0" presId="urn:microsoft.com/office/officeart/2005/8/layout/balance1"/>
    <dgm:cxn modelId="{5439532C-E862-48E7-B03E-72159367F9AF}" srcId="{DC0787CB-0006-4C67-B88A-93F03C090325}" destId="{1DD4D29D-469B-4ACE-B96A-4FC046D4CEF4}" srcOrd="1" destOrd="0" parTransId="{FED60B5A-51CC-4AEA-B30B-A2C17791DA42}" sibTransId="{715F52BB-1262-4D79-B6A3-40172376FA75}"/>
    <dgm:cxn modelId="{39A0AE32-6892-459A-9D30-1D304D625211}" type="presOf" srcId="{424A62D1-6F08-469D-9566-B02CBEC17A5F}" destId="{782AE00A-E575-40E1-BF8A-A8F26CEB6C28}" srcOrd="0" destOrd="0" presId="urn:microsoft.com/office/officeart/2005/8/layout/balance1"/>
    <dgm:cxn modelId="{80C5923A-E192-4BD0-8D08-5EDE6F716994}" srcId="{DC0787CB-0006-4C67-B88A-93F03C090325}" destId="{74496123-3C23-4166-BA1E-B5C956152B7F}" srcOrd="0" destOrd="0" parTransId="{47D69426-C89F-4C4A-B9C3-B79673638A5B}" sibTransId="{132FBEF2-2424-4FE6-BEA1-BE755C10AB1F}"/>
    <dgm:cxn modelId="{F11A8184-39D8-4150-BC41-F415AF294F03}" srcId="{74496123-3C23-4166-BA1E-B5C956152B7F}" destId="{424A62D1-6F08-469D-9566-B02CBEC17A5F}" srcOrd="0" destOrd="0" parTransId="{711B2F33-952F-4E1A-A1A6-429C0B73A140}" sibTransId="{A77DBA0E-9FEE-4866-9295-0FF4F470AAAA}"/>
    <dgm:cxn modelId="{BA15E88F-B360-428F-AB5F-67F337BDC3EA}" srcId="{1DD4D29D-469B-4ACE-B96A-4FC046D4CEF4}" destId="{63907151-ED2C-4A03-B1D2-2BEEE0AEEAC8}" srcOrd="0" destOrd="0" parTransId="{67A9E710-6D01-447F-870D-F0FD94ED7AB9}" sibTransId="{B64E22A8-BEDA-497E-9C19-1235A0C4B411}"/>
    <dgm:cxn modelId="{A41A0AA9-46A2-4AD9-ADE1-6CDD9902A0E1}" type="presOf" srcId="{74496123-3C23-4166-BA1E-B5C956152B7F}" destId="{E1CBD19C-F394-4EB6-91E9-3C38F77534D2}" srcOrd="0" destOrd="0" presId="urn:microsoft.com/office/officeart/2005/8/layout/balance1"/>
    <dgm:cxn modelId="{9E7680B9-6D37-4DB8-AE01-8EE2521020E0}" type="presOf" srcId="{DC0787CB-0006-4C67-B88A-93F03C090325}" destId="{E215AA4C-F15E-41E0-92AD-3D6BF2C61203}" srcOrd="0" destOrd="0" presId="urn:microsoft.com/office/officeart/2005/8/layout/balance1"/>
    <dgm:cxn modelId="{7832D3E3-4F62-47D1-B906-890CD42D36C0}" type="presOf" srcId="{63907151-ED2C-4A03-B1D2-2BEEE0AEEAC8}" destId="{7B301388-6D49-4F40-9C6D-35EFB6CCAD41}" srcOrd="0" destOrd="0" presId="urn:microsoft.com/office/officeart/2005/8/layout/balance1"/>
    <dgm:cxn modelId="{60F83C39-D460-4572-B603-79319EA8C407}" type="presParOf" srcId="{E215AA4C-F15E-41E0-92AD-3D6BF2C61203}" destId="{CD5DBFB1-34B1-40AE-A103-742C4FB2F718}" srcOrd="0" destOrd="0" presId="urn:microsoft.com/office/officeart/2005/8/layout/balance1"/>
    <dgm:cxn modelId="{F3138F9C-8390-437C-B661-966C77D7C4EE}" type="presParOf" srcId="{E215AA4C-F15E-41E0-92AD-3D6BF2C61203}" destId="{98B5984D-B9A6-41C4-9C53-5E7DC2405611}" srcOrd="1" destOrd="0" presId="urn:microsoft.com/office/officeart/2005/8/layout/balance1"/>
    <dgm:cxn modelId="{C4E43DF6-4753-4584-98D9-9300DBAE314A}" type="presParOf" srcId="{98B5984D-B9A6-41C4-9C53-5E7DC2405611}" destId="{E1CBD19C-F394-4EB6-91E9-3C38F77534D2}" srcOrd="0" destOrd="0" presId="urn:microsoft.com/office/officeart/2005/8/layout/balance1"/>
    <dgm:cxn modelId="{C871AED4-554E-4579-87E0-CE63BA26B0F9}" type="presParOf" srcId="{98B5984D-B9A6-41C4-9C53-5E7DC2405611}" destId="{7874187A-2812-4811-951D-EA80E6359C71}" srcOrd="1" destOrd="0" presId="urn:microsoft.com/office/officeart/2005/8/layout/balance1"/>
    <dgm:cxn modelId="{90E94E0C-522A-4E12-99F3-32B5EC372990}" type="presParOf" srcId="{E215AA4C-F15E-41E0-92AD-3D6BF2C61203}" destId="{8AEA4B37-5B7A-4AEB-A50D-4268952E8700}" srcOrd="2" destOrd="0" presId="urn:microsoft.com/office/officeart/2005/8/layout/balance1"/>
    <dgm:cxn modelId="{D86EFBEF-BABD-47EE-AA9A-150D6B45A64A}" type="presParOf" srcId="{8AEA4B37-5B7A-4AEB-A50D-4268952E8700}" destId="{06FCACBB-F669-4023-90F2-E14CEFF6CA35}" srcOrd="0" destOrd="0" presId="urn:microsoft.com/office/officeart/2005/8/layout/balance1"/>
    <dgm:cxn modelId="{BC137F03-AF40-49C2-97C7-3533B80074FE}" type="presParOf" srcId="{8AEA4B37-5B7A-4AEB-A50D-4268952E8700}" destId="{A1709621-D2B9-43D3-B863-B7340CC307C9}" srcOrd="1" destOrd="0" presId="urn:microsoft.com/office/officeart/2005/8/layout/balance1"/>
    <dgm:cxn modelId="{3A44AF25-45BF-4055-A97A-15519BFC498E}" type="presParOf" srcId="{8AEA4B37-5B7A-4AEB-A50D-4268952E8700}" destId="{C0CAD1D2-B670-4B6D-B936-5D01683DB38B}" srcOrd="2" destOrd="0" presId="urn:microsoft.com/office/officeart/2005/8/layout/balance1"/>
    <dgm:cxn modelId="{C8D32DB8-DE71-4383-B023-2D0A5C0D0F6B}" type="presParOf" srcId="{8AEA4B37-5B7A-4AEB-A50D-4268952E8700}" destId="{782AE00A-E575-40E1-BF8A-A8F26CEB6C28}" srcOrd="3" destOrd="0" presId="urn:microsoft.com/office/officeart/2005/8/layout/balance1"/>
    <dgm:cxn modelId="{DA15FF49-BCDA-404C-A90A-AB2EB904E5EE}" type="presParOf" srcId="{8AEA4B37-5B7A-4AEB-A50D-4268952E8700}" destId="{7B301388-6D49-4F40-9C6D-35EFB6CCAD41}" srcOrd="4" destOrd="0" presId="urn:microsoft.com/office/officeart/2005/8/layout/balance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CD254A-375A-497B-BC94-4FD7D26EDFB5}">
      <dsp:nvSpPr>
        <dsp:cNvPr id="0" name=""/>
        <dsp:cNvSpPr/>
      </dsp:nvSpPr>
      <dsp:spPr>
        <a:xfrm rot="5400000">
          <a:off x="1082747" y="973017"/>
          <a:ext cx="1331325" cy="143666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32CEF-947B-44B1-8327-EC1EDFF562CE}">
      <dsp:nvSpPr>
        <dsp:cNvPr id="0" name=""/>
        <dsp:cNvSpPr/>
      </dsp:nvSpPr>
      <dsp:spPr>
        <a:xfrm>
          <a:off x="506319" y="380059"/>
          <a:ext cx="1307495" cy="56362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1975</a:t>
          </a:r>
        </a:p>
      </dsp:txBody>
      <dsp:txXfrm>
        <a:off x="533838" y="407578"/>
        <a:ext cx="1252457" cy="508585"/>
      </dsp:txXfrm>
    </dsp:sp>
    <dsp:sp modelId="{F950F776-7F14-40D7-8154-430A6284DA30}">
      <dsp:nvSpPr>
        <dsp:cNvPr id="0" name=""/>
        <dsp:cNvSpPr/>
      </dsp:nvSpPr>
      <dsp:spPr>
        <a:xfrm>
          <a:off x="1922687" y="230399"/>
          <a:ext cx="5993959" cy="928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Ministry of Information, Immigration and  Tourism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Development of Tourism Act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Rhodesia National Tourism Board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100" kern="1200" dirty="0"/>
        </a:p>
      </dsp:txBody>
      <dsp:txXfrm>
        <a:off x="1922687" y="230399"/>
        <a:ext cx="5993959" cy="928793"/>
      </dsp:txXfrm>
    </dsp:sp>
    <dsp:sp modelId="{C650F0F6-9EAA-47CC-A390-C52FF53A6234}">
      <dsp:nvSpPr>
        <dsp:cNvPr id="0" name=""/>
        <dsp:cNvSpPr/>
      </dsp:nvSpPr>
      <dsp:spPr>
        <a:xfrm rot="5400000">
          <a:off x="2795840" y="2355289"/>
          <a:ext cx="1102183" cy="125331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2A54F7-6F43-488D-AF9F-AC340638A42A}">
      <dsp:nvSpPr>
        <dsp:cNvPr id="0" name=""/>
        <dsp:cNvSpPr/>
      </dsp:nvSpPr>
      <dsp:spPr>
        <a:xfrm>
          <a:off x="2236637" y="1690790"/>
          <a:ext cx="1309343" cy="7075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1980</a:t>
          </a:r>
        </a:p>
      </dsp:txBody>
      <dsp:txXfrm>
        <a:off x="2271185" y="1725338"/>
        <a:ext cx="1240247" cy="638496"/>
      </dsp:txXfrm>
    </dsp:sp>
    <dsp:sp modelId="{801D0D88-E314-44A9-A78A-1D07E6BDBCAF}">
      <dsp:nvSpPr>
        <dsp:cNvPr id="0" name=""/>
        <dsp:cNvSpPr/>
      </dsp:nvSpPr>
      <dsp:spPr>
        <a:xfrm>
          <a:off x="3675610" y="1686203"/>
          <a:ext cx="3818065" cy="546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Ministry of Tourism and Information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Zimbabwe Tourist Board </a:t>
          </a:r>
        </a:p>
      </dsp:txBody>
      <dsp:txXfrm>
        <a:off x="3675610" y="1686203"/>
        <a:ext cx="3818065" cy="546897"/>
      </dsp:txXfrm>
    </dsp:sp>
    <dsp:sp modelId="{C3D29C79-06AD-434C-A7E1-8D622484A144}">
      <dsp:nvSpPr>
        <dsp:cNvPr id="0" name=""/>
        <dsp:cNvSpPr/>
      </dsp:nvSpPr>
      <dsp:spPr>
        <a:xfrm rot="16527297">
          <a:off x="9588641" y="3713576"/>
          <a:ext cx="1215694" cy="143666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C9246-57EB-42CC-BB5C-8192D648BE8A}">
      <dsp:nvSpPr>
        <dsp:cNvPr id="0" name=""/>
        <dsp:cNvSpPr/>
      </dsp:nvSpPr>
      <dsp:spPr>
        <a:xfrm>
          <a:off x="4020225" y="3156014"/>
          <a:ext cx="1110992" cy="59449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1984</a:t>
          </a:r>
        </a:p>
      </dsp:txBody>
      <dsp:txXfrm>
        <a:off x="4049251" y="3185040"/>
        <a:ext cx="1052940" cy="536441"/>
      </dsp:txXfrm>
    </dsp:sp>
    <dsp:sp modelId="{C0111A38-6791-4036-A23A-6262D4FC373C}">
      <dsp:nvSpPr>
        <dsp:cNvPr id="0" name=""/>
        <dsp:cNvSpPr/>
      </dsp:nvSpPr>
      <dsp:spPr>
        <a:xfrm>
          <a:off x="5360115" y="3027739"/>
          <a:ext cx="4908206" cy="1201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Ministry of Natural Resources and Tourism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Development of Amendment Tourism Act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Zimbabwe Tourist Development Cooperation</a:t>
          </a:r>
        </a:p>
      </dsp:txBody>
      <dsp:txXfrm>
        <a:off x="5360115" y="3027739"/>
        <a:ext cx="4908206" cy="1201839"/>
      </dsp:txXfrm>
    </dsp:sp>
    <dsp:sp modelId="{9D29AF2D-C219-4F1E-9B21-D1C76FF565AB}">
      <dsp:nvSpPr>
        <dsp:cNvPr id="0" name=""/>
        <dsp:cNvSpPr/>
      </dsp:nvSpPr>
      <dsp:spPr>
        <a:xfrm>
          <a:off x="5975686" y="4578289"/>
          <a:ext cx="1110992" cy="59449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1996</a:t>
          </a:r>
        </a:p>
      </dsp:txBody>
      <dsp:txXfrm>
        <a:off x="6004712" y="4607315"/>
        <a:ext cx="1052940" cy="5364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CBD19C-F394-4EB6-91E9-3C38F77534D2}">
      <dsp:nvSpPr>
        <dsp:cNvPr id="0" name=""/>
        <dsp:cNvSpPr/>
      </dsp:nvSpPr>
      <dsp:spPr>
        <a:xfrm>
          <a:off x="1368584" y="0"/>
          <a:ext cx="1612695" cy="89594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2900" b="1" kern="1200" dirty="0">
              <a:latin typeface="Calibri" panose="020F0502020204030204"/>
              <a:ea typeface="+mn-ea"/>
              <a:cs typeface="+mn-cs"/>
            </a:rPr>
            <a:t>Levy</a:t>
          </a:r>
        </a:p>
      </dsp:txBody>
      <dsp:txXfrm>
        <a:off x="1394825" y="26241"/>
        <a:ext cx="1560213" cy="843460"/>
      </dsp:txXfrm>
    </dsp:sp>
    <dsp:sp modelId="{7874187A-2812-4811-951D-EA80E6359C71}">
      <dsp:nvSpPr>
        <dsp:cNvPr id="0" name=""/>
        <dsp:cNvSpPr/>
      </dsp:nvSpPr>
      <dsp:spPr>
        <a:xfrm>
          <a:off x="3698033" y="0"/>
          <a:ext cx="1612695" cy="89594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2900" b="1" kern="1200">
              <a:latin typeface="Calibri" panose="020F0502020204030204"/>
              <a:ea typeface="+mn-ea"/>
              <a:cs typeface="+mn-cs"/>
            </a:rPr>
            <a:t>Treasury</a:t>
          </a:r>
        </a:p>
      </dsp:txBody>
      <dsp:txXfrm>
        <a:off x="3724274" y="26241"/>
        <a:ext cx="1560213" cy="843460"/>
      </dsp:txXfrm>
    </dsp:sp>
    <dsp:sp modelId="{A1709621-D2B9-43D3-B863-B7340CC307C9}">
      <dsp:nvSpPr>
        <dsp:cNvPr id="0" name=""/>
        <dsp:cNvSpPr/>
      </dsp:nvSpPr>
      <dsp:spPr>
        <a:xfrm>
          <a:off x="3495073" y="3463577"/>
          <a:ext cx="671956" cy="671956"/>
        </a:xfrm>
        <a:prstGeom prst="triangl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CAD1D2-B670-4B6D-B936-5D01683DB38B}">
      <dsp:nvSpPr>
        <dsp:cNvPr id="0" name=""/>
        <dsp:cNvSpPr/>
      </dsp:nvSpPr>
      <dsp:spPr>
        <a:xfrm rot="20020764">
          <a:off x="1815175" y="3207745"/>
          <a:ext cx="4031739" cy="27236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82AE00A-E575-40E1-BF8A-A8F26CEB6C28}">
      <dsp:nvSpPr>
        <dsp:cNvPr id="0" name=""/>
        <dsp:cNvSpPr/>
      </dsp:nvSpPr>
      <dsp:spPr>
        <a:xfrm rot="19947557">
          <a:off x="1537522" y="2519881"/>
          <a:ext cx="1595617" cy="135997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3300" kern="1200" dirty="0">
              <a:latin typeface="Calibri" panose="020F0502020204030204"/>
              <a:ea typeface="+mn-ea"/>
              <a:cs typeface="+mn-cs"/>
            </a:rPr>
            <a:t>60%</a:t>
          </a:r>
        </a:p>
      </dsp:txBody>
      <dsp:txXfrm>
        <a:off x="1603910" y="2586269"/>
        <a:ext cx="1462841" cy="1227196"/>
      </dsp:txXfrm>
    </dsp:sp>
    <dsp:sp modelId="{7B301388-6D49-4F40-9C6D-35EFB6CCAD41}">
      <dsp:nvSpPr>
        <dsp:cNvPr id="0" name=""/>
        <dsp:cNvSpPr/>
      </dsp:nvSpPr>
      <dsp:spPr>
        <a:xfrm rot="19982259">
          <a:off x="3880783" y="2006136"/>
          <a:ext cx="1612695" cy="80435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3300" kern="1200" dirty="0">
              <a:latin typeface="Calibri" panose="020F0502020204030204"/>
              <a:ea typeface="+mn-ea"/>
              <a:cs typeface="+mn-cs"/>
            </a:rPr>
            <a:t>40%</a:t>
          </a:r>
        </a:p>
      </dsp:txBody>
      <dsp:txXfrm>
        <a:off x="3920048" y="2045401"/>
        <a:ext cx="1534165" cy="7258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CBD19C-F394-4EB6-91E9-3C38F77534D2}">
      <dsp:nvSpPr>
        <dsp:cNvPr id="0" name=""/>
        <dsp:cNvSpPr/>
      </dsp:nvSpPr>
      <dsp:spPr>
        <a:xfrm>
          <a:off x="316929" y="0"/>
          <a:ext cx="1333736" cy="74096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2400" b="1" kern="1200">
              <a:latin typeface="Calibri" panose="020F0502020204030204"/>
              <a:ea typeface="+mn-ea"/>
              <a:cs typeface="+mn-cs"/>
            </a:rPr>
            <a:t>Levy</a:t>
          </a:r>
        </a:p>
      </dsp:txBody>
      <dsp:txXfrm>
        <a:off x="338631" y="21702"/>
        <a:ext cx="1290332" cy="697560"/>
      </dsp:txXfrm>
    </dsp:sp>
    <dsp:sp modelId="{7874187A-2812-4811-951D-EA80E6359C71}">
      <dsp:nvSpPr>
        <dsp:cNvPr id="0" name=""/>
        <dsp:cNvSpPr/>
      </dsp:nvSpPr>
      <dsp:spPr>
        <a:xfrm>
          <a:off x="2243438" y="0"/>
          <a:ext cx="1333736" cy="74096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676380"/>
            <a:satOff val="33333"/>
            <a:lumOff val="59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76380"/>
              <a:satOff val="33333"/>
              <a:lumOff val="5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2400" b="1" kern="1200">
              <a:latin typeface="Calibri" panose="020F0502020204030204"/>
              <a:ea typeface="+mn-ea"/>
              <a:cs typeface="+mn-cs"/>
            </a:rPr>
            <a:t>Treasury</a:t>
          </a:r>
        </a:p>
      </dsp:txBody>
      <dsp:txXfrm>
        <a:off x="2265140" y="21702"/>
        <a:ext cx="1290332" cy="697560"/>
      </dsp:txXfrm>
    </dsp:sp>
    <dsp:sp modelId="{A1709621-D2B9-43D3-B863-B7340CC307C9}">
      <dsp:nvSpPr>
        <dsp:cNvPr id="0" name=""/>
        <dsp:cNvSpPr/>
      </dsp:nvSpPr>
      <dsp:spPr>
        <a:xfrm>
          <a:off x="1669190" y="3149100"/>
          <a:ext cx="555723" cy="555723"/>
        </a:xfrm>
        <a:prstGeom prst="triangle">
          <a:avLst/>
        </a:prstGeom>
        <a:solidFill>
          <a:schemeClr val="accent3">
            <a:tint val="40000"/>
            <a:alpha val="90000"/>
            <a:hueOff val="1352761"/>
            <a:satOff val="66667"/>
            <a:lumOff val="118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352761"/>
              <a:satOff val="66667"/>
              <a:lumOff val="118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AD1D2-B670-4B6D-B936-5D01683DB38B}">
      <dsp:nvSpPr>
        <dsp:cNvPr id="0" name=""/>
        <dsp:cNvSpPr/>
      </dsp:nvSpPr>
      <dsp:spPr>
        <a:xfrm>
          <a:off x="279881" y="2916437"/>
          <a:ext cx="3334341" cy="225253"/>
        </a:xfrm>
        <a:prstGeom prst="rect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2AE00A-E575-40E1-BF8A-A8F26CEB6C28}">
      <dsp:nvSpPr>
        <dsp:cNvPr id="0" name=""/>
        <dsp:cNvSpPr/>
      </dsp:nvSpPr>
      <dsp:spPr>
        <a:xfrm>
          <a:off x="316929" y="2117043"/>
          <a:ext cx="1333736" cy="83869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3500" kern="1200">
              <a:latin typeface="Calibri" panose="020F0502020204030204"/>
              <a:ea typeface="+mn-ea"/>
              <a:cs typeface="+mn-cs"/>
            </a:rPr>
            <a:t>10%</a:t>
          </a:r>
        </a:p>
      </dsp:txBody>
      <dsp:txXfrm>
        <a:off x="357871" y="2157985"/>
        <a:ext cx="1251852" cy="756812"/>
      </dsp:txXfrm>
    </dsp:sp>
    <dsp:sp modelId="{7B301388-6D49-4F40-9C6D-35EFB6CCAD41}">
      <dsp:nvSpPr>
        <dsp:cNvPr id="0" name=""/>
        <dsp:cNvSpPr/>
      </dsp:nvSpPr>
      <dsp:spPr>
        <a:xfrm>
          <a:off x="2243438" y="903977"/>
          <a:ext cx="1333736" cy="198578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3500" kern="1200" dirty="0">
              <a:latin typeface="Calibri" panose="020F0502020204030204"/>
              <a:ea typeface="+mn-ea"/>
              <a:cs typeface="+mn-cs"/>
            </a:rPr>
            <a:t>90%</a:t>
          </a:r>
        </a:p>
      </dsp:txBody>
      <dsp:txXfrm>
        <a:off x="2308546" y="969085"/>
        <a:ext cx="1203520" cy="18555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CBD19C-F394-4EB6-91E9-3C38F77534D2}">
      <dsp:nvSpPr>
        <dsp:cNvPr id="0" name=""/>
        <dsp:cNvSpPr/>
      </dsp:nvSpPr>
      <dsp:spPr>
        <a:xfrm>
          <a:off x="426279" y="0"/>
          <a:ext cx="1366384" cy="75910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2500" b="1" kern="1200" dirty="0">
              <a:latin typeface="Calibri" panose="020F0502020204030204"/>
              <a:ea typeface="+mn-ea"/>
              <a:cs typeface="+mn-cs"/>
            </a:rPr>
            <a:t>Levy</a:t>
          </a:r>
        </a:p>
      </dsp:txBody>
      <dsp:txXfrm>
        <a:off x="448512" y="22233"/>
        <a:ext cx="1321918" cy="714636"/>
      </dsp:txXfrm>
    </dsp:sp>
    <dsp:sp modelId="{7874187A-2812-4811-951D-EA80E6359C71}">
      <dsp:nvSpPr>
        <dsp:cNvPr id="0" name=""/>
        <dsp:cNvSpPr/>
      </dsp:nvSpPr>
      <dsp:spPr>
        <a:xfrm>
          <a:off x="2826224" y="0"/>
          <a:ext cx="1366384" cy="75910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676380"/>
            <a:satOff val="33333"/>
            <a:lumOff val="59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76380"/>
              <a:satOff val="33333"/>
              <a:lumOff val="5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2500" b="1" kern="1200" dirty="0">
              <a:latin typeface="Calibri" panose="020F0502020204030204"/>
              <a:ea typeface="+mn-ea"/>
              <a:cs typeface="+mn-cs"/>
            </a:rPr>
            <a:t>Treasury</a:t>
          </a:r>
        </a:p>
      </dsp:txBody>
      <dsp:txXfrm>
        <a:off x="2848457" y="22233"/>
        <a:ext cx="1321918" cy="714636"/>
      </dsp:txXfrm>
    </dsp:sp>
    <dsp:sp modelId="{A1709621-D2B9-43D3-B863-B7340CC307C9}">
      <dsp:nvSpPr>
        <dsp:cNvPr id="0" name=""/>
        <dsp:cNvSpPr/>
      </dsp:nvSpPr>
      <dsp:spPr>
        <a:xfrm>
          <a:off x="1811641" y="3226185"/>
          <a:ext cx="569326" cy="569326"/>
        </a:xfrm>
        <a:prstGeom prst="triangle">
          <a:avLst/>
        </a:prstGeom>
        <a:solidFill>
          <a:schemeClr val="accent3">
            <a:tint val="40000"/>
            <a:alpha val="90000"/>
            <a:hueOff val="1352761"/>
            <a:satOff val="66667"/>
            <a:lumOff val="118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352761"/>
              <a:satOff val="66667"/>
              <a:lumOff val="118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AD1D2-B670-4B6D-B936-5D01683DB38B}">
      <dsp:nvSpPr>
        <dsp:cNvPr id="0" name=""/>
        <dsp:cNvSpPr/>
      </dsp:nvSpPr>
      <dsp:spPr>
        <a:xfrm rot="1624414">
          <a:off x="388324" y="2987827"/>
          <a:ext cx="3415960" cy="230767"/>
        </a:xfrm>
        <a:prstGeom prst="rect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2AE00A-E575-40E1-BF8A-A8F26CEB6C28}">
      <dsp:nvSpPr>
        <dsp:cNvPr id="0" name=""/>
        <dsp:cNvSpPr/>
      </dsp:nvSpPr>
      <dsp:spPr>
        <a:xfrm rot="1505998">
          <a:off x="682284" y="1637278"/>
          <a:ext cx="1366384" cy="8592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3400" kern="1200">
              <a:latin typeface="Calibri" panose="020F0502020204030204"/>
              <a:ea typeface="+mn-ea"/>
              <a:cs typeface="+mn-cs"/>
            </a:rPr>
            <a:t>0%</a:t>
          </a:r>
          <a:endParaRPr lang="en-ZW" sz="3400" kern="1200" dirty="0">
            <a:latin typeface="Calibri" panose="020F0502020204030204"/>
            <a:ea typeface="+mn-ea"/>
            <a:cs typeface="+mn-cs"/>
          </a:endParaRPr>
        </a:p>
      </dsp:txBody>
      <dsp:txXfrm>
        <a:off x="724228" y="1679222"/>
        <a:ext cx="1282496" cy="775338"/>
      </dsp:txXfrm>
    </dsp:sp>
    <dsp:sp modelId="{7B301388-6D49-4F40-9C6D-35EFB6CCAD41}">
      <dsp:nvSpPr>
        <dsp:cNvPr id="0" name=""/>
        <dsp:cNvSpPr/>
      </dsp:nvSpPr>
      <dsp:spPr>
        <a:xfrm rot="1685000">
          <a:off x="2866825" y="1559262"/>
          <a:ext cx="1366384" cy="2034394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W" sz="3400" kern="1200" dirty="0">
              <a:latin typeface="Calibri" panose="020F0502020204030204"/>
              <a:ea typeface="+mn-ea"/>
              <a:cs typeface="+mn-cs"/>
            </a:rPr>
            <a:t>100%</a:t>
          </a:r>
        </a:p>
      </dsp:txBody>
      <dsp:txXfrm>
        <a:off x="2933526" y="1625963"/>
        <a:ext cx="1232982" cy="19009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6E37C-A557-4229-94E7-D5A21D6D0B1C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24B5D-9B97-481D-B785-3623024F4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126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549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393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27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199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28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127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30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77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31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329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32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321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3425" indent="-2809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8713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1150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33588" indent="-2254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E4FF92-BF18-4C32-A0BE-E091C7CF63A2}" type="slidenum">
              <a:rPr lang="en-US" altLang="en-US" sz="1200" smtClean="0"/>
              <a:pPr/>
              <a:t>33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45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11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27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0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4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4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0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60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9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8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71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01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9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343326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318442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176440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361643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130859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296665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54970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1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296132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27617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359396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29179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8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5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8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4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45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2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04161-3CEC-4954-9809-C5C725DBE91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1CD79-67A4-4E97-8322-CCAB63AD0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24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A6723-6730-4510-A759-9C7583C8884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E23BF-AB7D-4FC9-BEE1-6009077AA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89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413AE-290B-40A8-A0C4-96B18103DF07}" type="datetimeFigureOut">
              <a:rPr lang="en-ZW" smtClean="0"/>
              <a:pPr/>
              <a:t>6/4/2017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CA227-0968-43C0-93E2-76D11C092F17}" type="slidenum">
              <a:rPr lang="en-ZW" smtClean="0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val="931152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1.png"/><Relationship Id="rId7" Type="http://schemas.openxmlformats.org/officeDocument/2006/relationships/image" Target="../media/image35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emf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emf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1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5723787"/>
            <a:ext cx="12191999" cy="1125416"/>
          </a:xfrm>
          <a:solidFill>
            <a:schemeClr val="bg1"/>
          </a:solidFill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3200" b="1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Case of Zimbabwe</a:t>
            </a:r>
          </a:p>
          <a:p>
            <a:r>
              <a:rPr lang="en-US" sz="3200" b="1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  by the ZTA Chief Executive - Dr K. </a:t>
            </a:r>
            <a:r>
              <a:rPr lang="en-US" sz="3200" b="1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Kaseke</a:t>
            </a:r>
            <a:endParaRPr lang="en-US" sz="3200" b="1" dirty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-26377"/>
            <a:ext cx="12191999" cy="156966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800" b="1" dirty="0">
                <a:ln/>
              </a:rPr>
              <a:t>1</a:t>
            </a:r>
            <a:r>
              <a:rPr lang="en-US" sz="4800" b="1" baseline="30000" dirty="0">
                <a:ln/>
              </a:rPr>
              <a:t>st</a:t>
            </a:r>
            <a:r>
              <a:rPr lang="en-US" sz="4800" b="1" dirty="0">
                <a:ln/>
              </a:rPr>
              <a:t> Malawi Tourism Conference</a:t>
            </a:r>
          </a:p>
          <a:p>
            <a:pPr algn="ctr"/>
            <a:r>
              <a:rPr lang="en-US" sz="4800" dirty="0">
                <a:ln/>
                <a:latin typeface="Blackadder ITC" panose="04020505051007020D02" pitchFamily="82" charset="0"/>
              </a:rPr>
              <a:t>“</a:t>
            </a:r>
            <a:r>
              <a:rPr lang="en-US" sz="4800" dirty="0">
                <a:ln/>
                <a:latin typeface="Baskerville Old Face" panose="02020602080505020303" pitchFamily="18" charset="0"/>
              </a:rPr>
              <a:t>Tourism – the future for a diversified economy</a:t>
            </a:r>
            <a:r>
              <a:rPr lang="en-US" sz="4800" dirty="0">
                <a:ln/>
                <a:latin typeface="Blackadder ITC" panose="04020505051007020D02" pitchFamily="82" charset="0"/>
              </a:rPr>
              <a:t>”</a:t>
            </a:r>
            <a:r>
              <a:rPr lang="en-US" sz="4800" b="1" dirty="0">
                <a:ln/>
              </a:rPr>
              <a:t> </a:t>
            </a:r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329" y="2233209"/>
            <a:ext cx="2419034" cy="21419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79" y="2233210"/>
            <a:ext cx="2955088" cy="21419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661" y="2233209"/>
            <a:ext cx="3802673" cy="21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5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228890" y="905254"/>
            <a:ext cx="2380445" cy="6914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MOTHI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228891" y="2471323"/>
            <a:ext cx="2380445" cy="6914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ZTA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108673" y="3859627"/>
            <a:ext cx="2380445" cy="6914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ZCT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9519" y="5919855"/>
            <a:ext cx="10544672" cy="438415"/>
            <a:chOff x="98605" y="4919730"/>
            <a:chExt cx="10544672" cy="438415"/>
          </a:xfrm>
        </p:grpSpPr>
        <p:sp>
          <p:nvSpPr>
            <p:cNvPr id="17" name="Rounded Rectangle 16"/>
            <p:cNvSpPr/>
            <p:nvPr/>
          </p:nvSpPr>
          <p:spPr>
            <a:xfrm>
              <a:off x="98605" y="4919730"/>
              <a:ext cx="1390918" cy="43841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HAZ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624748" y="4919730"/>
              <a:ext cx="1393065" cy="43841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ITOZA</a:t>
              </a: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129466" y="4919730"/>
              <a:ext cx="1393065" cy="43841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SOAZ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4634185" y="4919730"/>
              <a:ext cx="1393065" cy="43841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BOAZ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162475" y="4919730"/>
              <a:ext cx="1393065" cy="43841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ZIVRA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7721922" y="4919730"/>
              <a:ext cx="1393065" cy="43841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AZTA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250212" y="4919730"/>
              <a:ext cx="1393065" cy="43841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BAR</a:t>
              </a:r>
            </a:p>
          </p:txBody>
        </p:sp>
      </p:grpSp>
      <p:cxnSp>
        <p:nvCxnSpPr>
          <p:cNvPr id="28" name="Straight Connector 27"/>
          <p:cNvCxnSpPr>
            <a:stCxn id="5" idx="2"/>
            <a:endCxn id="7" idx="0"/>
          </p:cNvCxnSpPr>
          <p:nvPr/>
        </p:nvCxnSpPr>
        <p:spPr>
          <a:xfrm>
            <a:off x="5419113" y="1596666"/>
            <a:ext cx="1" cy="87465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5372283" y="3167719"/>
            <a:ext cx="2" cy="68260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>
            <a:off x="754978" y="5500688"/>
            <a:ext cx="9152680" cy="1428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363493" y="4560124"/>
            <a:ext cx="0" cy="95485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28613" y="5500688"/>
            <a:ext cx="14287" cy="142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cxnSpLocks/>
            <a:endCxn id="17" idx="0"/>
          </p:cNvCxnSpPr>
          <p:nvPr/>
        </p:nvCxnSpPr>
        <p:spPr>
          <a:xfrm>
            <a:off x="754978" y="5500688"/>
            <a:ext cx="0" cy="4191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289459" y="5500687"/>
            <a:ext cx="0" cy="4191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786912" y="5500686"/>
            <a:ext cx="0" cy="4191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351833" y="5514975"/>
            <a:ext cx="0" cy="4191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819921" y="5500685"/>
            <a:ext cx="0" cy="4191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8358058" y="5507831"/>
            <a:ext cx="0" cy="4191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9914923" y="5500684"/>
            <a:ext cx="0" cy="4191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0" y="6699"/>
            <a:ext cx="12192000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400" cap="none" spc="0" dirty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 of the Tourism Industry in Zimbabwe </a:t>
            </a:r>
          </a:p>
        </p:txBody>
      </p:sp>
    </p:spTree>
    <p:extLst>
      <p:ext uri="{BB962C8B-B14F-4D97-AF65-F5344CB8AC3E}">
        <p14:creationId xmlns:p14="http://schemas.microsoft.com/office/powerpoint/2010/main" val="209245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3840577"/>
              </p:ext>
            </p:extLst>
          </p:nvPr>
        </p:nvGraphicFramePr>
        <p:xfrm>
          <a:off x="432525" y="1044787"/>
          <a:ext cx="10853784" cy="5604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Bent-Up Arrow 2"/>
          <p:cNvSpPr/>
          <p:nvPr/>
        </p:nvSpPr>
        <p:spPr>
          <a:xfrm rot="5400000">
            <a:off x="4979679" y="4740415"/>
            <a:ext cx="1360936" cy="1481306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TextBox 3"/>
          <p:cNvSpPr txBox="1"/>
          <p:nvPr/>
        </p:nvSpPr>
        <p:spPr>
          <a:xfrm>
            <a:off x="7524205" y="5699871"/>
            <a:ext cx="4440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Ministry of Natural Resources and Tourism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Tourism Act Chapter 14:20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Zimbabwe Tourism Authority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92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Historical Background to Zimbabwe Tourism Authority</a:t>
            </a:r>
          </a:p>
        </p:txBody>
      </p:sp>
    </p:spTree>
    <p:extLst>
      <p:ext uri="{BB962C8B-B14F-4D97-AF65-F5344CB8AC3E}">
        <p14:creationId xmlns:p14="http://schemas.microsoft.com/office/powerpoint/2010/main" val="823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75798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Vision and Mission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60889" y="1778862"/>
            <a:ext cx="8336158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shall be known as a dynamic National Tourism Organisation (NTO) that changed the face of tourism in Zimbabwe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36471" y="4693911"/>
            <a:ext cx="8584994" cy="18158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serve the interests of tourism industry through effective and efficient utilization of our resources for the benefit of the shareholder and the national economy at large.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97" y="1521069"/>
            <a:ext cx="2333135" cy="17282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97" y="4693911"/>
            <a:ext cx="2331088" cy="138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4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920750"/>
          </a:xfrm>
          <a:solidFill>
            <a:schemeClr val="accent6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Functions of Zimbabwe Tourism Authority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" y="1330325"/>
            <a:ext cx="12049125" cy="5270500"/>
          </a:xfrm>
        </p:spPr>
        <p:txBody>
          <a:bodyPr/>
          <a:lstStyle/>
          <a:p>
            <a:endParaRPr lang="en-US" altLang="en-US" dirty="0"/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1486" y="1323975"/>
            <a:ext cx="11287125" cy="553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600" dirty="0"/>
              <a:t>According to the Tourism Act (14:20), the functions of the authority are:</a:t>
            </a:r>
          </a:p>
          <a:p>
            <a:pPr marL="742950" lvl="0" indent="-742950" algn="just">
              <a:buFont typeface="+mj-lt"/>
              <a:buAutoNum type="alphaLcParenR"/>
            </a:pPr>
            <a:r>
              <a:rPr lang="en-US" sz="3600" dirty="0"/>
              <a:t>To promote Zimbabwe as a destination for tourists and to promote the tourism industry in overseas, regional and domestic markets.</a:t>
            </a:r>
          </a:p>
          <a:p>
            <a:pPr marL="742950" lvl="0" indent="-742950" algn="just">
              <a:buFont typeface="+mj-lt"/>
              <a:buAutoNum type="alphaLcParenR"/>
            </a:pPr>
            <a:r>
              <a:rPr lang="en-US" sz="3600" dirty="0"/>
              <a:t>To develop marketing skills and initiative within the tourism industry.</a:t>
            </a:r>
          </a:p>
          <a:p>
            <a:pPr marL="742950" lvl="0" indent="-742950" algn="just">
              <a:buFont typeface="+mj-lt"/>
              <a:buAutoNum type="alphaLcParenR"/>
            </a:pPr>
            <a:r>
              <a:rPr lang="en-US" sz="3600" dirty="0"/>
              <a:t>To register and grade designated tourism facilities</a:t>
            </a:r>
          </a:p>
          <a:p>
            <a:pPr marL="742950" lvl="0" indent="-742950" algn="just">
              <a:buFont typeface="+mj-lt"/>
              <a:buAutoNum type="alphaLcParenR"/>
            </a:pPr>
            <a:r>
              <a:rPr lang="en-US" sz="3600" dirty="0"/>
              <a:t>To promote the development of tourist facilities. </a:t>
            </a:r>
          </a:p>
          <a:p>
            <a:pPr marL="742950" lvl="0" indent="-742950" algn="just">
              <a:buFont typeface="+mj-lt"/>
              <a:buAutoNum type="alphaLcParenR"/>
            </a:pPr>
            <a:r>
              <a:rPr lang="en-US" sz="3600" dirty="0"/>
              <a:t>Promoting high standards in the tourism industry through establishment of standards, training and human resource development.</a:t>
            </a:r>
          </a:p>
          <a:p>
            <a:pPr lvl="0" algn="just"/>
            <a:endParaRPr lang="en-US" sz="3600" dirty="0"/>
          </a:p>
          <a:p>
            <a:pPr algn="just"/>
            <a:endParaRPr lang="en-US" altLang="en-US" sz="36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altLang="en-US" sz="3600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07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920750"/>
          </a:xfrm>
          <a:solidFill>
            <a:schemeClr val="accent6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Functions of Zimbabwe Tourism Authority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" y="1330325"/>
            <a:ext cx="12049125" cy="5270500"/>
          </a:xfrm>
        </p:spPr>
        <p:txBody>
          <a:bodyPr/>
          <a:lstStyle/>
          <a:p>
            <a:endParaRPr lang="en-US" altLang="en-US" dirty="0"/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1486" y="1323975"/>
            <a:ext cx="11287125" cy="553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0" indent="-742950" algn="just">
              <a:buFont typeface="+mj-lt"/>
              <a:buAutoNum type="alphaLcParenR"/>
            </a:pPr>
            <a:endParaRPr lang="en-US" sz="3600" dirty="0"/>
          </a:p>
          <a:p>
            <a:pPr marL="742950" lvl="0" indent="-742950" algn="just">
              <a:buFont typeface="+mj-lt"/>
              <a:buAutoNum type="alphaLcParenR" startAt="6"/>
            </a:pPr>
            <a:r>
              <a:rPr lang="en-US" sz="3600" dirty="0"/>
              <a:t>To undertake planning for the tourist industry, including conducting market research and developing a tourism database.</a:t>
            </a:r>
          </a:p>
          <a:p>
            <a:pPr marL="742950" lvl="0" indent="-742950" algn="just">
              <a:buFont typeface="+mj-lt"/>
              <a:buAutoNum type="alphaLcParenR" startAt="6"/>
            </a:pPr>
            <a:r>
              <a:rPr lang="en-US" sz="3600" dirty="0"/>
              <a:t>Promoting awareness in Zimbabwe of the benefits of tourism.</a:t>
            </a:r>
          </a:p>
          <a:p>
            <a:pPr marL="742950" lvl="0" indent="-742950" algn="just">
              <a:buFont typeface="+mj-lt"/>
              <a:buAutoNum type="alphaLcParenR" startAt="6"/>
            </a:pPr>
            <a:r>
              <a:rPr lang="en-US" sz="3600" dirty="0"/>
              <a:t>Promoting consultancy and advisory services in relation to tourism.</a:t>
            </a:r>
          </a:p>
          <a:p>
            <a:pPr marL="742950" lvl="0" indent="-742950" algn="just">
              <a:buFont typeface="+mj-lt"/>
              <a:buAutoNum type="alphaLcParenR" startAt="6"/>
            </a:pPr>
            <a:r>
              <a:rPr lang="en-US" sz="3600" dirty="0"/>
              <a:t>Investigating and making recommendations to the Minister of Tourism and Hospitality Industry on any matter affecting the tourist industry and the administration of the Tourism Act.</a:t>
            </a:r>
          </a:p>
          <a:p>
            <a:pPr marL="742950" lvl="0" indent="-742950" algn="just">
              <a:buFont typeface="+mj-lt"/>
              <a:buAutoNum type="alphaLcParenR" startAt="6"/>
            </a:pPr>
            <a:r>
              <a:rPr lang="en-US" sz="3600" dirty="0"/>
              <a:t>Carrying out any function that may be conferred or imposed on the authority by or under the Tourism Act or any other enactment.</a:t>
            </a:r>
          </a:p>
          <a:p>
            <a:pPr algn="just"/>
            <a:endParaRPr lang="en-US" altLang="en-US" sz="36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altLang="en-US" sz="3600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51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>
            <a:stCxn id="4" idx="2"/>
          </p:cNvCxnSpPr>
          <p:nvPr/>
        </p:nvCxnSpPr>
        <p:spPr>
          <a:xfrm>
            <a:off x="5593556" y="2114551"/>
            <a:ext cx="0" cy="3171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835025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Zimbabwe Tourism Authority Structure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057650" y="1514476"/>
            <a:ext cx="3071812" cy="600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ZTA Board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057650" y="2486029"/>
            <a:ext cx="3071812" cy="600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Chief Executive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17093" y="3400428"/>
            <a:ext cx="4729163" cy="600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Chief Operating Officer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0" y="5257800"/>
            <a:ext cx="2171700" cy="1400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Director  Destination Marketing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432448" y="5286380"/>
            <a:ext cx="2008584" cy="1400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Director Planning Research and Development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761308" y="5300670"/>
            <a:ext cx="2040732" cy="13715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Director Industry Management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263027" y="5257800"/>
            <a:ext cx="2206230" cy="1400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Director National Convention Bureau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769074" y="5257800"/>
            <a:ext cx="2071687" cy="1400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Director Finance and Administration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085850" y="4471179"/>
            <a:ext cx="9719067" cy="177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7" idx="0"/>
          </p:cNvCxnSpPr>
          <p:nvPr/>
        </p:nvCxnSpPr>
        <p:spPr>
          <a:xfrm flipV="1">
            <a:off x="1085850" y="4488932"/>
            <a:ext cx="0" cy="768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1" idx="0"/>
          </p:cNvCxnSpPr>
          <p:nvPr/>
        </p:nvCxnSpPr>
        <p:spPr>
          <a:xfrm flipH="1" flipV="1">
            <a:off x="10804917" y="4488932"/>
            <a:ext cx="1" cy="768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278921" y="4488932"/>
            <a:ext cx="3318" cy="790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3324224" y="4467496"/>
            <a:ext cx="15479" cy="790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34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88"/>
            <a:ext cx="12192000" cy="891133"/>
          </a:xfrm>
          <a:solidFill>
            <a:schemeClr val="accent6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Planning, Research and Development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5951"/>
            <a:ext cx="7255037" cy="54306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786688" y="1335951"/>
            <a:ext cx="4110037" cy="53673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ZW" sz="2000" dirty="0"/>
              <a:t>Providing strategic research for the organisation and the industry.</a:t>
            </a:r>
            <a:endParaRPr lang="en-US" sz="2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ZW" sz="2000" dirty="0"/>
              <a:t>Planning for the sustainable development of the tourism industry.</a:t>
            </a:r>
            <a:endParaRPr lang="en-US" sz="2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ZW" sz="2000" dirty="0"/>
              <a:t>Promoting investment into the tourism industry.</a:t>
            </a:r>
            <a:endParaRPr lang="en-US" sz="2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ZW" sz="2000" dirty="0"/>
              <a:t>Promoting the development of new tourism products. </a:t>
            </a:r>
            <a:endParaRPr lang="en-US" sz="2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ZW" sz="2000" dirty="0"/>
              <a:t>Developing and maintaining the Tourism Satellite Account.</a:t>
            </a:r>
            <a:endParaRPr lang="en-US" sz="2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ZW" sz="2000" dirty="0"/>
              <a:t>Proving ICT for the organisation and the industry.</a:t>
            </a:r>
            <a:endParaRPr lang="en-US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ZW" sz="2000" dirty="0"/>
              <a:t>Advisory services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9364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1056068"/>
          </a:xfrm>
          <a:solidFill>
            <a:schemeClr val="accent6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Industry Management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75" y="1476376"/>
            <a:ext cx="7335974" cy="52399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29303" y="1476376"/>
            <a:ext cx="3915047" cy="52244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Bookman Old Style" panose="02050604050505020204" pitchFamily="18" charset="0"/>
              </a:rPr>
              <a:t>Promoting high standards in the tourist industry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Bookman Old Style" panose="02050604050505020204" pitchFamily="18" charset="0"/>
              </a:rPr>
              <a:t>Establishment of standards, training and human resource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Bookman Old Style" panose="02050604050505020204" pitchFamily="18" charset="0"/>
              </a:rPr>
              <a:t>Registering and grading designated tourist facilities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Bookman Old Style" panose="02050604050505020204" pitchFamily="18" charset="0"/>
              </a:rPr>
              <a:t>Providing consultancy and advisory services in relation to tourism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91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07583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Convention Bureau</a:t>
            </a:r>
          </a:p>
        </p:txBody>
      </p:sp>
      <p:pic>
        <p:nvPicPr>
          <p:cNvPr id="2050" name="Picture 2" descr="Image result for south african national convention bureau zimbabw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0687"/>
            <a:ext cx="7358743" cy="488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724504" y="1690687"/>
            <a:ext cx="4276998" cy="4881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ZW" sz="2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Marketing Zimbabwe as a business tourist destination by: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W" sz="2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Coordinating, bidding for international conventions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W" sz="2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Liaising with other organs of the state and suitable bodies to promote Zimbabwe as a business tourist destination</a:t>
            </a:r>
          </a:p>
        </p:txBody>
      </p:sp>
    </p:spTree>
    <p:extLst>
      <p:ext uri="{BB962C8B-B14F-4D97-AF65-F5344CB8AC3E}">
        <p14:creationId xmlns:p14="http://schemas.microsoft.com/office/powerpoint/2010/main" val="19386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940158"/>
          </a:xfrm>
          <a:solidFill>
            <a:schemeClr val="accent6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Finance and Administration</a:t>
            </a:r>
          </a:p>
        </p:txBody>
      </p:sp>
      <p:pic>
        <p:nvPicPr>
          <p:cNvPr id="7174" name="Picture 6" descr="Image result for fin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84" y="1515291"/>
            <a:ext cx="4044405" cy="392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32960" y="1445624"/>
            <a:ext cx="699799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Financial and Resource Management</a:t>
            </a:r>
          </a:p>
          <a:p>
            <a:r>
              <a:rPr lang="en-US" sz="3200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Resources mobilization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Levy Collections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Levy audits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Management of the Tourism Fund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Administration </a:t>
            </a:r>
          </a:p>
          <a:p>
            <a:pPr lvl="1"/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42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33856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n-lt"/>
              </a:rPr>
              <a:t>Presentation Outline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6928" y="1517904"/>
            <a:ext cx="11356848" cy="50292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Introduction: The pivotal role of tourism in development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Structure of the Tourism industry in Zimbabwe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Historical background of Zimbabwe Tourism Authority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ZTA functions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ZTA Structure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Funding of ZTA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Challenges of ZTA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/>
              <a:t>Conclusion</a:t>
            </a:r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03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906462"/>
          </a:xfr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Destination Marketing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42988"/>
            <a:ext cx="7733210" cy="570411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011887" y="1042986"/>
            <a:ext cx="4022952" cy="57041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Promoting Zimbabwe as a tourist destination in overseas, regional and domestic markets.</a:t>
            </a:r>
          </a:p>
          <a:p>
            <a:pPr>
              <a:defRPr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To develop marketing skills and initiatives in within the tourism industry. </a:t>
            </a:r>
          </a:p>
        </p:txBody>
      </p:sp>
    </p:spTree>
    <p:extLst>
      <p:ext uri="{BB962C8B-B14F-4D97-AF65-F5344CB8AC3E}">
        <p14:creationId xmlns:p14="http://schemas.microsoft.com/office/powerpoint/2010/main" val="193160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70016" y="1367384"/>
            <a:ext cx="1878577" cy="188277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051455" y="1731629"/>
            <a:ext cx="7226807" cy="73202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/>
              <a:t>Formulation of Destination Marketing Strategy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139923" y="4509371"/>
            <a:ext cx="6230261" cy="69202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/>
              <a:t>Monitoring &amp; Evaluation of progress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63117" y="3198360"/>
            <a:ext cx="4559121" cy="6504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/>
              <a:t>Implementation of strategies</a:t>
            </a:r>
            <a:endParaRPr lang="en-US" sz="2800" dirty="0"/>
          </a:p>
        </p:txBody>
      </p:sp>
      <p:sp>
        <p:nvSpPr>
          <p:cNvPr id="8" name="Rounded Rectangle 7"/>
          <p:cNvSpPr/>
          <p:nvPr/>
        </p:nvSpPr>
        <p:spPr>
          <a:xfrm>
            <a:off x="2229507" y="5763882"/>
            <a:ext cx="4870704" cy="61853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</a:rPr>
              <a:t>Annual Review of Strategies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90781" y="2625869"/>
            <a:ext cx="1943100" cy="5904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96280" y="3776151"/>
            <a:ext cx="1938696" cy="8341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2715" y="5207689"/>
            <a:ext cx="1938696" cy="59136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78561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Implementation of Destination Marketing</a:t>
            </a:r>
          </a:p>
        </p:txBody>
      </p:sp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534" y="2857378"/>
            <a:ext cx="2069285" cy="146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oject Schedul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719" y="4610277"/>
            <a:ext cx="2175501" cy="156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65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192000" cy="78561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strategies implemented by ZTA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15909" y="1055848"/>
            <a:ext cx="3412902" cy="24858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Destination Branding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0008" y="1734206"/>
            <a:ext cx="3004133" cy="153830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052426" y="1103689"/>
            <a:ext cx="3412902" cy="24409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Market Representation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045" y="1586414"/>
            <a:ext cx="2949692" cy="172938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89014" y="1959881"/>
            <a:ext cx="317448" cy="31930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4830" y="2615567"/>
            <a:ext cx="368964" cy="37112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2686" y="2814082"/>
            <a:ext cx="343206" cy="34521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97774" y="1496833"/>
            <a:ext cx="446237" cy="44884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0954" y="1741376"/>
            <a:ext cx="347714" cy="349747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8055869" y="1108931"/>
            <a:ext cx="3446765" cy="24409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Familiarisation Programmes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65767" y="1638669"/>
            <a:ext cx="2826968" cy="1729383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834983" y="1746414"/>
            <a:ext cx="723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9900CC"/>
                </a:solidFill>
              </a:rPr>
              <a:t>Tour </a:t>
            </a:r>
          </a:p>
          <a:p>
            <a:pPr algn="ctr"/>
            <a:r>
              <a:rPr lang="en-US" sz="900" b="1" dirty="0">
                <a:solidFill>
                  <a:srgbClr val="9900CC"/>
                </a:solidFill>
              </a:rPr>
              <a:t>Operators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318510" y="1700248"/>
            <a:ext cx="2184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accent5">
                    <a:lumMod val="75000"/>
                  </a:schemeClr>
                </a:solidFill>
              </a:rPr>
              <a:t>Opinion Leaders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013577" y="2582921"/>
            <a:ext cx="1507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accent2">
                    <a:lumMod val="75000"/>
                  </a:schemeClr>
                </a:solidFill>
              </a:rPr>
              <a:t>Media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380577" y="2340362"/>
            <a:ext cx="9934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rgbClr val="18AC04"/>
                </a:solidFill>
              </a:rPr>
              <a:t>Travel </a:t>
            </a:r>
          </a:p>
          <a:p>
            <a:pPr algn="ctr"/>
            <a:r>
              <a:rPr lang="en-US" sz="1050" b="1" dirty="0">
                <a:solidFill>
                  <a:srgbClr val="18AC04"/>
                </a:solidFill>
              </a:rPr>
              <a:t>Writers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209715" y="4221111"/>
            <a:ext cx="3428614" cy="24858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Internet and Social media</a:t>
            </a:r>
          </a:p>
          <a:p>
            <a:pPr algn="ctr"/>
            <a:endParaRPr lang="en-US" sz="2000" b="1" dirty="0"/>
          </a:p>
          <a:p>
            <a:pPr algn="ctr"/>
            <a:endParaRPr lang="en-US" sz="2000" b="1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7602" y="4689210"/>
            <a:ext cx="2032839" cy="1811187"/>
          </a:xfrm>
          <a:prstGeom prst="rect">
            <a:avLst/>
          </a:prstGeom>
        </p:spPr>
      </p:pic>
      <p:sp>
        <p:nvSpPr>
          <p:cNvPr id="43" name="Rounded Rectangle 42"/>
          <p:cNvSpPr/>
          <p:nvPr/>
        </p:nvSpPr>
        <p:spPr>
          <a:xfrm>
            <a:off x="3868835" y="4267580"/>
            <a:ext cx="3412902" cy="243937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Collateral</a:t>
            </a:r>
          </a:p>
          <a:p>
            <a:pPr algn="ctr"/>
            <a:endParaRPr lang="en-US" b="1" dirty="0"/>
          </a:p>
          <a:p>
            <a:pPr algn="ctr"/>
            <a:r>
              <a:rPr lang="en-US" b="1" dirty="0"/>
              <a:t> 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24300" y="4945487"/>
            <a:ext cx="1347671" cy="146605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11140" y="4945487"/>
            <a:ext cx="1155398" cy="1493601"/>
          </a:xfrm>
          <a:prstGeom prst="rect">
            <a:avLst/>
          </a:prstGeom>
        </p:spPr>
      </p:pic>
      <p:sp>
        <p:nvSpPr>
          <p:cNvPr id="46" name="Rounded Rectangle 45"/>
          <p:cNvSpPr/>
          <p:nvPr/>
        </p:nvSpPr>
        <p:spPr>
          <a:xfrm>
            <a:off x="7852143" y="4267580"/>
            <a:ext cx="3412902" cy="24409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Celebrity Host Programme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965794" y="4889018"/>
            <a:ext cx="1515531" cy="1079886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94976" y="5273077"/>
            <a:ext cx="1329520" cy="1273789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193043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192000" cy="78561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strategies implemented by ZTA</a:t>
            </a:r>
          </a:p>
        </p:txBody>
      </p:sp>
      <p:sp>
        <p:nvSpPr>
          <p:cNvPr id="2" name="Rectangle 1"/>
          <p:cNvSpPr/>
          <p:nvPr/>
        </p:nvSpPr>
        <p:spPr>
          <a:xfrm>
            <a:off x="218940" y="1184950"/>
            <a:ext cx="4198514" cy="5121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 Shows</a:t>
            </a:r>
          </a:p>
          <a:p>
            <a:pPr marL="1028700" lvl="1" indent="-571500" algn="just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Roadshows</a:t>
            </a:r>
          </a:p>
          <a:p>
            <a:pPr marL="1028700" lvl="1" indent="-571500" algn="just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Sales Calls</a:t>
            </a:r>
          </a:p>
          <a:p>
            <a:pPr marL="1028700" lvl="1" indent="-571500" algn="just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Zimbabwe attended 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international travel shows out of the planned 50</a:t>
            </a:r>
            <a:endParaRPr 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en-US" sz="2800" dirty="0"/>
          </a:p>
          <a:p>
            <a:pPr algn="ctr"/>
            <a:endParaRPr lang="en-US" sz="6000" dirty="0"/>
          </a:p>
        </p:txBody>
      </p:sp>
      <p:pic>
        <p:nvPicPr>
          <p:cNvPr id="33" name="Picture 2" descr="ITB Berlin with Claim (English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387" y="1532584"/>
            <a:ext cx="1245957" cy="1623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4611" y="1384017"/>
            <a:ext cx="3234836" cy="1565243"/>
          </a:xfrm>
          <a:prstGeom prst="rect">
            <a:avLst/>
          </a:prstGeom>
        </p:spPr>
      </p:pic>
      <p:pic>
        <p:nvPicPr>
          <p:cNvPr id="1026" name="Picture 2" descr="JATA Tourism EXPO 2015 TOKYO BIG SIGH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611" y="3991765"/>
            <a:ext cx="3234837" cy="156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Image result for CITM logo"/>
          <p:cNvSpPr>
            <a:spLocks noChangeAspect="1" noChangeArrowheads="1"/>
          </p:cNvSpPr>
          <p:nvPr/>
        </p:nvSpPr>
        <p:spPr bwMode="auto">
          <a:xfrm>
            <a:off x="218940" y="8801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Image result for CITM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903" y="3840144"/>
            <a:ext cx="2476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23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90943"/>
          </a:xfr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br>
              <a:rPr lang="en-US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Zimbabwe Travel Show- </a:t>
            </a:r>
            <a:r>
              <a:rPr lang="en-US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Sanganai</a:t>
            </a:r>
            <a:r>
              <a:rPr lang="en-US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/</a:t>
            </a:r>
            <a:r>
              <a:rPr lang="en-US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Hlanganani</a:t>
            </a:r>
            <a:br>
              <a:rPr lang="en-US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endParaRPr lang="en-US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4231" y="965916"/>
            <a:ext cx="11003724" cy="5731098"/>
            <a:chOff x="-108198" y="1"/>
            <a:chExt cx="12300198" cy="685799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002" y="83917"/>
              <a:ext cx="5449998" cy="33651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08198" y="3686629"/>
              <a:ext cx="5957935" cy="31713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108198" y="1"/>
              <a:ext cx="6081485" cy="32802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18450" y="3686629"/>
              <a:ext cx="5573550" cy="31713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92032" y="2397045"/>
              <a:ext cx="3862295" cy="22415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8274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" y="13822"/>
            <a:ext cx="12192000" cy="7415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44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b="1" dirty="0"/>
              <a:t>Participant Invitations &amp; Recruitment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88551" y="627692"/>
            <a:ext cx="6007450" cy="61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</a:rPr>
              <a:t>Exhibitor Invitation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101" y="1240104"/>
            <a:ext cx="6007450" cy="3818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6333143" y="2090416"/>
            <a:ext cx="5858857" cy="61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</a:rPr>
              <a:t>Buyers &amp;Media Identification &amp; Recruitment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519" y="3149369"/>
            <a:ext cx="5603481" cy="3697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7792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66260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b="1" dirty="0"/>
              <a:t>Buyers &amp; Media Hosting Arrangements</a:t>
            </a:r>
          </a:p>
        </p:txBody>
      </p:sp>
      <p:sp>
        <p:nvSpPr>
          <p:cNvPr id="5" name="Rectangle 4"/>
          <p:cNvSpPr/>
          <p:nvPr/>
        </p:nvSpPr>
        <p:spPr>
          <a:xfrm>
            <a:off x="260686" y="1236741"/>
            <a:ext cx="1172349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elvetica" panose="020B0604020202020204" pitchFamily="34" charset="0"/>
              </a:rPr>
              <a:t>International buyers pay for their travel to Zimbabwe.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elvetica" panose="020B0604020202020204" pitchFamily="34" charset="0"/>
              </a:rPr>
              <a:t>Zimbabwe Tourism Authority (ZTA) negotiates for discounted airfares.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elvetica" panose="020B0604020202020204" pitchFamily="34" charset="0"/>
              </a:rPr>
              <a:t>International  media.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elvetica" panose="020B0604020202020204" pitchFamily="34" charset="0"/>
              </a:rPr>
              <a:t>ZTA provides for the buyers during their stay, in partnership with players in the tourism industry who provide the buyers with complementary services.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dirty="0">
              <a:latin typeface="Helvetica" panose="020B0604020202020204" pitchFamily="34" charset="0"/>
            </a:endParaRPr>
          </a:p>
          <a:p>
            <a:pPr marL="742950" lvl="1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Helvetica" panose="020B0604020202020204" pitchFamily="34" charset="0"/>
            </a:endParaRPr>
          </a:p>
          <a:p>
            <a:pPr marL="742950" lvl="1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55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957" y="1489393"/>
            <a:ext cx="3486615" cy="2614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5526"/>
            <a:ext cx="12192000" cy="70778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b="1" dirty="0"/>
              <a:t>Buyers and Media Programmes</a:t>
            </a:r>
          </a:p>
        </p:txBody>
      </p:sp>
      <p:sp>
        <p:nvSpPr>
          <p:cNvPr id="5" name="Rectangle 4"/>
          <p:cNvSpPr/>
          <p:nvPr/>
        </p:nvSpPr>
        <p:spPr>
          <a:xfrm>
            <a:off x="104471" y="804647"/>
            <a:ext cx="106282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dirty="0">
                <a:latin typeface="Helvetica" panose="020B0604020202020204" pitchFamily="34" charset="0"/>
              </a:rPr>
              <a:t>The programmes for buyers pre, post and during the show include:</a:t>
            </a:r>
          </a:p>
          <a:p>
            <a:pPr marL="800100" lvl="1" indent="-3429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" panose="020B0604020202020204" pitchFamily="34" charset="0"/>
              </a:rPr>
              <a:t>Interviews</a:t>
            </a:r>
          </a:p>
          <a:p>
            <a:pPr marL="800100" lvl="1" indent="-3429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" panose="020B0604020202020204" pitchFamily="34" charset="0"/>
              </a:rPr>
              <a:t>Familiarization tours </a:t>
            </a:r>
          </a:p>
          <a:p>
            <a:pPr marL="800100" lvl="1" indent="-3429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" panose="020B0604020202020204" pitchFamily="34" charset="0"/>
              </a:rPr>
              <a:t>Match Making meetings</a:t>
            </a:r>
          </a:p>
          <a:p>
            <a:pPr marL="800100" lvl="1" indent="-3429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" panose="020B0604020202020204" pitchFamily="34" charset="0"/>
              </a:rPr>
              <a:t>Seminars and workshops</a:t>
            </a:r>
          </a:p>
          <a:p>
            <a:pPr marL="800100" lvl="1" indent="-3429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" panose="020B0604020202020204" pitchFamily="34" charset="0"/>
              </a:rPr>
              <a:t>Networking opportunities including cocktails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956" y="4240866"/>
            <a:ext cx="3486615" cy="2617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385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6228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b="1" dirty="0"/>
              <a:t>Challenges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1869177"/>
            <a:ext cx="1219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Helvetica" panose="020B0604020202020204" pitchFamily="34" charset="0"/>
              </a:rPr>
              <a:t>The hosting of a travel show is a costly exercise and requires immerse commitment.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Helvetica" panose="020B0604020202020204" pitchFamily="34" charset="0"/>
              </a:rPr>
              <a:t>All successful travel shows are supported largely by the host government with some help from the private sector.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Helvetica" panose="020B0604020202020204" pitchFamily="34" charset="0"/>
              </a:rPr>
              <a:t>Most of the challenges to Sanganai stem from limited funding.</a:t>
            </a:r>
          </a:p>
        </p:txBody>
      </p:sp>
    </p:spTree>
    <p:extLst>
      <p:ext uri="{BB962C8B-B14F-4D97-AF65-F5344CB8AC3E}">
        <p14:creationId xmlns:p14="http://schemas.microsoft.com/office/powerpoint/2010/main" val="45352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84984" y="3006733"/>
            <a:ext cx="10030691" cy="789853"/>
          </a:xfrm>
        </p:spPr>
        <p:txBody>
          <a:bodyPr>
            <a:normAutofit/>
          </a:bodyPr>
          <a:lstStyle/>
          <a:p>
            <a:r>
              <a:rPr lang="en-US" sz="4000" b="1" dirty="0"/>
              <a:t>Examples of Successful Travel Shows In Africa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009" y="5215727"/>
            <a:ext cx="2914650" cy="1047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2708" y="176599"/>
            <a:ext cx="2017951" cy="22008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799" y="5089446"/>
            <a:ext cx="3505200" cy="1485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34012" y="5089446"/>
            <a:ext cx="3521464" cy="13003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39448" y="401519"/>
            <a:ext cx="3130590" cy="175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63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Ø"/>
            </a:pPr>
            <a:endParaRPr lang="en-ZW" sz="2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0" y="76200"/>
            <a:ext cx="9144000" cy="762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>
              <a:defRPr/>
            </a:pPr>
            <a:r>
              <a:rPr lang="en-US" sz="4000" b="1" dirty="0"/>
              <a:t>Global Tourism Overview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24000" y="1173034"/>
            <a:ext cx="91440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 Narrow" pitchFamily="34" charset="0"/>
              </a:rPr>
              <a:t>International tourist arrivals grew by 3.9% from 1.189 billion in 2015 to 1.235 billion in 2016.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200" dirty="0">
              <a:solidFill>
                <a:srgbClr val="000000"/>
              </a:solidFill>
              <a:latin typeface="Arial" pitchFamily="34" charset="0"/>
              <a:ea typeface="Calibri" pitchFamily="34" charset="0"/>
              <a:cs typeface="Arial Narrow" pitchFamily="34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 Narrow" pitchFamily="34" charset="0"/>
              </a:rPr>
              <a:t>The global arrival growth has been sustained since the year 2009.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200" dirty="0">
              <a:solidFill>
                <a:srgbClr val="000000"/>
              </a:solidFill>
              <a:latin typeface="Arial" pitchFamily="34" charset="0"/>
              <a:ea typeface="Calibri" pitchFamily="34" charset="0"/>
              <a:cs typeface="Arial Narrow" pitchFamily="34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 Narrow" pitchFamily="34" charset="0"/>
              </a:rPr>
              <a:t>Arrivals into Africa also increased by 8.1 from 53.8 million in 2015 to 58.2 million.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200" dirty="0">
              <a:solidFill>
                <a:srgbClr val="000000"/>
              </a:solidFill>
              <a:latin typeface="Arial" pitchFamily="34" charset="0"/>
              <a:ea typeface="Calibri" pitchFamily="34" charset="0"/>
              <a:cs typeface="Arial Narrow" pitchFamily="34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 Narrow" pitchFamily="34" charset="0"/>
              </a:rPr>
              <a:t>The market share of arrivals into Africa remain very small as it currently stands at 4.7%.</a:t>
            </a:r>
            <a:endParaRPr lang="en-ZW" sz="2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32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0817" y="1061362"/>
            <a:ext cx="11370365" cy="283044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Annual international South African travel show founded in 1979. 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It is considered the biggest travel show in Africa and one of the best in the world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Helvetica" panose="020B0604020202020204" pitchFamily="34" charset="0"/>
              </a:rPr>
              <a:t>Indaba showcases the widest variety of Africa's best tourism products and attracts international buyers and media from across the world.</a:t>
            </a:r>
            <a:endParaRPr lang="en-US" altLang="en-US" sz="2400" dirty="0">
              <a:latin typeface="Helvetica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It’s a platform for destinations, tourism products/experiences and tour operators to meet and do business.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As of 2015 Indaba attracted 1,029 exhibitors, 1,595 buyers and 796 media representatives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altLang="en-US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12192000" cy="768627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en-US" dirty="0"/>
              <a:t>Indaba South African Tourism Market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2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2028" y="1118092"/>
            <a:ext cx="11370365" cy="283044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Indaba is fully funded by the government of South Africa.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An events organizer is outsourced through a tender process by the South Africa Tourism.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Currently Witch &amp; Wizard Creative is the organizer of Indaba.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The organizer takes care of everything that concerns the running of the show.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In addition to organizing the show, the Organizer also works through out the year marketing and recruiting buyers, media and exhibitors to the show. 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This marketing is done through other international travel shows, online and through direct marketing.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altLang="en-US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12192000" cy="768627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defRPr>
            </a:lvl1pPr>
          </a:lstStyle>
          <a:p>
            <a:r>
              <a:rPr lang="en-US" b="1" dirty="0"/>
              <a:t>Organization of Indaba</a:t>
            </a:r>
          </a:p>
        </p:txBody>
      </p:sp>
    </p:spTree>
    <p:extLst>
      <p:ext uri="{BB962C8B-B14F-4D97-AF65-F5344CB8AC3E}">
        <p14:creationId xmlns:p14="http://schemas.microsoft.com/office/powerpoint/2010/main" val="396650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4570" y="1118092"/>
            <a:ext cx="11370365" cy="283044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Hosted buyers pay a nominal fee to register for Indaba.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dirty="0">
                <a:latin typeface="Helvetica" panose="020B0604020202020204" pitchFamily="34" charset="0"/>
              </a:rPr>
              <a:t>Buyers are vetted to see if they fit the required criteria.</a:t>
            </a:r>
          </a:p>
          <a:p>
            <a:pPr marL="228600" lvl="1" algn="just">
              <a:lnSpc>
                <a:spcPct val="150000"/>
              </a:lnSpc>
              <a:spcBef>
                <a:spcPts val="1000"/>
              </a:spcBef>
            </a:pPr>
            <a:r>
              <a:rPr lang="en-US" altLang="en-US" dirty="0">
                <a:latin typeface="Helvetica" panose="020B0604020202020204" pitchFamily="34" charset="0"/>
              </a:rPr>
              <a:t>Hosted buyers are provided with Economy class flights, airport transfers and free accommodation in a 4 star hotel by SAT.</a:t>
            </a:r>
          </a:p>
          <a:p>
            <a:pPr marL="228600" lvl="1" algn="just">
              <a:lnSpc>
                <a:spcPct val="150000"/>
              </a:lnSpc>
              <a:spcBef>
                <a:spcPts val="1000"/>
              </a:spcBef>
            </a:pPr>
            <a:r>
              <a:rPr lang="en-US" altLang="en-US" dirty="0">
                <a:latin typeface="Helvetica" panose="020B0604020202020204" pitchFamily="34" charset="0"/>
              </a:rPr>
              <a:t>During their stay the buyers are given an opportunity to sample the south African tourism products and network with tourism players and fellow buyers.</a:t>
            </a:r>
          </a:p>
          <a:p>
            <a:pPr marL="228600" lvl="1" algn="just">
              <a:lnSpc>
                <a:spcPct val="150000"/>
              </a:lnSpc>
              <a:spcBef>
                <a:spcPts val="1000"/>
              </a:spcBef>
            </a:pPr>
            <a:r>
              <a:rPr lang="en-US" altLang="en-US" dirty="0">
                <a:latin typeface="Helvetica" panose="020B0604020202020204" pitchFamily="34" charset="0"/>
              </a:rPr>
              <a:t>Indaba also hosts media during the period of the show.</a:t>
            </a:r>
            <a:endParaRPr lang="en-US" altLang="en-US" sz="2400" dirty="0">
              <a:latin typeface="Helvetica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en-US" altLang="en-US" sz="2400" dirty="0">
              <a:latin typeface="Helvetica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en-US" altLang="en-US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12192000" cy="768627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b="1" dirty="0"/>
              <a:t>Buyers  &amp; Media Hosting</a:t>
            </a:r>
          </a:p>
        </p:txBody>
      </p:sp>
    </p:spTree>
    <p:extLst>
      <p:ext uri="{BB962C8B-B14F-4D97-AF65-F5344CB8AC3E}">
        <p14:creationId xmlns:p14="http://schemas.microsoft.com/office/powerpoint/2010/main" val="47828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2028" y="1929697"/>
            <a:ext cx="11370365" cy="283044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en-US" sz="2400" dirty="0">
                <a:latin typeface="Helvetica" panose="020B0604020202020204" pitchFamily="34" charset="0"/>
              </a:rPr>
              <a:t>In addition to funding the travel show government of South Africa in partnership with Tourism Enterprise Partnership, a non-profit organization, identified  and fund the 70 small businesses chosen to exhibit at the 2016 edition of indaba.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n-US" altLang="en-US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12192000" cy="768627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b="1" dirty="0"/>
              <a:t>Government Support for Small Exhibitors</a:t>
            </a:r>
          </a:p>
        </p:txBody>
      </p:sp>
    </p:spTree>
    <p:extLst>
      <p:ext uri="{BB962C8B-B14F-4D97-AF65-F5344CB8AC3E}">
        <p14:creationId xmlns:p14="http://schemas.microsoft.com/office/powerpoint/2010/main" val="305575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835025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Funding of Zimbabwe Tourism Authority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028700"/>
            <a:ext cx="10134600" cy="4229100"/>
          </a:xfrm>
        </p:spPr>
        <p:txBody>
          <a:bodyPr/>
          <a:lstStyle/>
          <a:p>
            <a:pPr algn="just"/>
            <a:r>
              <a:rPr lang="en-US" dirty="0"/>
              <a:t> </a:t>
            </a:r>
          </a:p>
        </p:txBody>
      </p:sp>
      <p:pic>
        <p:nvPicPr>
          <p:cNvPr id="1028" name="Picture 4" descr="Image result for itb berlin zimbabwe st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86" y="1131731"/>
            <a:ext cx="11127346" cy="549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68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0"/>
            <a:ext cx="11882906" cy="998582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Zimbabwe Tourism Fund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183" y="1249251"/>
            <a:ext cx="11874321" cy="5344731"/>
          </a:xfrm>
        </p:spPr>
        <p:txBody>
          <a:bodyPr>
            <a:normAutofit lnSpcReduction="10000"/>
          </a:bodyPr>
          <a:lstStyle/>
          <a:p>
            <a:pPr marL="137160" algn="just">
              <a:buClr>
                <a:schemeClr val="tx1">
                  <a:shade val="95000"/>
                </a:schemeClr>
              </a:buClr>
              <a:defRPr/>
            </a:pPr>
            <a:r>
              <a:rPr lang="en-US" b="1" dirty="0"/>
              <a:t>Funding of the Authority is derived from Tourism Act Chapter 14:20 of 1996</a:t>
            </a:r>
          </a:p>
          <a:p>
            <a:pPr marL="137160" algn="just">
              <a:buClr>
                <a:schemeClr val="tx1">
                  <a:shade val="95000"/>
                </a:schemeClr>
              </a:buClr>
              <a:defRPr/>
            </a:pPr>
            <a:r>
              <a:rPr lang="en-US" b="1" dirty="0"/>
              <a:t>Section  29 :The establishment of the ZTF</a:t>
            </a:r>
          </a:p>
          <a:p>
            <a:pPr marL="928116" lvl="1" indent="-342900" algn="just">
              <a:buFont typeface="Arial" panose="020B0604020202020204" pitchFamily="34" charset="0"/>
              <a:buChar char="•"/>
              <a:defRPr/>
            </a:pPr>
            <a:r>
              <a:rPr lang="en-US" dirty="0"/>
              <a:t>The Minister is the trustee of the ZTF</a:t>
            </a:r>
          </a:p>
          <a:p>
            <a:pPr marL="928116" lvl="1" indent="-342900" algn="just">
              <a:buFont typeface="Arial" panose="020B0604020202020204" pitchFamily="34" charset="0"/>
              <a:buChar char="•"/>
              <a:defRPr/>
            </a:pPr>
            <a:r>
              <a:rPr lang="en-US" dirty="0"/>
              <a:t>The Chief Executive administers the ZTF</a:t>
            </a:r>
          </a:p>
          <a:p>
            <a:pPr marL="137160" algn="just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Section </a:t>
            </a:r>
            <a:r>
              <a:rPr lang="en-US" b="1" dirty="0"/>
              <a:t>30:  Composition of the ZTF</a:t>
            </a:r>
          </a:p>
          <a:p>
            <a:pPr marL="937260" lvl="1" indent="-342900" algn="just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levies, fees, &amp; other moneys</a:t>
            </a:r>
          </a:p>
          <a:p>
            <a:pPr marL="937260" lvl="1" indent="-342900" algn="just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moneys appropriated by the Act of Parliament</a:t>
            </a:r>
          </a:p>
          <a:p>
            <a:pPr marL="937260" lvl="1" indent="-342900" algn="just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any other monies that may vest  in or accrue to the ZTF</a:t>
            </a:r>
          </a:p>
          <a:p>
            <a:pPr algn="just"/>
            <a:r>
              <a:rPr lang="en-US" altLang="en-US" b="1" dirty="0"/>
              <a:t>  Section  32 : Application of the ZTF</a:t>
            </a:r>
            <a:endParaRPr lang="en-US" altLang="en-US" dirty="0"/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dirty="0"/>
              <a:t>Meeting the expenses of the Authority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dirty="0"/>
              <a:t>Any other purpose the Minister considers will promote development of tourism</a:t>
            </a:r>
          </a:p>
          <a:p>
            <a:pPr marL="1394460" lvl="2" indent="-342900" algn="just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algn="l"/>
            <a:r>
              <a:rPr lang="en-US" dirty="0"/>
              <a:t>    </a:t>
            </a:r>
            <a:r>
              <a:rPr lang="en-US" b="1" dirty="0"/>
              <a:t>Statutory instrument  107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dirty="0"/>
              <a:t>Rate of levy is </a:t>
            </a:r>
            <a:r>
              <a:rPr lang="en-GB" b="1" dirty="0">
                <a:solidFill>
                  <a:srgbClr val="FF0000"/>
                </a:solidFill>
              </a:rPr>
              <a:t>two per centum of gross amount </a:t>
            </a:r>
            <a:r>
              <a:rPr lang="en-GB" dirty="0"/>
              <a:t>excluding any taxes/duty charged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dirty="0"/>
              <a:t>Collection of Levy- the operator of a facility is responsible for payment of levy or for its collection.</a:t>
            </a:r>
          </a:p>
          <a:p>
            <a:pPr lvl="1"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25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399328"/>
              </p:ext>
            </p:extLst>
          </p:nvPr>
        </p:nvGraphicFramePr>
        <p:xfrm>
          <a:off x="2508649" y="1375967"/>
          <a:ext cx="6679313" cy="4479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0"/>
            <a:ext cx="12191999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Funding of Zimbabwe Tourism Authority</a:t>
            </a:r>
          </a:p>
        </p:txBody>
      </p:sp>
    </p:spTree>
    <p:extLst>
      <p:ext uri="{BB962C8B-B14F-4D97-AF65-F5344CB8AC3E}">
        <p14:creationId xmlns:p14="http://schemas.microsoft.com/office/powerpoint/2010/main" val="427041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4775145"/>
              </p:ext>
            </p:extLst>
          </p:nvPr>
        </p:nvGraphicFramePr>
        <p:xfrm>
          <a:off x="461995" y="2264176"/>
          <a:ext cx="3894105" cy="3704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0"/>
            <a:ext cx="12191999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Funding of other NTOs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5997" y="1319442"/>
            <a:ext cx="308610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South Africa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09597" y="1193643"/>
            <a:ext cx="308610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Singapore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5208678"/>
              </p:ext>
            </p:extLst>
          </p:nvPr>
        </p:nvGraphicFramePr>
        <p:xfrm>
          <a:off x="6451599" y="2173488"/>
          <a:ext cx="4192609" cy="3795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1712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15" y="930638"/>
            <a:ext cx="11582400" cy="592736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Limited funding.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Negative publicity from the western world which creates negative perceptions in tourism markets.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Media hostility.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Limited destination accessibility from target markets.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Restrictive visa regime for some key markets.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Poor service delivery from some key tourism stakeholders.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3600" dirty="0"/>
          </a:p>
          <a:p>
            <a:pPr>
              <a:lnSpc>
                <a:spcPct val="150000"/>
              </a:lnSpc>
            </a:pP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103031" y="0"/>
            <a:ext cx="12088969" cy="81136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Challenges faced by ZTA </a:t>
            </a:r>
          </a:p>
        </p:txBody>
      </p:sp>
    </p:spTree>
    <p:extLst>
      <p:ext uri="{BB962C8B-B14F-4D97-AF65-F5344CB8AC3E}">
        <p14:creationId xmlns:p14="http://schemas.microsoft.com/office/powerpoint/2010/main" val="139569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83712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Conclusion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3792" y="1210614"/>
            <a:ext cx="1120461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The success of any NTO and ultimate success of tourism growth is depended on:</a:t>
            </a:r>
          </a:p>
          <a:p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 Adequate funding by the government.</a:t>
            </a:r>
          </a:p>
          <a:p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Adequate support from all stakeholders</a:t>
            </a:r>
          </a:p>
          <a:p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Political will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87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15" y="2037714"/>
            <a:ext cx="9861881" cy="412454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49357" y="500987"/>
            <a:ext cx="10933043" cy="58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International Tourism Indicators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38954" y="6286500"/>
            <a:ext cx="5846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W" sz="1400" b="1" dirty="0"/>
              <a:t>Source: UNWTO</a:t>
            </a:r>
          </a:p>
          <a:p>
            <a:endParaRPr lang="en-ZW" dirty="0"/>
          </a:p>
        </p:txBody>
      </p:sp>
    </p:spTree>
    <p:extLst>
      <p:ext uri="{BB962C8B-B14F-4D97-AF65-F5344CB8AC3E}">
        <p14:creationId xmlns:p14="http://schemas.microsoft.com/office/powerpoint/2010/main" val="266189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harare international carniv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53" y="347114"/>
            <a:ext cx="4197485" cy="270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zimbabwe a world of wond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493" y="347115"/>
            <a:ext cx="4313394" cy="270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zimbabwe a world of wond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28" y="3536278"/>
            <a:ext cx="3115659" cy="311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sanganai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493" y="3794437"/>
            <a:ext cx="4313394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5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thank you images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939" y="1058200"/>
            <a:ext cx="8275794" cy="4663217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79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1825624"/>
            <a:ext cx="11265408" cy="46666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According to the UNWTO, tourism is one of the fastest growing economic sectors in the world</a:t>
            </a:r>
          </a:p>
          <a:p>
            <a:pPr>
              <a:lnSpc>
                <a:spcPct val="150000"/>
              </a:lnSpc>
            </a:pPr>
            <a:r>
              <a:rPr lang="en-US" b="1" dirty="0"/>
              <a:t>Today, the business volume of tourism equals or even surpasses that of oil exports, ‎food products or automobile manufacturing</a:t>
            </a:r>
          </a:p>
          <a:p>
            <a:pPr>
              <a:lnSpc>
                <a:spcPct val="150000"/>
              </a:lnSpc>
            </a:pPr>
            <a:r>
              <a:rPr lang="en-US" dirty="0"/>
              <a:t>Tourism has become one of the major players in ‎international commerce and the main ‎source of income for many developing countries.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Global Tourism Trends</a:t>
            </a:r>
          </a:p>
        </p:txBody>
      </p:sp>
    </p:spTree>
    <p:extLst>
      <p:ext uri="{BB962C8B-B14F-4D97-AF65-F5344CB8AC3E}">
        <p14:creationId xmlns:p14="http://schemas.microsoft.com/office/powerpoint/2010/main" val="323284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68424" y="2432304"/>
            <a:ext cx="2795559" cy="433425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832" y="1843913"/>
            <a:ext cx="10811256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The tourism sector is considered a quick win or a low hanging fruit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It requires less input as compared to most sectors </a:t>
            </a:r>
          </a:p>
          <a:p>
            <a:pPr>
              <a:lnSpc>
                <a:spcPct val="150000"/>
              </a:lnSpc>
            </a:pPr>
            <a:r>
              <a:rPr lang="en-US" dirty="0"/>
              <a:t>It is a source of foreign currency and  national export</a:t>
            </a:r>
          </a:p>
          <a:p>
            <a:pPr>
              <a:lnSpc>
                <a:spcPct val="150000"/>
              </a:lnSpc>
            </a:pPr>
            <a:r>
              <a:rPr lang="en-US" dirty="0"/>
              <a:t>It encourages infrastructural development e.g. support services</a:t>
            </a:r>
          </a:p>
          <a:p>
            <a:pPr>
              <a:lnSpc>
                <a:spcPct val="150000"/>
              </a:lnSpc>
            </a:pPr>
            <a:r>
              <a:rPr lang="en-US" dirty="0"/>
              <a:t>It creates employment, </a:t>
            </a:r>
            <a:r>
              <a:rPr lang="en-US"/>
              <a:t>every </a:t>
            </a:r>
            <a:r>
              <a:rPr lang="en-US">
                <a:solidFill>
                  <a:srgbClr val="FF0000"/>
                </a:solidFill>
              </a:rPr>
              <a:t>9</a:t>
            </a:r>
            <a:r>
              <a:rPr lang="en-US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tourist arrivals create 1 job</a:t>
            </a:r>
          </a:p>
          <a:p>
            <a:pPr>
              <a:lnSpc>
                <a:spcPct val="150000"/>
              </a:lnSpc>
            </a:pPr>
            <a:r>
              <a:rPr lang="en-US" dirty="0"/>
              <a:t>It promotes greater demand for local food, products and services across all economic sectors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4977" y="224154"/>
            <a:ext cx="10515600" cy="132556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Importance of Tourism</a:t>
            </a:r>
          </a:p>
        </p:txBody>
      </p:sp>
    </p:spTree>
    <p:extLst>
      <p:ext uri="{BB962C8B-B14F-4D97-AF65-F5344CB8AC3E}">
        <p14:creationId xmlns:p14="http://schemas.microsoft.com/office/powerpoint/2010/main" val="3058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8874123" y="1414917"/>
            <a:ext cx="2479677" cy="254127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544" y="2342070"/>
            <a:ext cx="10811256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It preserve the local arts, heritage and nature</a:t>
            </a:r>
          </a:p>
          <a:p>
            <a:pPr>
              <a:lnSpc>
                <a:spcPct val="150000"/>
              </a:lnSpc>
            </a:pPr>
            <a:r>
              <a:rPr lang="en-US" dirty="0"/>
              <a:t>It is essential in building the national brand</a:t>
            </a:r>
          </a:p>
          <a:p>
            <a:pPr>
              <a:lnSpc>
                <a:spcPct val="150000"/>
              </a:lnSpc>
            </a:pPr>
            <a:r>
              <a:rPr lang="en-US" dirty="0"/>
              <a:t>It fosters national peace 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Importance of Tourism</a:t>
            </a:r>
          </a:p>
        </p:txBody>
      </p:sp>
    </p:spTree>
    <p:extLst>
      <p:ext uri="{BB962C8B-B14F-4D97-AF65-F5344CB8AC3E}">
        <p14:creationId xmlns:p14="http://schemas.microsoft.com/office/powerpoint/2010/main" val="344952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686" y="5684934"/>
            <a:ext cx="938170" cy="66147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115" y="3071164"/>
            <a:ext cx="1100699" cy="924373"/>
          </a:xfrm>
          <a:prstGeom prst="rect">
            <a:avLst/>
          </a:prstGeom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557213" y="141041"/>
            <a:ext cx="10933043" cy="58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Typical Value Chain- The Story of Mr. Jones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857" y="1764267"/>
            <a:ext cx="740291" cy="2233747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908690" y="2092223"/>
            <a:ext cx="601587" cy="12327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6256" y="4043114"/>
            <a:ext cx="168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Planning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58028" y="1953864"/>
            <a:ext cx="1606750" cy="2044149"/>
          </a:xfrm>
          <a:prstGeom prst="roundRect">
            <a:avLst/>
          </a:prstGeom>
          <a:solidFill>
            <a:schemeClr val="lt1">
              <a:alpha val="0"/>
            </a:schemeClr>
          </a:solidFill>
          <a:ln w="508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Travel Agents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Tour Operators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773906" y="1953488"/>
            <a:ext cx="2004042" cy="1855304"/>
          </a:xfrm>
          <a:prstGeom prst="roundRect">
            <a:avLst/>
          </a:prstGeom>
          <a:ln w="508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Airlines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Immigration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Civil Aviation Authority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Customs 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3212526" y="2092223"/>
            <a:ext cx="554755" cy="12327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38604" y="3834323"/>
            <a:ext cx="168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Arrival/Exit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662416" y="2163998"/>
            <a:ext cx="1324648" cy="1740351"/>
          </a:xfrm>
          <a:prstGeom prst="roundRect">
            <a:avLst/>
          </a:prstGeom>
          <a:ln w="508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Shuttle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Taxis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Rail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5825698" y="2099542"/>
            <a:ext cx="836718" cy="12327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8001578" y="2217926"/>
            <a:ext cx="836718" cy="12327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4415" y="3071164"/>
            <a:ext cx="1140650" cy="75905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490462" y="3834323"/>
            <a:ext cx="168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Transport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93676" y="3976030"/>
            <a:ext cx="168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Hospitality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4618" y="3162736"/>
            <a:ext cx="734227" cy="66747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0215" y="3146715"/>
            <a:ext cx="735631" cy="735631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8852810" y="2099543"/>
            <a:ext cx="2604850" cy="1895994"/>
          </a:xfrm>
          <a:prstGeom prst="roundRect">
            <a:avLst/>
          </a:prstGeom>
          <a:solidFill>
            <a:schemeClr val="lt1">
              <a:alpha val="0"/>
            </a:schemeClr>
          </a:solidFill>
          <a:ln w="508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Accommodation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 Hire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Food &amp; Beverages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688264" y="726361"/>
            <a:ext cx="4341161" cy="1194318"/>
          </a:xfrm>
          <a:prstGeom prst="roundRect">
            <a:avLst/>
          </a:prstGeom>
          <a:ln w="508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Agriculture (vegs,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meat, fruits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...)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Manufacturing (beds, suitcases, beverages, amenities...)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Energy (fuel, electricity, water…)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10076559" y="1920679"/>
            <a:ext cx="1" cy="171544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ight Arrow 26"/>
          <p:cNvSpPr/>
          <p:nvPr/>
        </p:nvSpPr>
        <p:spPr>
          <a:xfrm rot="5400000">
            <a:off x="9983935" y="3831441"/>
            <a:ext cx="248355" cy="12327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8723175" y="4622983"/>
            <a:ext cx="3225630" cy="1749229"/>
          </a:xfrm>
          <a:prstGeom prst="roundRect">
            <a:avLst/>
          </a:prstGeom>
          <a:solidFill>
            <a:schemeClr val="lt1">
              <a:alpha val="0"/>
            </a:schemeClr>
          </a:solidFill>
          <a:ln w="5080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Banking &amp; Insurance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Bureau De Change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Medical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491730" y="6372212"/>
            <a:ext cx="168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Other Services</a:t>
            </a:r>
          </a:p>
        </p:txBody>
      </p:sp>
      <p:sp>
        <p:nvSpPr>
          <p:cNvPr id="30" name="Right Arrow 29"/>
          <p:cNvSpPr/>
          <p:nvPr/>
        </p:nvSpPr>
        <p:spPr>
          <a:xfrm rot="10800000">
            <a:off x="7675401" y="4857589"/>
            <a:ext cx="836718" cy="12327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656993" y="4567462"/>
            <a:ext cx="3966606" cy="1611679"/>
          </a:xfrm>
          <a:prstGeom prst="roundRect">
            <a:avLst/>
          </a:prstGeom>
          <a:solidFill>
            <a:schemeClr val="lt1">
              <a:alpha val="0"/>
            </a:schemeClr>
          </a:solidFill>
          <a:ln w="5080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Cultural Groups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Curios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Arts &amp; Crafts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Shopping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Activities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06918" y="6103875"/>
            <a:ext cx="168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Recreation &amp; Entertainment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06544" y="905744"/>
            <a:ext cx="168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Downstream Industries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3339" y="5079550"/>
            <a:ext cx="2937552" cy="14773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During his trip Mr. Jones sustains and induces employment &amp; economic gain to all the above industries/economic sectors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19728" y="5497597"/>
            <a:ext cx="712236" cy="72015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53968" y="4754332"/>
            <a:ext cx="1093128" cy="128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9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zimbabwe a world of wond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122" y="1888659"/>
            <a:ext cx="4313394" cy="270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zimbabwe a world of wond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332" y="1810999"/>
            <a:ext cx="2533166" cy="253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96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1998</TotalTime>
  <Words>1707</Words>
  <Application>Microsoft Office PowerPoint</Application>
  <PresentationFormat>Widescreen</PresentationFormat>
  <Paragraphs>313</Paragraphs>
  <Slides>41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41</vt:i4>
      </vt:variant>
    </vt:vector>
  </HeadingPairs>
  <TitlesOfParts>
    <vt:vector size="57" baseType="lpstr">
      <vt:lpstr>ＭＳ Ｐゴシック</vt:lpstr>
      <vt:lpstr>Arial</vt:lpstr>
      <vt:lpstr>Arial Black</vt:lpstr>
      <vt:lpstr>Arial Narrow</vt:lpstr>
      <vt:lpstr>Baskerville Old Face</vt:lpstr>
      <vt:lpstr>Blackadder ITC</vt:lpstr>
      <vt:lpstr>Bookman Old Style</vt:lpstr>
      <vt:lpstr>Calibri</vt:lpstr>
      <vt:lpstr>Calibri Light</vt:lpstr>
      <vt:lpstr>Courier New</vt:lpstr>
      <vt:lpstr>Helvetica</vt:lpstr>
      <vt:lpstr>Times New Roman</vt:lpstr>
      <vt:lpstr>Wingdings</vt:lpstr>
      <vt:lpstr>Office Theme</vt:lpstr>
      <vt:lpstr>1_Office Theme</vt:lpstr>
      <vt:lpstr>2_Office Theme</vt:lpstr>
      <vt:lpstr>PowerPoint Presentation</vt:lpstr>
      <vt:lpstr>Presentation Outline</vt:lpstr>
      <vt:lpstr>Global Tourism Overview</vt:lpstr>
      <vt:lpstr>PowerPoint Presentation</vt:lpstr>
      <vt:lpstr>Global Tourism Trends</vt:lpstr>
      <vt:lpstr>Importance of Tourism</vt:lpstr>
      <vt:lpstr>Importance of Tourism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Functions of Zimbabwe Tourism Authority</vt:lpstr>
      <vt:lpstr>Functions of Zimbabwe Tourism Authority</vt:lpstr>
      <vt:lpstr>Zimbabwe Tourism Authority Structure</vt:lpstr>
      <vt:lpstr>Planning, Research and Development</vt:lpstr>
      <vt:lpstr>Industry Management</vt:lpstr>
      <vt:lpstr>National Convention Bureau</vt:lpstr>
      <vt:lpstr>Finance and Administration</vt:lpstr>
      <vt:lpstr>Destination Marketing</vt:lpstr>
      <vt:lpstr>PowerPoint Presentation</vt:lpstr>
      <vt:lpstr>PowerPoint Presentation</vt:lpstr>
      <vt:lpstr>PowerPoint Presentation</vt:lpstr>
      <vt:lpstr>  Zimbabwe Travel Show- Sanganai/Hlanganani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Funding of Zimbabwe Tourism Authority</vt:lpstr>
      <vt:lpstr>The Zimbabwe Tourism Fund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Tsitsi Munetsi</dc:creator>
  <cp:lastModifiedBy>Wisdom Nelson Chimgwede</cp:lastModifiedBy>
  <cp:revision>146</cp:revision>
  <dcterms:created xsi:type="dcterms:W3CDTF">2017-03-13T11:19:47Z</dcterms:created>
  <dcterms:modified xsi:type="dcterms:W3CDTF">2017-04-06T06:31:01Z</dcterms:modified>
</cp:coreProperties>
</file>